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1" r:id="rId8"/>
    <p:sldId id="286" r:id="rId9"/>
    <p:sldId id="263" r:id="rId10"/>
    <p:sldId id="287" r:id="rId11"/>
    <p:sldId id="288" r:id="rId12"/>
    <p:sldId id="285" r:id="rId13"/>
    <p:sldId id="275" r:id="rId14"/>
    <p:sldId id="291" r:id="rId15"/>
    <p:sldId id="293" r:id="rId16"/>
    <p:sldId id="294" r:id="rId17"/>
    <p:sldId id="280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FC3FE-3159-45E1-862B-54FFF26BF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Ect</a:t>
            </a:r>
            <a:r>
              <a:rPr lang="en-US" dirty="0"/>
              <a:t> for patients with ID/MI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D1B5A-4D0E-49C1-A64B-E3A656C55E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Holly Van Den Beldt, MD</a:t>
            </a:r>
          </a:p>
          <a:p>
            <a:r>
              <a:rPr lang="en-US" dirty="0"/>
              <a:t>Project ECHO, Jan 2025</a:t>
            </a:r>
          </a:p>
        </p:txBody>
      </p:sp>
    </p:spTree>
    <p:extLst>
      <p:ext uri="{BB962C8B-B14F-4D97-AF65-F5344CB8AC3E}">
        <p14:creationId xmlns:p14="http://schemas.microsoft.com/office/powerpoint/2010/main" val="300064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4CCB-8480-4E36-8791-35509EBE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Maintenance 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7C64F-2AB5-456D-9D58-AD28BFC95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This may be considered for various reasons</a:t>
            </a:r>
          </a:p>
          <a:p>
            <a:endParaRPr lang="en-US" dirty="0"/>
          </a:p>
          <a:p>
            <a:r>
              <a:rPr lang="en-US" dirty="0"/>
              <a:t>Typically start with once per week then try to gradually decrease frequency over time</a:t>
            </a:r>
          </a:p>
          <a:p>
            <a:pPr lvl="1"/>
            <a:r>
              <a:rPr lang="en-US" dirty="0"/>
              <a:t>Goal is always to try to stop if possible</a:t>
            </a:r>
          </a:p>
          <a:p>
            <a:pPr lvl="1"/>
            <a:r>
              <a:rPr lang="en-US" dirty="0"/>
              <a:t>Can increase frequency or repeat index series if decompensation occurs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ACE46F0-9370-BBAC-CF5A-BAEFBCEEA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2882995"/>
            <a:ext cx="4521200" cy="24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3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A6F8-805D-4B99-A8B7-72B755B3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response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DBB6D-826A-4DEB-950F-CD5D03CA0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depends!</a:t>
            </a:r>
          </a:p>
          <a:p>
            <a:r>
              <a:rPr lang="en-US" dirty="0"/>
              <a:t>Acute episode goals:</a:t>
            </a:r>
          </a:p>
          <a:p>
            <a:pPr lvl="1"/>
            <a:r>
              <a:rPr lang="en-US" dirty="0"/>
              <a:t>Resolution of mania</a:t>
            </a:r>
          </a:p>
          <a:p>
            <a:pPr lvl="1"/>
            <a:r>
              <a:rPr lang="en-US" dirty="0"/>
              <a:t>Resolution of catatonia- patient now able to eat, talk, move around, etc.</a:t>
            </a:r>
          </a:p>
          <a:p>
            <a:pPr lvl="1"/>
            <a:r>
              <a:rPr lang="en-US" dirty="0"/>
              <a:t>Resolution of acute SI/new self-harming behaviors</a:t>
            </a:r>
          </a:p>
          <a:p>
            <a:pPr lvl="1"/>
            <a:r>
              <a:rPr lang="en-US" dirty="0"/>
              <a:t>Improvement in mood (if depressed)</a:t>
            </a:r>
          </a:p>
          <a:p>
            <a:pPr lvl="1"/>
            <a:r>
              <a:rPr lang="en-US" dirty="0"/>
              <a:t>Decreased positive symptoms in schizophrenia</a:t>
            </a:r>
          </a:p>
          <a:p>
            <a:r>
              <a:rPr lang="en-US" dirty="0"/>
              <a:t>Maintenance goals:</a:t>
            </a:r>
          </a:p>
          <a:p>
            <a:pPr lvl="1"/>
            <a:r>
              <a:rPr lang="en-US" dirty="0"/>
              <a:t>Maintain gains achieved during index series</a:t>
            </a:r>
          </a:p>
          <a:p>
            <a:pPr lvl="1"/>
            <a:r>
              <a:rPr lang="en-US" dirty="0"/>
              <a:t>Avoid decompensation</a:t>
            </a:r>
          </a:p>
          <a:p>
            <a:pPr lvl="1"/>
            <a:r>
              <a:rPr lang="en-US" dirty="0"/>
              <a:t>Minimize use of meds, if patient intolerant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0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CF9EF-962F-4918-8097-31DCE1ED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err="1"/>
              <a:t>Ect</a:t>
            </a:r>
            <a:r>
              <a:rPr lang="en-US" dirty="0"/>
              <a:t>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855A8-0C99-476B-9488-C10555402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short answer: We’re not sure!</a:t>
            </a:r>
          </a:p>
          <a:p>
            <a:endParaRPr lang="en-US" dirty="0"/>
          </a:p>
          <a:p>
            <a:r>
              <a:rPr lang="en-US" dirty="0"/>
              <a:t>Some theories:	</a:t>
            </a:r>
          </a:p>
          <a:p>
            <a:pPr lvl="1"/>
            <a:r>
              <a:rPr lang="en-US" dirty="0"/>
              <a:t>Increases release of neurotransmitters (serotonin, dopamine, etc.)</a:t>
            </a:r>
          </a:p>
          <a:p>
            <a:pPr lvl="1"/>
            <a:r>
              <a:rPr lang="en-US" dirty="0"/>
              <a:t>Increases neuroplasticity of the brain</a:t>
            </a:r>
          </a:p>
          <a:p>
            <a:pPr lvl="1"/>
            <a:r>
              <a:rPr lang="en-US" dirty="0"/>
              <a:t>Changes hormone release</a:t>
            </a:r>
          </a:p>
          <a:p>
            <a:pPr lvl="1"/>
            <a:r>
              <a:rPr lang="en-US" dirty="0"/>
              <a:t>Changes blood flow to parts of the brain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3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08DC-3118-4CD6-954E-0E9D2388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r>
              <a:rPr lang="en-US"/>
              <a:t>Ect does </a:t>
            </a:r>
            <a:r>
              <a:rPr lang="en-US" u="sng"/>
              <a:t>not</a:t>
            </a:r>
            <a:r>
              <a:rPr lang="en-US"/>
              <a:t> cause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9817E-0093-4D71-B678-73F860168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257290" cy="4024125"/>
          </a:xfrm>
        </p:spPr>
        <p:txBody>
          <a:bodyPr>
            <a:normAutofit/>
          </a:bodyPr>
          <a:lstStyle/>
          <a:p>
            <a:r>
              <a:rPr lang="en-US"/>
              <a:t>Personality change</a:t>
            </a:r>
          </a:p>
          <a:p>
            <a:r>
              <a:rPr lang="en-US"/>
              <a:t>Brain damage</a:t>
            </a:r>
          </a:p>
          <a:p>
            <a:r>
              <a:rPr lang="en-US"/>
              <a:t>Worsened intellectual function</a:t>
            </a:r>
          </a:p>
          <a:p>
            <a:r>
              <a:rPr lang="en-US"/>
              <a:t>Severe memory loss, loss of old memories</a:t>
            </a:r>
          </a:p>
          <a:p>
            <a:r>
              <a:rPr lang="en-US"/>
              <a:t>A seizure disorder</a:t>
            </a:r>
          </a:p>
          <a:p>
            <a:endParaRPr lang="en-US"/>
          </a:p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Grumpy Cat, Internet Celebrity With a Piercing Look of Contempt, Is Dead at  7 - The New York Times">
            <a:extLst>
              <a:ext uri="{FF2B5EF4-FFF2-40B4-BE49-F238E27FC236}">
                <a16:creationId xmlns:a16="http://schemas.microsoft.com/office/drawing/2014/main" id="{2168FCB8-5AAB-09C9-1A8D-B522608B0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r="32031"/>
          <a:stretch/>
        </p:blipFill>
        <p:spPr bwMode="auto">
          <a:xfrm>
            <a:off x="7519416" y="10"/>
            <a:ext cx="4672584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99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14">
            <a:extLst>
              <a:ext uri="{FF2B5EF4-FFF2-40B4-BE49-F238E27FC236}">
                <a16:creationId xmlns:a16="http://schemas.microsoft.com/office/drawing/2014/main" id="{637BD688-14A6-4B96-B8A2-3CD81C054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7B2544F-CA5E-40F6-9525-716A90C8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2B93162-635C-46F5-97EC-E98C1659F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C96B78-38D5-46D8-91E6-B5450710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4697896"/>
          </a:xfrm>
        </p:spPr>
        <p:txBody>
          <a:bodyPr>
            <a:normAutofit/>
          </a:bodyPr>
          <a:lstStyle/>
          <a:p>
            <a:r>
              <a:rPr lang="en-US" sz="3100"/>
              <a:t>Special considerations for ID/mi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6E56-696F-42DF-93A2-E7080191F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825" y="987287"/>
            <a:ext cx="5755949" cy="4697895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/>
              <a:t>ECT is not indicated for management of agitation or problem behaviors</a:t>
            </a:r>
          </a:p>
          <a:p>
            <a:r>
              <a:rPr lang="en-US" sz="2000" dirty="0"/>
              <a:t>However, if there is an underlying psychiatric disorder causing new behaviors, ECT may be used to treat it</a:t>
            </a:r>
          </a:p>
          <a:p>
            <a:r>
              <a:rPr lang="en-US" sz="2000" dirty="0"/>
              <a:t>Procedure may need to be adapted to patient needs</a:t>
            </a:r>
          </a:p>
          <a:p>
            <a:pPr lvl="1"/>
            <a:r>
              <a:rPr lang="en-US" dirty="0"/>
              <a:t>Low-stimulation environment, non-verbal, presence of support persons, etc. </a:t>
            </a:r>
          </a:p>
          <a:p>
            <a:r>
              <a:rPr lang="en-US" sz="2000" dirty="0"/>
              <a:t>From what we know, patients with ID tolerate and respond to ECT as well as patients without ID</a:t>
            </a:r>
          </a:p>
          <a:p>
            <a:r>
              <a:rPr lang="en-US" sz="2000" dirty="0"/>
              <a:t>Monitoring for improvement can be more challenging</a:t>
            </a:r>
          </a:p>
        </p:txBody>
      </p:sp>
    </p:spTree>
    <p:extLst>
      <p:ext uri="{BB962C8B-B14F-4D97-AF65-F5344CB8AC3E}">
        <p14:creationId xmlns:p14="http://schemas.microsoft.com/office/powerpoint/2010/main" val="2710038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67175-BC8E-44BE-9F28-A3FFB2F4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Ect</a:t>
            </a:r>
            <a:r>
              <a:rPr lang="en-US" dirty="0"/>
              <a:t> is under-utilized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98AC3-41B4-4563-8181-F99C1A28D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Stigma, stigma, stigma. Oh, and stigma. </a:t>
            </a:r>
          </a:p>
          <a:p>
            <a:r>
              <a:rPr lang="en-US" dirty="0"/>
              <a:t>Lack of awareness of the availability of the procedure</a:t>
            </a:r>
          </a:p>
          <a:p>
            <a:r>
              <a:rPr lang="en-US" dirty="0"/>
              <a:t>Lack of access, few providers perform the procedure</a:t>
            </a:r>
          </a:p>
          <a:p>
            <a:r>
              <a:rPr lang="en-US" dirty="0"/>
              <a:t>Consent and legal issues- vary by state</a:t>
            </a:r>
          </a:p>
          <a:p>
            <a:r>
              <a:rPr lang="en-US" dirty="0"/>
              <a:t>Diagnostic uncertainty- especially in patients with developmental disorders</a:t>
            </a:r>
          </a:p>
          <a:p>
            <a:r>
              <a:rPr lang="en-US" dirty="0"/>
              <a:t>Concerns about side effects</a:t>
            </a:r>
          </a:p>
          <a:p>
            <a:r>
              <a:rPr lang="en-US" dirty="0"/>
              <a:t>Logistics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61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8433-5170-341E-7201-41ACEF47D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crucial in this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BF9C8-BEC0-B606-A9F9-6C11FD1A1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you have is invaluable to us:</a:t>
            </a:r>
          </a:p>
          <a:p>
            <a:pPr lvl="1"/>
            <a:r>
              <a:rPr lang="en-US" dirty="0"/>
              <a:t>How can we make the patient as comfortable as possible?</a:t>
            </a:r>
          </a:p>
          <a:p>
            <a:pPr lvl="1"/>
            <a:r>
              <a:rPr lang="en-US" dirty="0"/>
              <a:t>What side effects do they seem to have after treatment?</a:t>
            </a:r>
          </a:p>
          <a:p>
            <a:pPr lvl="1"/>
            <a:r>
              <a:rPr lang="en-US" dirty="0"/>
              <a:t>Have there been changes in symptoms or behaviors with treatment?</a:t>
            </a:r>
          </a:p>
          <a:p>
            <a:pPr lvl="1"/>
            <a:r>
              <a:rPr lang="en-US" dirty="0"/>
              <a:t>How will we know when they’re doing well again?</a:t>
            </a:r>
          </a:p>
          <a:p>
            <a:pPr lvl="1"/>
            <a:endParaRPr lang="en-US" dirty="0"/>
          </a:p>
          <a:p>
            <a:r>
              <a:rPr lang="en-US" dirty="0"/>
              <a:t>Transportation, preparation, close supervision after treatment, support, co-ordination, communication, etc.</a:t>
            </a:r>
          </a:p>
          <a:p>
            <a:endParaRPr lang="en-US" dirty="0"/>
          </a:p>
          <a:p>
            <a:r>
              <a:rPr lang="en-US" dirty="0"/>
              <a:t>We couldn’t do this without you!</a:t>
            </a:r>
          </a:p>
        </p:txBody>
      </p:sp>
    </p:spTree>
    <p:extLst>
      <p:ext uri="{BB962C8B-B14F-4D97-AF65-F5344CB8AC3E}">
        <p14:creationId xmlns:p14="http://schemas.microsoft.com/office/powerpoint/2010/main" val="778356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4102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BA1E7F-2523-45A2-A69C-F29C6AE61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A9544-E39D-4FB1-8272-A69657CDA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2194560"/>
            <a:ext cx="5816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ECT is a safe and effective treatment for several psychiatric disorders.</a:t>
            </a:r>
          </a:p>
          <a:p>
            <a:endParaRPr lang="en-US" dirty="0"/>
          </a:p>
          <a:p>
            <a:r>
              <a:rPr lang="en-US" dirty="0"/>
              <a:t>It is underutilized, especially in patients with comorbid ID.</a:t>
            </a:r>
          </a:p>
          <a:p>
            <a:endParaRPr lang="en-US" dirty="0"/>
          </a:p>
          <a:p>
            <a:r>
              <a:rPr lang="en-US" dirty="0"/>
              <a:t>Direct support caregivers are a vital and much appreciated part of the process.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Keeping Your Feline Fun: A Happy Cat Owner's Manual – World of Animals  Bethayres">
            <a:extLst>
              <a:ext uri="{FF2B5EF4-FFF2-40B4-BE49-F238E27FC236}">
                <a16:creationId xmlns:a16="http://schemas.microsoft.com/office/drawing/2014/main" id="{DD7EFFEE-4AF2-49B1-83D7-1989E70A35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r="6446" b="2"/>
          <a:stretch/>
        </p:blipFill>
        <p:spPr bwMode="auto">
          <a:xfrm>
            <a:off x="6985000" y="2501159"/>
            <a:ext cx="4521200" cy="34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623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354 Question Mark Cat Stock Photos, Pictures &amp; Royalty-Free Images - iStock">
            <a:extLst>
              <a:ext uri="{FF2B5EF4-FFF2-40B4-BE49-F238E27FC236}">
                <a16:creationId xmlns:a16="http://schemas.microsoft.com/office/drawing/2014/main" id="{F0D15D19-928C-494E-A24B-08439F528A9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4A9C61-2878-482D-AF87-5D15909E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4083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08E16-D2F5-42AD-A23D-6015C55B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7E5D8-8CB6-46B9-B5CA-FB1394B29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 fontScale="92500" lnSpcReduction="10000"/>
          </a:bodyPr>
          <a:lstStyle/>
          <a:p>
            <a:r>
              <a:rPr lang="en-US" sz="2000" b="0" i="0" dirty="0">
                <a:effectLst/>
                <a:latin typeface="Arial" panose="020B0604020202020204" pitchFamily="34" charset="0"/>
              </a:rPr>
              <a:t>Mankad, M. V., Beyer, J. L., Weiner, R. D., &amp; Krystal, A. D. (2010). </a:t>
            </a:r>
            <a:r>
              <a:rPr lang="en-US" sz="2000" b="0" i="1" dirty="0">
                <a:effectLst/>
                <a:latin typeface="Arial" panose="020B0604020202020204" pitchFamily="34" charset="0"/>
              </a:rPr>
              <a:t>Clinical manual of electroconvulsive therapy.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 American Psychiatric Publishing, Inc..</a:t>
            </a:r>
          </a:p>
          <a:p>
            <a:r>
              <a:rPr lang="en-US" sz="2000" dirty="0"/>
              <a:t>Wilkinson, S. T., </a:t>
            </a:r>
            <a:r>
              <a:rPr lang="en-US" sz="2000" dirty="0" err="1"/>
              <a:t>Agbese</a:t>
            </a:r>
            <a:r>
              <a:rPr lang="en-US" sz="2000" dirty="0"/>
              <a:t>, E., Leslie, D. L., &amp; </a:t>
            </a:r>
            <a:r>
              <a:rPr lang="en-US" sz="2000" dirty="0" err="1"/>
              <a:t>Rosenheck</a:t>
            </a:r>
            <a:r>
              <a:rPr lang="en-US" sz="2000" dirty="0"/>
              <a:t>, R. A. (2018). Identifying Recipients of Electroconvulsive Therapy: Data From Privately Insured Americans. Psychiatric services (Washington, D.C.), 69(5), 542–548. </a:t>
            </a:r>
          </a:p>
          <a:p>
            <a:r>
              <a:rPr lang="en-US" sz="2000" dirty="0" err="1"/>
              <a:t>Cutajar</a:t>
            </a:r>
            <a:r>
              <a:rPr lang="en-US" sz="2000" dirty="0"/>
              <a:t>, P. &amp; Wilson, D. (1999). The use of ECT in intellectual disability. </a:t>
            </a:r>
            <a:r>
              <a:rPr lang="en-US" sz="2000" i="1" dirty="0"/>
              <a:t>Journal of Intellectual Disability Research, </a:t>
            </a:r>
            <a:r>
              <a:rPr lang="en-US" sz="2000" dirty="0"/>
              <a:t>43(5), 421-427.</a:t>
            </a:r>
          </a:p>
          <a:p>
            <a:r>
              <a:rPr lang="en-US" sz="2000" dirty="0" err="1"/>
              <a:t>Tsoukalas</a:t>
            </a:r>
            <a:r>
              <a:rPr lang="en-US" sz="2000" dirty="0"/>
              <a:t> I. How does ECT work? A new explanatory model and suggestions for non-convulsive applications. Med Hypotheses. 2020 Dec;145:110337</a:t>
            </a:r>
          </a:p>
        </p:txBody>
      </p:sp>
    </p:spTree>
    <p:extLst>
      <p:ext uri="{BB962C8B-B14F-4D97-AF65-F5344CB8AC3E}">
        <p14:creationId xmlns:p14="http://schemas.microsoft.com/office/powerpoint/2010/main" val="157990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5126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C83620-87CF-4E90-92CD-56049960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DEE71-25FD-44D2-8E39-0E690DB81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2194560"/>
            <a:ext cx="5816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I have no financial disclosures</a:t>
            </a:r>
          </a:p>
          <a:p>
            <a:r>
              <a:rPr lang="en-US" dirty="0"/>
              <a:t>I will probably talk about things that are off label (because practically everything is psychiatry is off label)</a:t>
            </a:r>
          </a:p>
          <a:p>
            <a:r>
              <a:rPr lang="en-US" dirty="0"/>
              <a:t>There will be cat pictures</a:t>
            </a:r>
          </a:p>
        </p:txBody>
      </p:sp>
      <p:pic>
        <p:nvPicPr>
          <p:cNvPr id="5122" name="Picture 2" descr="How we found coronavirus in a cat">
            <a:extLst>
              <a:ext uri="{FF2B5EF4-FFF2-40B4-BE49-F238E27FC236}">
                <a16:creationId xmlns:a16="http://schemas.microsoft.com/office/drawing/2014/main" id="{2358DA30-366C-4088-8D9C-FA00ADA8D2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5931" y="2272748"/>
            <a:ext cx="3639337" cy="36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31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0064-9B66-4A58-B2A9-0AC682F8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What is 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E791D-86BB-40E8-8EF1-9F688D2CF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Electroconvulsive Therapy</a:t>
            </a:r>
          </a:p>
          <a:p>
            <a:r>
              <a:rPr lang="en-US" dirty="0"/>
              <a:t>Has been in existence as a treatment for psychiatric disorders in the US since the 1930s</a:t>
            </a:r>
          </a:p>
          <a:p>
            <a:r>
              <a:rPr lang="en-US" dirty="0"/>
              <a:t>A safe and effective treatment for several disorders</a:t>
            </a:r>
          </a:p>
          <a:p>
            <a:r>
              <a:rPr lang="en-US" dirty="0"/>
              <a:t>One of the most effective treatments we have</a:t>
            </a:r>
          </a:p>
          <a:p>
            <a:r>
              <a:rPr lang="en-US" dirty="0"/>
              <a:t>Under-utilized, especially in patients with comorbid ID</a:t>
            </a:r>
          </a:p>
          <a:p>
            <a:endParaRPr lang="en-US" dirty="0"/>
          </a:p>
        </p:txBody>
      </p:sp>
      <p:pic>
        <p:nvPicPr>
          <p:cNvPr id="2050" name="Picture 2" descr="Any ideas on how to reduce static electricity in a cat's fur? - 9GAG">
            <a:extLst>
              <a:ext uri="{FF2B5EF4-FFF2-40B4-BE49-F238E27FC236}">
                <a16:creationId xmlns:a16="http://schemas.microsoft.com/office/drawing/2014/main" id="{9D005380-7D3C-45FD-858D-332D9B6BB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5" r="2" b="13540"/>
          <a:stretch/>
        </p:blipFill>
        <p:spPr bwMode="auto">
          <a:xfrm>
            <a:off x="6985000" y="2501159"/>
            <a:ext cx="4521200" cy="34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81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2BDE4-6EB3-4947-A982-E07BA83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What is ECT </a:t>
            </a:r>
            <a:r>
              <a:rPr lang="en-US" u="sng" dirty="0"/>
              <a:t>Not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AB3F1-7760-4A65-8892-3251BF741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Not like what you see in the movies</a:t>
            </a:r>
          </a:p>
          <a:p>
            <a:r>
              <a:rPr lang="en-US" dirty="0"/>
              <a:t>Not cruel, barbaric, or painful</a:t>
            </a:r>
          </a:p>
          <a:p>
            <a:r>
              <a:rPr lang="en-US" dirty="0"/>
              <a:t>Not a cause of brain damage</a:t>
            </a:r>
          </a:p>
          <a:p>
            <a:r>
              <a:rPr lang="en-US" dirty="0"/>
              <a:t>Not a cure all for everything</a:t>
            </a:r>
          </a:p>
        </p:txBody>
      </p:sp>
      <p:pic>
        <p:nvPicPr>
          <p:cNvPr id="1026" name="Picture 2" descr="How To Make a Shy Cat More Confident | ASPCA Pet Health Insurance">
            <a:extLst>
              <a:ext uri="{FF2B5EF4-FFF2-40B4-BE49-F238E27FC236}">
                <a16:creationId xmlns:a16="http://schemas.microsoft.com/office/drawing/2014/main" id="{B673A5CF-0EC6-AE30-F158-97641F6F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" r="5813"/>
          <a:stretch/>
        </p:blipFill>
        <p:spPr bwMode="auto">
          <a:xfrm>
            <a:off x="6985000" y="2501159"/>
            <a:ext cx="4521200" cy="34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7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5E3C83-B892-426D-B7B1-245DC6C5C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can get 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29F64-E8C9-4773-8220-A01BEBFD2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3" y="2194560"/>
            <a:ext cx="5816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No age limit- can perform ECT on adolescents, the elderly, and everyone in between</a:t>
            </a:r>
          </a:p>
          <a:p>
            <a:r>
              <a:rPr lang="en-US" sz="2000" dirty="0"/>
              <a:t>Very few medical contra-indications. Safe for pregnant women. </a:t>
            </a:r>
          </a:p>
          <a:p>
            <a:r>
              <a:rPr lang="en-US" sz="2000" dirty="0"/>
              <a:t>We can work around or adjust any medication regimen for ECT</a:t>
            </a:r>
          </a:p>
          <a:p>
            <a:r>
              <a:rPr lang="en-US" sz="2000" dirty="0"/>
              <a:t>No MH diagnosis is excluded, including ID, ASD</a:t>
            </a:r>
          </a:p>
          <a:p>
            <a:r>
              <a:rPr lang="en-US" sz="2000" dirty="0"/>
              <a:t>Well covered by all types of insurance </a:t>
            </a:r>
          </a:p>
          <a:p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7874FA-45D2-46D6-A8CF-DC904174AB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85000" y="3318161"/>
            <a:ext cx="4521200" cy="154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D2B37-C915-49AF-B55A-D90861B2F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conditions respond to ect?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9BF84-685D-4AE5-840E-9E1C02D6AA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Mood disorders</a:t>
            </a:r>
          </a:p>
          <a:p>
            <a:pPr lvl="1"/>
            <a:r>
              <a:rPr lang="en-US" dirty="0"/>
              <a:t>Unipolar depression</a:t>
            </a:r>
          </a:p>
          <a:p>
            <a:pPr lvl="1"/>
            <a:r>
              <a:rPr lang="en-US" dirty="0"/>
              <a:t>Bipolar- either depressed or manic</a:t>
            </a:r>
          </a:p>
          <a:p>
            <a:r>
              <a:rPr lang="en-US" dirty="0"/>
              <a:t>Psychotic disorders</a:t>
            </a:r>
          </a:p>
          <a:p>
            <a:r>
              <a:rPr lang="en-US" dirty="0"/>
              <a:t>Catatonia</a:t>
            </a:r>
          </a:p>
          <a:p>
            <a:r>
              <a:rPr lang="en-US" dirty="0"/>
              <a:t>Neuroleptic malignant syndrome (NMS)</a:t>
            </a:r>
          </a:p>
          <a:p>
            <a:endParaRPr lang="en-US" dirty="0"/>
          </a:p>
          <a:p>
            <a:r>
              <a:rPr lang="en-US" dirty="0"/>
              <a:t>Patients are usually more severely ill and/or not responding well to medications</a:t>
            </a:r>
          </a:p>
        </p:txBody>
      </p:sp>
      <p:pic>
        <p:nvPicPr>
          <p:cNvPr id="3074" name="Picture 2" descr="True Book Addict...Books, Cats, and More: Cat Thursday">
            <a:extLst>
              <a:ext uri="{FF2B5EF4-FFF2-40B4-BE49-F238E27FC236}">
                <a16:creationId xmlns:a16="http://schemas.microsoft.com/office/drawing/2014/main" id="{E5AAF6B4-2B94-43F5-963C-FAD3C531D1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625" y="2193925"/>
            <a:ext cx="4361149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1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048AA0-FA03-4311-A6A9-EC010324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764373"/>
            <a:ext cx="6832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</a:t>
            </a:r>
            <a:r>
              <a:rPr lang="en-US"/>
              <a:t>ect</a:t>
            </a:r>
            <a:r>
              <a:rPr lang="en-US" dirty="0"/>
              <a:t> procedure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26032F-B32D-48AD-8C9C-B2B5ADA7BE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1021" r="34688" b="2"/>
          <a:stretch/>
        </p:blipFill>
        <p:spPr>
          <a:xfrm>
            <a:off x="630705" y="746124"/>
            <a:ext cx="3644962" cy="54725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E238A-6830-495E-BE09-F9A349D7B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3600" y="2194560"/>
            <a:ext cx="6832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The patient is put under general anesthesia and paralyzed via IV medications </a:t>
            </a:r>
          </a:p>
          <a:p>
            <a:r>
              <a:rPr lang="en-US" dirty="0"/>
              <a:t>An electrical stimulus is delivered to the brain  </a:t>
            </a:r>
          </a:p>
          <a:p>
            <a:r>
              <a:rPr lang="en-US" dirty="0"/>
              <a:t>A seizure occurs, is monitored, and resolves</a:t>
            </a:r>
          </a:p>
          <a:p>
            <a:r>
              <a:rPr lang="en-US" dirty="0"/>
              <a:t>The patient wakes up and is monitored</a:t>
            </a:r>
          </a:p>
          <a:p>
            <a:r>
              <a:rPr lang="en-US" dirty="0"/>
              <a:t>Start to finish- about 20 minutes (most of which is preparation)</a:t>
            </a:r>
          </a:p>
          <a:p>
            <a:pPr lvl="1"/>
            <a:r>
              <a:rPr lang="en-US" dirty="0"/>
              <a:t>The actual ECT procedure is &lt;5 minutes</a:t>
            </a:r>
          </a:p>
        </p:txBody>
      </p:sp>
    </p:spTree>
    <p:extLst>
      <p:ext uri="{BB962C8B-B14F-4D97-AF65-F5344CB8AC3E}">
        <p14:creationId xmlns:p14="http://schemas.microsoft.com/office/powerpoint/2010/main" val="19021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576A6-3A97-4400-A56E-65A5FE20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764373"/>
            <a:ext cx="6832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After treatment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5AF7F1-B6D6-4717-AEBD-231BC52607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705" y="1383930"/>
            <a:ext cx="3644962" cy="436522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9FD523-548F-4CFB-8DD1-8FA392114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3600" y="2194560"/>
            <a:ext cx="6832600" cy="4024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Patient may (temporarily) be:</a:t>
            </a:r>
          </a:p>
          <a:p>
            <a:pPr lvl="1"/>
            <a:r>
              <a:rPr lang="en-US" dirty="0"/>
              <a:t>Tired</a:t>
            </a:r>
          </a:p>
          <a:p>
            <a:pPr lvl="1"/>
            <a:r>
              <a:rPr lang="en-US" dirty="0"/>
              <a:t>Disinhibited</a:t>
            </a:r>
          </a:p>
          <a:p>
            <a:pPr lvl="1"/>
            <a:r>
              <a:rPr lang="en-US" dirty="0"/>
              <a:t>Agitated</a:t>
            </a:r>
          </a:p>
          <a:p>
            <a:r>
              <a:rPr lang="en-US" dirty="0"/>
              <a:t>They may be experiencing:</a:t>
            </a:r>
          </a:p>
          <a:p>
            <a:pPr lvl="1"/>
            <a:r>
              <a:rPr lang="en-US" dirty="0"/>
              <a:t>Headaches</a:t>
            </a:r>
          </a:p>
          <a:p>
            <a:pPr lvl="1"/>
            <a:r>
              <a:rPr lang="en-US" dirty="0"/>
              <a:t>Soreness</a:t>
            </a:r>
          </a:p>
          <a:p>
            <a:pPr lvl="1"/>
            <a:r>
              <a:rPr lang="en-US" dirty="0"/>
              <a:t>Confusion</a:t>
            </a:r>
          </a:p>
          <a:p>
            <a:pPr lvl="1"/>
            <a:r>
              <a:rPr lang="en-US" dirty="0"/>
              <a:t>Nausea</a:t>
            </a:r>
          </a:p>
          <a:p>
            <a:pPr lvl="1"/>
            <a:r>
              <a:rPr lang="en-US" dirty="0"/>
              <a:t>Dizziness</a:t>
            </a:r>
          </a:p>
          <a:p>
            <a:pPr lvl="1"/>
            <a:r>
              <a:rPr lang="en-US" dirty="0"/>
              <a:t>Short term memory loss</a:t>
            </a:r>
          </a:p>
        </p:txBody>
      </p:sp>
    </p:spTree>
    <p:extLst>
      <p:ext uri="{BB962C8B-B14F-4D97-AF65-F5344CB8AC3E}">
        <p14:creationId xmlns:p14="http://schemas.microsoft.com/office/powerpoint/2010/main" val="3399791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2DA05-CAC6-4CE9-BCAF-D15E9625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treatment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F0745-F4D5-46C1-B6BD-497706549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patients start off with an index series </a:t>
            </a:r>
          </a:p>
          <a:p>
            <a:pPr lvl="1"/>
            <a:r>
              <a:rPr lang="en-US" dirty="0"/>
              <a:t>2-3 treatments per week for 6-12 treatments </a:t>
            </a:r>
          </a:p>
          <a:p>
            <a:pPr lvl="1"/>
            <a:r>
              <a:rPr lang="en-US" dirty="0"/>
              <a:t>This is highly variable and always tailored to the patient</a:t>
            </a:r>
          </a:p>
          <a:p>
            <a:r>
              <a:rPr lang="en-US" dirty="0"/>
              <a:t>Monitor response at every treatment </a:t>
            </a:r>
          </a:p>
          <a:p>
            <a:pPr lvl="1"/>
            <a:r>
              <a:rPr lang="en-US" dirty="0"/>
              <a:t>Observe for improvement and then watch for a plateau of symptoms</a:t>
            </a:r>
          </a:p>
          <a:p>
            <a:pPr lvl="1"/>
            <a:r>
              <a:rPr lang="en-US" dirty="0"/>
              <a:t>Once plateau has been reached, we either stop or transition to maintenance ECT</a:t>
            </a:r>
          </a:p>
          <a:p>
            <a:pPr lvl="1"/>
            <a:r>
              <a:rPr lang="en-US" dirty="0"/>
              <a:t>Information on response gathered from patient, family, care team, ECT team members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Can be inpatient or outpatient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Outpatient requires appropriate transportation and supervision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6359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420</TotalTime>
  <Words>978</Words>
  <Application>Microsoft Office PowerPoint</Application>
  <PresentationFormat>Widescreen</PresentationFormat>
  <Paragraphs>131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Vapor Trail</vt:lpstr>
      <vt:lpstr>Ect for patients with ID/MI</vt:lpstr>
      <vt:lpstr>disclosures</vt:lpstr>
      <vt:lpstr>What is ECT?</vt:lpstr>
      <vt:lpstr>What is ECT Not?</vt:lpstr>
      <vt:lpstr>Who can get ect?</vt:lpstr>
      <vt:lpstr>What conditions respond to ect?</vt:lpstr>
      <vt:lpstr>The ect procedure</vt:lpstr>
      <vt:lpstr>After treatment</vt:lpstr>
      <vt:lpstr>Typical treatment course</vt:lpstr>
      <vt:lpstr>Maintenance ECT</vt:lpstr>
      <vt:lpstr>What does response look like?</vt:lpstr>
      <vt:lpstr>why does Ect work?</vt:lpstr>
      <vt:lpstr>Ect does not cause</vt:lpstr>
      <vt:lpstr>Special considerations for ID/mi</vt:lpstr>
      <vt:lpstr>Why Ect is under-utilized</vt:lpstr>
      <vt:lpstr>You are crucial in this process</vt:lpstr>
      <vt:lpstr>summary</vt:lpstr>
      <vt:lpstr>Questions?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Ect for treatment resistant mood disorders</dc:title>
  <dc:creator>Van Den Beldt, Holly M</dc:creator>
  <cp:lastModifiedBy>Van Den Beldt, Holly M</cp:lastModifiedBy>
  <cp:revision>32</cp:revision>
  <dcterms:created xsi:type="dcterms:W3CDTF">2022-08-23T13:20:12Z</dcterms:created>
  <dcterms:modified xsi:type="dcterms:W3CDTF">2025-01-08T18:20:38Z</dcterms:modified>
</cp:coreProperties>
</file>