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23"/>
  </p:notesMasterIdLst>
  <p:handoutMasterIdLst>
    <p:handoutMasterId r:id="rId24"/>
  </p:handoutMasterIdLst>
  <p:sldIdLst>
    <p:sldId id="1943" r:id="rId2"/>
    <p:sldId id="1963" r:id="rId3"/>
    <p:sldId id="1950" r:id="rId4"/>
    <p:sldId id="1981" r:id="rId5"/>
    <p:sldId id="773" r:id="rId6"/>
    <p:sldId id="1982" r:id="rId7"/>
    <p:sldId id="1988" r:id="rId8"/>
    <p:sldId id="1983" r:id="rId9"/>
    <p:sldId id="1985" r:id="rId10"/>
    <p:sldId id="1986" r:id="rId11"/>
    <p:sldId id="1913" r:id="rId12"/>
    <p:sldId id="1987" r:id="rId13"/>
    <p:sldId id="1989" r:id="rId14"/>
    <p:sldId id="1954" r:id="rId15"/>
    <p:sldId id="1945" r:id="rId16"/>
    <p:sldId id="1952" r:id="rId17"/>
    <p:sldId id="1977" r:id="rId18"/>
    <p:sldId id="1959" r:id="rId19"/>
    <p:sldId id="770" r:id="rId20"/>
    <p:sldId id="1964" r:id="rId21"/>
    <p:sldId id="1971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51" autoAdjust="0"/>
  </p:normalViewPr>
  <p:slideViewPr>
    <p:cSldViewPr snapToGrid="0" snapToObjects="1">
      <p:cViewPr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B353268-BEF9-4F8C-BC4A-233C04E862D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7CFD1D8-5DC5-41EC-A2B5-922E46A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517B45A-50C8-1D49-93CE-139A8C3B5E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ED65AAA-DA5F-6742-A067-B679F5A0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di-oh.org/files/resources/cardi-oh-increasing-physical-activity-and-exercise-in-adults-with-disabilities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8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do look for?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Can’t sit still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Tremor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Tight muscles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Tired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Slurred speech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Unsteady on feet/falls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Constipation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Decreased in ability to do ADL’s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Weight 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Metabolic syndrome = large waist, high BP and glucose &gt; 100; high lipids</a:t>
            </a:r>
          </a:p>
          <a:p>
            <a:r>
              <a:rPr lang="en-US" dirty="0"/>
              <a:t>Insulin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Increasing Physical Activity and Exercise in Adults with Disabilities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Benzos work by binding to the same neurotransmitters in the brain as alcohol</a:t>
            </a:r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, including the gamma-aminobutyric acid (GABA). GABA is responsible for controlling a person's anxiety levels and is shown to contribute to the development of some psychological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2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A432C8-69A7-458B-9684-2BFA64B31948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1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2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0CB818-7379-467D-8E76-EF9D9074A26C}" type="datetime2">
              <a:rPr lang="en-US" smtClean="0"/>
              <a:t>Thursday, January 9,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ing.com/videos/riverview/relatedvideo?q=short+video+of+extrapyramidal+symptoms&amp;mid=6631118D52BE6D90EB8B6631118D52BE6D90EB8B&amp;mcid=5C5E8D7FA3DD443EB9AD15D6CB630C3A&amp;FORM=VI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pecialolympics.org/school-of-strength/fitness-movies/video-1-welcome-and-warm-u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Bi5io3od869dRSMnw02IpSgY3Z3opUTp" TargetMode="External"/><Relationship Id="rId2" Type="http://schemas.openxmlformats.org/officeDocument/2006/relationships/hyperlink" Target="https://podcasts.apple.com/us/podcast/idd-health-matters/id16996026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B0B5F-5186-BF06-783C-AE19CE751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>
            <a:normAutofit/>
          </a:bodyPr>
          <a:lstStyle/>
          <a:p>
            <a:r>
              <a:rPr lang="en-US" dirty="0"/>
              <a:t>Medications</a:t>
            </a:r>
            <a:br>
              <a:rPr lang="en-US" dirty="0"/>
            </a:br>
            <a:r>
              <a:rPr lang="en-US" sz="2000" dirty="0"/>
              <a:t>The good, the bad and the ugly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07DCE8D-CFEB-669B-1F63-81934321C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>
            <a:normAutofit/>
          </a:bodyPr>
          <a:lstStyle/>
          <a:p>
            <a:r>
              <a:rPr lang="en-US" dirty="0"/>
              <a:t>Jodi Tate, MD</a:t>
            </a:r>
          </a:p>
          <a:p>
            <a:r>
              <a:rPr lang="en-US" dirty="0"/>
              <a:t>1/9/2024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9F364-4A59-D8AE-EF41-A454F2A0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81" b="8330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F564-1496-EC16-5DC8-9F337F95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6BC2E-AD87-D974-1C91-443B0F18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You bring your client to see a psychiatrist to treat her/his/their challenging behavior.   </a:t>
            </a:r>
          </a:p>
          <a:p>
            <a:pPr marL="0" indent="0">
              <a:buNone/>
            </a:pPr>
            <a:r>
              <a:rPr lang="en-US" dirty="0"/>
              <a:t>The psychiatrist prescribes an antipsychotic, Haldol, and schedules a follow up in 1 month.</a:t>
            </a:r>
          </a:p>
          <a:p>
            <a:pPr marL="0" indent="0">
              <a:buNone/>
            </a:pPr>
            <a:r>
              <a:rPr lang="en-US" dirty="0"/>
              <a:t>Do you think your client received good care?</a:t>
            </a:r>
          </a:p>
          <a:p>
            <a:pPr marL="457200" indent="-457200">
              <a:buAutoNum type="arabicPeriod"/>
            </a:pPr>
            <a:r>
              <a:rPr lang="en-US" dirty="0"/>
              <a:t>Yes</a:t>
            </a:r>
          </a:p>
          <a:p>
            <a:pPr marL="457200" indent="-457200">
              <a:buAutoNum type="arabicPeriod"/>
            </a:pPr>
            <a:r>
              <a:rPr lang="en-US" dirty="0"/>
              <a:t>No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B4203-0CBB-7685-D0C9-583D0B4AC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en-US" dirty="0"/>
              <a:t>What is the first step in treating challenging behavior?</a:t>
            </a:r>
          </a:p>
          <a:p>
            <a:r>
              <a:rPr lang="en-US" dirty="0"/>
              <a:t>1. Get a prescription for Haldol</a:t>
            </a:r>
          </a:p>
          <a:p>
            <a:r>
              <a:rPr lang="en-US" dirty="0"/>
              <a:t>2.  Get a prescription for Lorazepam/Ativan</a:t>
            </a:r>
          </a:p>
          <a:p>
            <a:r>
              <a:rPr lang="en-US" dirty="0"/>
              <a:t>3.  Advocate for your client to get a full evaluation to determine what is causing the challenging behavior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76DD4-72F8-19E1-ED4E-6E42C6A00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67" y="4868704"/>
            <a:ext cx="1910508" cy="12811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15632E-A03F-6DC7-7677-56CD6B650C10}"/>
              </a:ext>
            </a:extLst>
          </p:cNvPr>
          <p:cNvSpPr/>
          <p:nvPr/>
        </p:nvSpPr>
        <p:spPr>
          <a:xfrm>
            <a:off x="4158806" y="4000500"/>
            <a:ext cx="4232528" cy="1671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9" y="2550587"/>
            <a:ext cx="2160866" cy="360814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6309C25-D4BC-4900-3B9A-5594E44D177C}"/>
              </a:ext>
            </a:extLst>
          </p:cNvPr>
          <p:cNvSpPr/>
          <p:nvPr/>
        </p:nvSpPr>
        <p:spPr>
          <a:xfrm>
            <a:off x="411994" y="5485550"/>
            <a:ext cx="2530257" cy="977029"/>
          </a:xfrm>
          <a:prstGeom prst="wedge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DF96C-7A8E-24CF-695D-BF254A650C42}"/>
              </a:ext>
            </a:extLst>
          </p:cNvPr>
          <p:cNvSpPr txBox="1"/>
          <p:nvPr/>
        </p:nvSpPr>
        <p:spPr>
          <a:xfrm>
            <a:off x="529117" y="5662237"/>
            <a:ext cx="2242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mental illness.</a:t>
            </a:r>
          </a:p>
          <a:p>
            <a:r>
              <a:rPr lang="en-US" dirty="0"/>
              <a:t>I am being abused.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A0CFD91-15D2-98B3-1A82-71B9EE58C6E7}"/>
              </a:ext>
            </a:extLst>
          </p:cNvPr>
          <p:cNvSpPr/>
          <p:nvPr/>
        </p:nvSpPr>
        <p:spPr>
          <a:xfrm>
            <a:off x="411994" y="3970297"/>
            <a:ext cx="2530256" cy="981897"/>
          </a:xfrm>
          <a:prstGeom prst="wedgeRectCallou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1584425-6EC6-D693-565E-ABF2F7AF9625}"/>
              </a:ext>
            </a:extLst>
          </p:cNvPr>
          <p:cNvSpPr/>
          <p:nvPr/>
        </p:nvSpPr>
        <p:spPr>
          <a:xfrm>
            <a:off x="411996" y="2481650"/>
            <a:ext cx="2530256" cy="981897"/>
          </a:xfrm>
          <a:prstGeom prst="wedgeRect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442BF19-A168-F096-B638-1DFBD2A755E0}"/>
              </a:ext>
            </a:extLst>
          </p:cNvPr>
          <p:cNvSpPr/>
          <p:nvPr/>
        </p:nvSpPr>
        <p:spPr>
          <a:xfrm>
            <a:off x="6182576" y="2484763"/>
            <a:ext cx="2530256" cy="981897"/>
          </a:xfrm>
          <a:prstGeom prst="wedgeRect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2B6E37B-A9CB-5DA8-C5A8-350E466E287D}"/>
              </a:ext>
            </a:extLst>
          </p:cNvPr>
          <p:cNvSpPr/>
          <p:nvPr/>
        </p:nvSpPr>
        <p:spPr>
          <a:xfrm>
            <a:off x="6163405" y="3902652"/>
            <a:ext cx="2568601" cy="977029"/>
          </a:xfrm>
          <a:prstGeom prst="wedgeRectCallou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DD223-876B-4894-C68C-1FB378B6332D}"/>
              </a:ext>
            </a:extLst>
          </p:cNvPr>
          <p:cNvSpPr txBox="1"/>
          <p:nvPr/>
        </p:nvSpPr>
        <p:spPr>
          <a:xfrm>
            <a:off x="529117" y="2757301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medical illness.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48DE1-C349-FC89-CB8E-7E7BE9A5ED51}"/>
              </a:ext>
            </a:extLst>
          </p:cNvPr>
          <p:cNvSpPr txBox="1"/>
          <p:nvPr/>
        </p:nvSpPr>
        <p:spPr>
          <a:xfrm>
            <a:off x="664264" y="4148419"/>
            <a:ext cx="216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side effects from my medications.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3F34E-9FA6-EBF8-1F0A-B32188248A3F}"/>
              </a:ext>
            </a:extLst>
          </p:cNvPr>
          <p:cNvSpPr txBox="1"/>
          <p:nvPr/>
        </p:nvSpPr>
        <p:spPr>
          <a:xfrm>
            <a:off x="6286315" y="4068000"/>
            <a:ext cx="219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need to develop new skills.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2466C-3605-8D7F-B599-AF6EC3673461}"/>
              </a:ext>
            </a:extLst>
          </p:cNvPr>
          <p:cNvSpPr txBox="1"/>
          <p:nvPr/>
        </p:nvSpPr>
        <p:spPr>
          <a:xfrm>
            <a:off x="6286315" y="2481650"/>
            <a:ext cx="273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 want something.</a:t>
            </a:r>
          </a:p>
          <a:p>
            <a:r>
              <a:rPr lang="en-US" dirty="0"/>
              <a:t> I don’t want to do that.</a:t>
            </a:r>
          </a:p>
          <a:p>
            <a:r>
              <a:rPr lang="en-US" dirty="0"/>
              <a:t> Pay attention to me.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6CBA0D-1E0A-0446-4696-8EA907231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825" y="1164343"/>
            <a:ext cx="5661612" cy="1166409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036C169-EFE0-E8F4-D9E1-61D13311E729}"/>
              </a:ext>
            </a:extLst>
          </p:cNvPr>
          <p:cNvSpPr/>
          <p:nvPr/>
        </p:nvSpPr>
        <p:spPr>
          <a:xfrm>
            <a:off x="6182576" y="5485550"/>
            <a:ext cx="2530257" cy="999707"/>
          </a:xfrm>
          <a:prstGeom prst="wedgeRectCallou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6874-888C-5E6B-B9F9-73CBFF4823E5}"/>
              </a:ext>
            </a:extLst>
          </p:cNvPr>
          <p:cNvSpPr txBox="1"/>
          <p:nvPr/>
        </p:nvSpPr>
        <p:spPr>
          <a:xfrm>
            <a:off x="6638795" y="5789398"/>
            <a:ext cx="126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bored.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15422-68E7-8ECF-9235-8D96670A4D2E}"/>
              </a:ext>
            </a:extLst>
          </p:cNvPr>
          <p:cNvSpPr txBox="1"/>
          <p:nvPr/>
        </p:nvSpPr>
        <p:spPr>
          <a:xfrm>
            <a:off x="529117" y="237594"/>
            <a:ext cx="848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FIRST, </a:t>
            </a:r>
            <a:r>
              <a:rPr lang="en-US" sz="2800" dirty="0"/>
              <a:t>determine cause.  </a:t>
            </a:r>
            <a:r>
              <a:rPr lang="en-US" sz="2800" dirty="0">
                <a:highlight>
                  <a:srgbClr val="00FFFF"/>
                </a:highlight>
              </a:rPr>
              <a:t>THEN, </a:t>
            </a:r>
            <a:r>
              <a:rPr lang="en-US" sz="2800" dirty="0"/>
              <a:t>treat the underlying cause!</a:t>
            </a:r>
          </a:p>
        </p:txBody>
      </p:sp>
    </p:spTree>
    <p:extLst>
      <p:ext uri="{BB962C8B-B14F-4D97-AF65-F5344CB8AC3E}">
        <p14:creationId xmlns:p14="http://schemas.microsoft.com/office/powerpoint/2010/main" val="123342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DBDCFB-F2F4-B217-F272-3FA0DC960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96" y="1571625"/>
            <a:ext cx="3566160" cy="4023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Is there a specific medication to treat challenging behavior in adults with IDD.</a:t>
            </a:r>
          </a:p>
          <a:p>
            <a:endParaRPr lang="en-US" sz="2400" dirty="0"/>
          </a:p>
          <a:p>
            <a:r>
              <a:rPr lang="en-US" sz="2400" dirty="0"/>
              <a:t>1.  Yes</a:t>
            </a:r>
          </a:p>
          <a:p>
            <a:endParaRPr lang="en-US" sz="2400" dirty="0"/>
          </a:p>
          <a:p>
            <a:r>
              <a:rPr lang="en-US" sz="2400" dirty="0"/>
              <a:t>2.  No</a:t>
            </a:r>
          </a:p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4C225-5CD5-CBE2-0502-DB4761991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7725" y="885825"/>
            <a:ext cx="3566160" cy="4023360"/>
          </a:xfrm>
        </p:spPr>
        <p:txBody>
          <a:bodyPr/>
          <a:lstStyle/>
          <a:p>
            <a:r>
              <a:rPr lang="en-US" dirty="0"/>
              <a:t>EXCEPT…..</a:t>
            </a:r>
            <a:r>
              <a:rPr lang="en-US" sz="2000" dirty="0"/>
              <a:t> Abilify and Risperdal are FDA approved to treat  </a:t>
            </a:r>
            <a:r>
              <a:rPr lang="en-US" sz="2000" b="1" u="sng" dirty="0">
                <a:solidFill>
                  <a:srgbClr val="FF0000"/>
                </a:solidFill>
              </a:rPr>
              <a:t>IRRITABILITY</a:t>
            </a:r>
            <a:r>
              <a:rPr lang="en-US" sz="2000" dirty="0"/>
              <a:t> in Autism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FC67D-ECBA-C68C-B42F-A45709B3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825" y="2389027"/>
            <a:ext cx="2204509" cy="1653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C2074-172E-B9AC-5940-80250BC9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826" y="4375348"/>
            <a:ext cx="2204508" cy="1596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43C396-77C9-9ABC-074E-8AFA77D60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615" y="3658154"/>
            <a:ext cx="1943100" cy="10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3086-5641-43CA-9A20-DCAB172C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15B0-BC40-A71F-964A-F9AB94FF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Medications should be used to treat a specific medical/psychiatric condition.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can be challenging to accurately diagnosis mental illness.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Less is more!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Non-specific use of medication to treat ‘behavior’ should be avoided.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highlight>
                  <a:srgbClr val="FF0000"/>
                </a:highlight>
              </a:rPr>
              <a:t>Side effects can cause challenging behavior. Side effects and idiosyncratic reactions to medications are common.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1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633" y="2104278"/>
            <a:ext cx="2160866" cy="3608144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A0CFD91-15D2-98B3-1A82-71B9EE58C6E7}"/>
              </a:ext>
            </a:extLst>
          </p:cNvPr>
          <p:cNvSpPr/>
          <p:nvPr/>
        </p:nvSpPr>
        <p:spPr>
          <a:xfrm>
            <a:off x="411995" y="4060750"/>
            <a:ext cx="2530256" cy="981897"/>
          </a:xfrm>
          <a:prstGeom prst="wedgeRectCallou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48DE1-C349-FC89-CB8E-7E7BE9A5ED51}"/>
              </a:ext>
            </a:extLst>
          </p:cNvPr>
          <p:cNvSpPr txBox="1"/>
          <p:nvPr/>
        </p:nvSpPr>
        <p:spPr>
          <a:xfrm>
            <a:off x="654377" y="4246152"/>
            <a:ext cx="216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side effects from my medications.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07D9F-06DB-7BB3-3B77-460AFDCB3EA3}"/>
              </a:ext>
            </a:extLst>
          </p:cNvPr>
          <p:cNvSpPr txBox="1"/>
          <p:nvPr/>
        </p:nvSpPr>
        <p:spPr>
          <a:xfrm>
            <a:off x="5594497" y="2770385"/>
            <a:ext cx="3375498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ID are often prescribed </a:t>
            </a:r>
            <a:r>
              <a:rPr lang="en-US" u="sng" dirty="0"/>
              <a:t>A LOT OF MEDICATIONS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effects of medications can cause challenging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great way to advocate for your client is to know what meds your client is taking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7D9B5-2E3F-9D56-9A8A-A4BB80FD464C}"/>
              </a:ext>
            </a:extLst>
          </p:cNvPr>
          <p:cNvSpPr txBox="1"/>
          <p:nvPr/>
        </p:nvSpPr>
        <p:spPr>
          <a:xfrm>
            <a:off x="810348" y="345673"/>
            <a:ext cx="711194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5.  Side effects can cause challenging behavior.  </a:t>
            </a:r>
          </a:p>
          <a:p>
            <a:pPr algn="ctr"/>
            <a:r>
              <a:rPr lang="en-US" sz="2000" dirty="0"/>
              <a:t>Side effects and idiosyncratic reactions to medications are common.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B662-E20A-03C3-C47C-50BA1C66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6" y="421768"/>
            <a:ext cx="7290054" cy="1499616"/>
          </a:xfrm>
        </p:spPr>
        <p:txBody>
          <a:bodyPr/>
          <a:lstStyle/>
          <a:p>
            <a:r>
              <a:rPr lang="en-US" dirty="0"/>
              <a:t>Side Effects - Antidepressants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D593C-EF6F-AB28-B375-5D0D56F1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54" y="1833750"/>
            <a:ext cx="3199041" cy="44786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AF28CD-BF67-9C44-48D3-16F82739A393}"/>
              </a:ext>
            </a:extLst>
          </p:cNvPr>
          <p:cNvSpPr/>
          <p:nvPr/>
        </p:nvSpPr>
        <p:spPr>
          <a:xfrm>
            <a:off x="5339873" y="1524000"/>
            <a:ext cx="2970035" cy="2971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600" dirty="0"/>
              <a:t>Headache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Constipation/Diarrhea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Sedation/Activation</a:t>
            </a:r>
          </a:p>
          <a:p>
            <a:pPr algn="ctr"/>
            <a:endParaRPr lang="en-US" sz="1400" dirty="0"/>
          </a:p>
          <a:p>
            <a:pPr algn="ctr"/>
            <a:r>
              <a:rPr lang="en-US" sz="1600" b="1" u="sng" dirty="0"/>
              <a:t>Sexual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u="sng" dirty="0"/>
              <a:t>Withdrawal if stop suddenly!!</a:t>
            </a:r>
          </a:p>
          <a:p>
            <a:pPr algn="ctr"/>
            <a:endParaRPr lang="en-US" sz="2000" b="1" u="sng" dirty="0"/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A9D8C-3612-201E-55ED-F44AD17C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847" y="4726151"/>
            <a:ext cx="265808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3972-0853-E949-DC90-26CD6B4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40507"/>
            <a:ext cx="7290054" cy="1499616"/>
          </a:xfrm>
        </p:spPr>
        <p:txBody>
          <a:bodyPr/>
          <a:lstStyle/>
          <a:p>
            <a:r>
              <a:rPr lang="en-US" dirty="0"/>
              <a:t>Side Effects - Antipsychotics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66E5C-D2F1-C4B6-E7CD-13AEBDE2D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71" y="1962492"/>
            <a:ext cx="4194322" cy="4189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19E13-A995-7887-2AE9-5AEFA492062B}"/>
              </a:ext>
            </a:extLst>
          </p:cNvPr>
          <p:cNvSpPr txBox="1"/>
          <p:nvPr/>
        </p:nvSpPr>
        <p:spPr>
          <a:xfrm>
            <a:off x="5106256" y="2274838"/>
            <a:ext cx="3914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EPS (Extrapyramidal Symptoms)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Dystonia (tight muscles)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Akathisia (restlessness)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Parkinsonism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D1861-014A-4F9C-F62C-55753CDA0909}"/>
              </a:ext>
            </a:extLst>
          </p:cNvPr>
          <p:cNvSpPr txBox="1"/>
          <p:nvPr/>
        </p:nvSpPr>
        <p:spPr>
          <a:xfrm>
            <a:off x="4826388" y="4057102"/>
            <a:ext cx="41943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https://www.bing.com/videos/riverview/relatedvideo?q=short+video+of+extrapyramidal+symptoms&amp;mid=6631118D52BE6D90EB8B6631118D52BE6D90EB8B&amp;mcid=5C5E8D7FA3DD443EB9AD15D6CB630C3A&amp;FORM=VIRE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97C4-D4B8-70D5-5F5D-73493BC6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842504" cy="1499616"/>
          </a:xfrm>
        </p:spPr>
        <p:txBody>
          <a:bodyPr/>
          <a:lstStyle/>
          <a:p>
            <a:r>
              <a:rPr lang="en-US" dirty="0"/>
              <a:t>Weight Gain and Metabolic Syndrome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53064-9E2D-3329-5038-58F96D93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48" y="1957469"/>
            <a:ext cx="4174647" cy="4369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466E6-1A7F-102D-B832-8A3BCC8C206D}"/>
              </a:ext>
            </a:extLst>
          </p:cNvPr>
          <p:cNvSpPr txBox="1"/>
          <p:nvPr/>
        </p:nvSpPr>
        <p:spPr>
          <a:xfrm>
            <a:off x="382763" y="2434001"/>
            <a:ext cx="4189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labs get drawn to monitor glucoses and 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Exercise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Online Special Olympic workouts!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Video 1: Welcome and Warm Up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Foods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Healthy snack ideas on above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CB94B4-9D54-8051-54F4-E64F5320836F}"/>
              </a:ext>
            </a:extLst>
          </p:cNvPr>
          <p:cNvSpPr/>
          <p:nvPr/>
        </p:nvSpPr>
        <p:spPr>
          <a:xfrm>
            <a:off x="4689348" y="1957468"/>
            <a:ext cx="4159237" cy="43693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9D8E-F313-2444-880D-81592EB6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73" y="407337"/>
            <a:ext cx="7290054" cy="1499616"/>
          </a:xfrm>
        </p:spPr>
        <p:txBody>
          <a:bodyPr/>
          <a:lstStyle/>
          <a:p>
            <a:r>
              <a:rPr lang="en-US" dirty="0"/>
              <a:t>Side Effects - Benzodiazepines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3B83D-EC17-932D-D219-665F708B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294" y="2447113"/>
            <a:ext cx="3921819" cy="2812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F4999-605E-7D4E-F79E-B4E61270F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70" y="1786132"/>
            <a:ext cx="3708971" cy="2781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64221C-2DE3-A840-92B4-70F8921B3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42" y="4732612"/>
            <a:ext cx="3506592" cy="19697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E90296-F9EE-5DB4-6D9E-5B93F68B452C}"/>
              </a:ext>
            </a:extLst>
          </p:cNvPr>
          <p:cNvSpPr/>
          <p:nvPr/>
        </p:nvSpPr>
        <p:spPr>
          <a:xfrm>
            <a:off x="5921594" y="4181475"/>
            <a:ext cx="1036610" cy="998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830A8-C7CB-336D-2171-F1F02F378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673" y="4126641"/>
            <a:ext cx="1116454" cy="10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A47E-9F4C-9BDD-5D32-8B706627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Side effects from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2826-D3D9-6CE7-005D-90E18BD3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DE9FF-3B8C-D495-B40B-0A92C8577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What do look for?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Can’t sit still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Tremor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Tight muscles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Tired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Slurred speech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Unsteady on feet/falls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Constipation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Decreased in ability to do ADL’s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Weight gain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3F38D-FAB9-4AB6-0752-FBC8537E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757" y="4768926"/>
            <a:ext cx="2223397" cy="1594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B5C74-EB84-27DF-FDE5-BDC1B292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56" y="675049"/>
            <a:ext cx="2435576" cy="1811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70424-814C-771A-17D6-473A9153A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528" y="2599808"/>
            <a:ext cx="2657475" cy="177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7AB85-A202-92F2-5EEC-F961DAC8F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93" y="2664574"/>
            <a:ext cx="1402901" cy="21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3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3086-5641-43CA-9A20-DCAB172C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15B0-BC40-A71F-964A-F9AB94FF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Medications should be used to treat a specific medical/psychiatric condition.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can be challenging to accurately diagnosis mental illness.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Less is more!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Non-specific use of medication to treat ‘behavior’ should be avoided.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Side effects can cause challenging behavior. Side effects and idiosyncratic reactions to medications are common.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06D5-1FD6-7CC3-BA25-F8772F47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DB55-09B0-A5E5-A7B2-3956624B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5158571" cy="4023360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https://podcasts.apple.com/us/podcast/idd-health-matters/id1699602619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IDD Health Matters with Craig </a:t>
            </a:r>
            <a:r>
              <a:rPr lang="en-US" dirty="0" err="1">
                <a:hlinkClick r:id="rId3"/>
              </a:rPr>
              <a:t>Escudé</a:t>
            </a:r>
            <a:r>
              <a:rPr lang="en-US" dirty="0">
                <a:hlinkClick r:id="rId3"/>
              </a:rPr>
              <a:t>, MD, FAAFP, FAADM – YouTube</a:t>
            </a:r>
            <a:endParaRPr lang="en-US" dirty="0"/>
          </a:p>
          <a:p>
            <a:endParaRPr lang="en-US" dirty="0"/>
          </a:p>
          <a:p>
            <a:r>
              <a:rPr lang="en-US" dirty="0"/>
              <a:t>15 to 20 minutes!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7C2E8-73AF-2DEB-C137-2501F367B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899" y="0"/>
            <a:ext cx="2958631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835E6-493B-6319-C434-9128A57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808139" cy="1499616"/>
          </a:xfrm>
        </p:spPr>
        <p:txBody>
          <a:bodyPr/>
          <a:lstStyle/>
          <a:p>
            <a:r>
              <a:rPr lang="en-US" dirty="0"/>
              <a:t>Tips on how to get the best care for your clients….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169A2-0E8A-6503-2337-4EF8C9ACD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Care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0E76-6BFB-ECCB-EA4D-EDF5F6090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96" y="2967787"/>
            <a:ext cx="3570822" cy="342105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Primary Care Provider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Mental Health Provider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Therapist (BCBA)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Dentist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Speech Therapist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Last hearing exam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Last eye exam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Ensure client is seen regularly by all providers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Don’t over rely on Quick 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CBE6E2-1140-2074-493E-03E5F903B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1989" y="2179636"/>
            <a:ext cx="4508575" cy="822960"/>
          </a:xfrm>
        </p:spPr>
        <p:txBody>
          <a:bodyPr/>
          <a:lstStyle/>
          <a:p>
            <a:r>
              <a:rPr lang="en-US" dirty="0"/>
              <a:t>Be prepared for appointments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AF156E-EDED-3408-FE46-D82E799B8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1989" y="2967788"/>
            <a:ext cx="4203775" cy="33415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Consistent staff accompany client to appointment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Medication 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Health care team and date last seen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Best way to communicate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Interests/Physical activity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sleep, appetite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behavior/functioning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Bowel Movements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Stressors/changes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Any concerns/questions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6376-B9C5-049D-80BE-6A99BFBF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24" y="387161"/>
            <a:ext cx="8988326" cy="1499616"/>
          </a:xfrm>
        </p:spPr>
        <p:txBody>
          <a:bodyPr>
            <a:normAutofit/>
          </a:bodyPr>
          <a:lstStyle/>
          <a:p>
            <a:r>
              <a:rPr lang="en-US" sz="2800" dirty="0"/>
              <a:t>1.  Medications should be used to treat a specific Mental Illness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6C2F7-02F5-CA26-54E0-E6EE91047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1960365"/>
            <a:ext cx="4528052" cy="4542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A7946D-94C9-117E-077A-FF1CC8C27823}"/>
              </a:ext>
            </a:extLst>
          </p:cNvPr>
          <p:cNvSpPr txBox="1"/>
          <p:nvPr/>
        </p:nvSpPr>
        <p:spPr>
          <a:xfrm>
            <a:off x="5275780" y="2484441"/>
            <a:ext cx="3508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difference in medications use to treat mental illness in individuals with/without IDD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Medications should be started at a </a:t>
            </a:r>
            <a:r>
              <a:rPr lang="en-US" b="1" dirty="0">
                <a:solidFill>
                  <a:srgbClr val="FF0000"/>
                </a:solidFill>
              </a:rPr>
              <a:t>LOW </a:t>
            </a:r>
            <a:r>
              <a:rPr lang="en-US" dirty="0"/>
              <a:t>dose and increase </a:t>
            </a:r>
            <a:r>
              <a:rPr lang="en-US" b="1" u="sng" dirty="0">
                <a:solidFill>
                  <a:srgbClr val="FF0000"/>
                </a:solidFill>
              </a:rPr>
              <a:t>SLOWLY!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IDD are more likely to have side effects and/or unusual side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3086-5641-43CA-9A20-DCAB172C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15B0-BC40-A71F-964A-F9AB94FF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Medications should be used to treat a specific medical/psychiatric condition.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highlight>
                  <a:srgbClr val="FF00FF"/>
                </a:highlight>
              </a:rPr>
              <a:t>It can be challenging to accurately diagnosis mental illness.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Less is more!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Non-specific use of medication to treat ‘behavior’ should be avoided.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Side effects can cause challenging behavior. Side effects and idiosyncratic reactions to medications are common.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4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ACD33F-3CB8-2FEB-A3BE-19B4552F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338655"/>
            <a:ext cx="7406411" cy="1737360"/>
          </a:xfrm>
        </p:spPr>
        <p:txBody>
          <a:bodyPr>
            <a:normAutofit/>
          </a:bodyPr>
          <a:lstStyle/>
          <a:p>
            <a:r>
              <a:rPr lang="en-US" dirty="0"/>
              <a:t>2.  Making a diagnosis is challenging!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283D2-2470-D985-3B2E-BCE82CAFA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783" y="3329093"/>
            <a:ext cx="4258818" cy="5184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5EB0D5-E17C-5806-3235-FCCE70BFC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95" y="2257506"/>
            <a:ext cx="3605881" cy="3762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Below information is</a:t>
            </a:r>
            <a:r>
              <a:rPr lang="en-US" b="1" u="sng" dirty="0">
                <a:highlight>
                  <a:srgbClr val="FFFF00"/>
                </a:highlight>
              </a:rPr>
              <a:t> SUPER </a:t>
            </a:r>
            <a:r>
              <a:rPr lang="en-US" dirty="0"/>
              <a:t>helpful in making an accurate diagnosis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is your client’s baseline?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Does behavior in all environments?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sleep or appetite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interest level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behavior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level of functioning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F0C74-8039-6625-174F-D7DD1459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208" y="1785393"/>
            <a:ext cx="3517697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9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3086-5641-43CA-9A20-DCAB172C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15B0-BC40-A71F-964A-F9AB94FF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Medications should be used to treat a specific medical/psychiatric condition.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can be challenging to accurately diagnosis mental illness.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b="1" dirty="0">
                <a:highlight>
                  <a:srgbClr val="00FFFF"/>
                </a:highlight>
              </a:rPr>
              <a:t>Less is more!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Non-specific use of medication to treat ‘behavior’ should be avoided.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Side effects can cause challenging behavior. Side effects and idiosyncratic reactions to medications are common.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7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A59A-7B2D-46C2-3BCE-384E6901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 Less is More!!!!!!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582F-F85D-F70F-530C-AD100FA6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99" y="2113440"/>
            <a:ext cx="7290055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019F9-BE56-E7FD-8472-0621E6CD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21" y="2318336"/>
            <a:ext cx="4991100" cy="3331559"/>
          </a:xfrm>
          <a:prstGeom prst="rect">
            <a:avLst/>
          </a:prstGeom>
        </p:spPr>
      </p:pic>
      <p:pic>
        <p:nvPicPr>
          <p:cNvPr id="2050" name="Picture 2" descr="Taking several meds or supplements? Beware of drug interactions. - The  Portland Clinic">
            <a:extLst>
              <a:ext uri="{FF2B5EF4-FFF2-40B4-BE49-F238E27FC236}">
                <a16:creationId xmlns:a16="http://schemas.microsoft.com/office/drawing/2014/main" id="{99FBBF28-88BD-4939-D678-7B8B6D78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10" y="2622831"/>
            <a:ext cx="4078917" cy="272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7A1DFA-A016-AD86-A688-E597A4D5C584}"/>
              </a:ext>
            </a:extLst>
          </p:cNvPr>
          <p:cNvSpPr txBox="1"/>
          <p:nvPr/>
        </p:nvSpPr>
        <p:spPr>
          <a:xfrm>
            <a:off x="1412130" y="1870656"/>
            <a:ext cx="11049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971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3086-5641-43CA-9A20-DCAB172C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15B0-BC40-A71F-964A-F9AB94FF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Medications should be used to treat a specific medical/psychiatric condition.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can be challenging to accurately diagnosis mental illness.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 Less is more!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</a:rPr>
              <a:t>Non-specific use of medication to treat ‘behavior’ should be avoided. </a:t>
            </a:r>
            <a:r>
              <a:rPr lang="en-US" b="1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Side effects can cause challenging behavior. Side effects and idiosyncratic reactions to medications are common.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2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A59A-7B2D-46C2-3BCE-384E6901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 </a:t>
            </a:r>
            <a:r>
              <a:rPr lang="en-US" sz="4400" dirty="0"/>
              <a:t>Avoid Non-specific use of medication to treat ‘behavior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582F-F85D-F70F-530C-AD100FA6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99" y="2113440"/>
            <a:ext cx="7290055" cy="4023360"/>
          </a:xfrm>
        </p:spPr>
        <p:txBody>
          <a:bodyPr/>
          <a:lstStyle/>
          <a:p>
            <a:r>
              <a:rPr lang="en-US" sz="2400" b="1" u="sng" dirty="0">
                <a:solidFill>
                  <a:srgbClr val="FF0000"/>
                </a:solidFill>
              </a:rPr>
              <a:t>HIGH</a:t>
            </a:r>
            <a:r>
              <a:rPr lang="en-US" dirty="0"/>
              <a:t> rates of psychotropic medications used in adults with ID</a:t>
            </a:r>
          </a:p>
          <a:p>
            <a:r>
              <a:rPr lang="en-US" dirty="0"/>
              <a:t>Lots of ‘Off Label’ use to treat ‘behavior’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10B76-01B5-00F8-B30E-56E4770BF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12" y="5380831"/>
            <a:ext cx="6072142" cy="151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26AF9-D212-B304-B2B9-20B7709FF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486" y="3227254"/>
            <a:ext cx="3833280" cy="17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21537</TotalTime>
  <Words>1137</Words>
  <Application>Microsoft Office PowerPoint</Application>
  <PresentationFormat>On-screen Show (4:3)</PresentationFormat>
  <Paragraphs>209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Google Sans</vt:lpstr>
      <vt:lpstr>Tw Cen MT</vt:lpstr>
      <vt:lpstr>Tw Cen MT Condensed</vt:lpstr>
      <vt:lpstr>Wingdings</vt:lpstr>
      <vt:lpstr>Wingdings 3</vt:lpstr>
      <vt:lpstr>Integral</vt:lpstr>
      <vt:lpstr>Medications The good, the bad and the ugly</vt:lpstr>
      <vt:lpstr>take home points</vt:lpstr>
      <vt:lpstr>1.  Medications should be used to treat a specific Mental Illness </vt:lpstr>
      <vt:lpstr>take home points</vt:lpstr>
      <vt:lpstr>2.  Making a diagnosis is challenging!</vt:lpstr>
      <vt:lpstr>take home points</vt:lpstr>
      <vt:lpstr>3.  Less is More!!!!!!</vt:lpstr>
      <vt:lpstr>take home points</vt:lpstr>
      <vt:lpstr>4.  Avoid Non-specific use of medication to treat ‘behavior</vt:lpstr>
      <vt:lpstr>PowerPoint Presentation</vt:lpstr>
      <vt:lpstr>PowerPoint Presentation</vt:lpstr>
      <vt:lpstr>PowerPoint Presentation</vt:lpstr>
      <vt:lpstr> take home points</vt:lpstr>
      <vt:lpstr>PowerPoint Presentation</vt:lpstr>
      <vt:lpstr>Side Effects - Antidepressants </vt:lpstr>
      <vt:lpstr>Side Effects - Antipsychotics</vt:lpstr>
      <vt:lpstr>Weight Gain and Metabolic Syndrome</vt:lpstr>
      <vt:lpstr>Side Effects - Benzodiazepines</vt:lpstr>
      <vt:lpstr>Side effects from medications</vt:lpstr>
      <vt:lpstr>Thank you!</vt:lpstr>
      <vt:lpstr>Tips on how to get the best care for your clients….</vt:lpstr>
    </vt:vector>
  </TitlesOfParts>
  <Company>University of Iowa Hospitals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Autism:  Transition into adulthood</dc:title>
  <dc:creator>Jodi Tate</dc:creator>
  <cp:lastModifiedBy>Tate, Jodi</cp:lastModifiedBy>
  <cp:revision>264</cp:revision>
  <cp:lastPrinted>2024-06-10T18:56:41Z</cp:lastPrinted>
  <dcterms:created xsi:type="dcterms:W3CDTF">2014-11-01T11:36:13Z</dcterms:created>
  <dcterms:modified xsi:type="dcterms:W3CDTF">2025-01-09T14:46:34Z</dcterms:modified>
</cp:coreProperties>
</file>