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1913" r:id="rId6"/>
    <p:sldId id="1915" r:id="rId7"/>
    <p:sldId id="1914" r:id="rId8"/>
    <p:sldId id="1917" r:id="rId9"/>
    <p:sldId id="1918" r:id="rId10"/>
    <p:sldId id="1916" r:id="rId11"/>
    <p:sldId id="434" r:id="rId12"/>
    <p:sldId id="456" r:id="rId13"/>
    <p:sldId id="422" r:id="rId14"/>
    <p:sldId id="1919" r:id="rId15"/>
    <p:sldId id="460" r:id="rId16"/>
    <p:sldId id="271" r:id="rId17"/>
    <p:sldId id="4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1CC"/>
    <a:srgbClr val="CCEDFC"/>
    <a:srgbClr val="FEDFD6"/>
    <a:srgbClr val="FFCD00"/>
    <a:srgbClr val="FFF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disclaimer that going to lean heavy into the challenging behaviors—not recognize all of the goodness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44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dirty="0"/>
              <a:t>Antecedent: what occurs before behavior</a:t>
            </a:r>
          </a:p>
          <a:p>
            <a:pPr lvl="2"/>
            <a:r>
              <a:rPr lang="en-US" dirty="0"/>
              <a:t>Behavior: clearly defined behavior</a:t>
            </a:r>
          </a:p>
          <a:p>
            <a:pPr lvl="2"/>
            <a:r>
              <a:rPr lang="en-US" dirty="0"/>
              <a:t>Consequence: what occurs immediately following behavior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88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/>
              <a:t>Antecedent: what occurs before behavior</a:t>
            </a:r>
          </a:p>
          <a:p>
            <a:pPr lvl="2"/>
            <a:r>
              <a:rPr lang="en-US"/>
              <a:t>Behavior: clearly defined behavior</a:t>
            </a:r>
          </a:p>
          <a:p>
            <a:pPr lvl="2"/>
            <a:r>
              <a:rPr lang="en-US"/>
              <a:t>Consequence: what occurs immediately following behavior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63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no means an exhaustive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1382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dirty="0"/>
              <a:t>Antecedent: what occurs before behavior</a:t>
            </a:r>
          </a:p>
          <a:p>
            <a:pPr lvl="2"/>
            <a:r>
              <a:rPr lang="en-US" dirty="0"/>
              <a:t>Behavior: clearly defined behavior</a:t>
            </a:r>
          </a:p>
          <a:p>
            <a:pPr lvl="2"/>
            <a:r>
              <a:rPr lang="en-US" dirty="0"/>
              <a:t>Consequence: what occurs immediately following behavior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57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/>
              <a:t>Sara</a:t>
            </a:r>
            <a:endParaRPr lang="en-US">
              <a:cs typeface="Calibri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58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DF9EED2-F2D9-4D1C-8969-1BA7341BA940}"/>
              </a:ext>
            </a:extLst>
          </p:cNvPr>
          <p:cNvSpPr/>
          <p:nvPr userDrawn="1"/>
        </p:nvSpPr>
        <p:spPr>
          <a:xfrm>
            <a:off x="8635312" y="1193"/>
            <a:ext cx="2693773" cy="12795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588AA8DC-09B9-4C2B-B3C2-D2B8CC2706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519" y="341138"/>
            <a:ext cx="2253360" cy="6507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Goes </a:t>
            </a:r>
            <a:br>
              <a:rPr lang="en-US"/>
            </a:br>
            <a:r>
              <a:rPr lang="en-US"/>
              <a:t>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E0F4AED-E379-429F-B181-540A31DD1B15}"/>
              </a:ext>
            </a:extLst>
          </p:cNvPr>
          <p:cNvSpPr txBox="1"/>
          <p:nvPr userDrawn="1"/>
        </p:nvSpPr>
        <p:spPr>
          <a:xfrm>
            <a:off x="8853745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355990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4376691" y="1679383"/>
            <a:ext cx="3429739" cy="4264218"/>
            <a:chOff x="4376691" y="719666"/>
            <a:chExt cx="3429739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4376691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780643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1686756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2674396"/>
            <a:ext cx="2973372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168675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2674396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67BAEDF-0505-4A4F-B2E5-F80C2824D0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CD2C684-CCD6-421F-AEB1-F6E1568F7383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D5288CDF-C306-49E7-BA90-7DCCF98E97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4BCF34-4793-417C-89B0-69C4E4B55BF8}"/>
              </a:ext>
            </a:extLst>
          </p:cNvPr>
          <p:cNvGrpSpPr/>
          <p:nvPr userDrawn="1"/>
        </p:nvGrpSpPr>
        <p:grpSpPr>
          <a:xfrm>
            <a:off x="3524250" y="1686757"/>
            <a:ext cx="5149850" cy="4256844"/>
            <a:chOff x="3524250" y="719666"/>
            <a:chExt cx="5149850" cy="52607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/>
            <p:nvPr userDrawn="1"/>
          </p:nvCxnSpPr>
          <p:spPr>
            <a:xfrm>
              <a:off x="352425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/>
            <p:nvPr userDrawn="1"/>
          </p:nvCxnSpPr>
          <p:spPr>
            <a:xfrm>
              <a:off x="8674100" y="719666"/>
              <a:ext cx="0" cy="5260720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167670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2664346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5470DA81-7678-4E39-AEEE-93325B2B48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CE73CD1A-5401-476A-90D3-A45397A6CD6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261F97A5-B6D5-4E25-961B-39ABDFFCF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850484"/>
            <a:ext cx="1835088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05DD3A4-1F16-4549-AF79-33A7C7667FE8}"/>
              </a:ext>
            </a:extLst>
          </p:cNvPr>
          <p:cNvGrpSpPr/>
          <p:nvPr userDrawn="1"/>
        </p:nvGrpSpPr>
        <p:grpSpPr>
          <a:xfrm>
            <a:off x="3011869" y="1686759"/>
            <a:ext cx="6172262" cy="4256842"/>
            <a:chOff x="3011869" y="1686758"/>
            <a:chExt cx="6172262" cy="429362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36E4CD-9037-4D69-A3E3-6380D9131A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1186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A77083-F133-420F-93AD-77761878E85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131909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EF932C4-F1C3-47F2-84B8-FEC885C1843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66192" y="1686758"/>
              <a:ext cx="0" cy="4293629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5F5ADDF-F780-4384-87F4-30070C81BB2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184131" y="1686758"/>
              <a:ext cx="0" cy="4293628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1686758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2850484"/>
            <a:ext cx="183823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002EB71-4353-4DFD-8AD9-C894F270DF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2B325C33-1F71-45BF-8AD9-0D430C0ED879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4A624D27-FE37-41E2-805C-52398EE772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43937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2" y="3291760"/>
            <a:ext cx="10288587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10288586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4" y="4753992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4988373-5BCC-4826-83FA-3EA98AE1A1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E18F79B-587C-4CB1-8781-F0F15A0EF8DC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DDAB923-ED9D-4D56-9384-BCC3D37980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84087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3" y="3291760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5" y="475399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83696" y="168851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83697" y="212176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83698" y="3293514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83699" y="3726766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83700" y="4755746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83701" y="5188998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4B4134B8-1039-4411-B3FD-F8EDCC2C2E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A1608546-71A3-4AFF-8A8B-D64E7A9D0CF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43D2F1A2-CAD9-4F9B-B535-BB37F5BEBA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4078664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4078664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4078663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66474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5231950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8775763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7DE420A-A163-480B-A4C9-15B3FE7DC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A2CA038-8C16-47B3-89B5-1EC500B546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9EFD7F6B-97D3-49B3-9EB1-E8E656E41A5D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2500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627518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205617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880634" y="4073057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260812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935830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651392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9188946" y="2045132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DB9BFC6-C702-4E3D-A394-30FF9CE043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D31E522A-47E9-41BE-B720-E66459A89F04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CC906A3-2401-45C0-996F-540173687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175438" y="407866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175438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222122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5305996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7346820" y="2120050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B9DF875-9EAF-4928-8E91-6599CCEAADEE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25991" y="4080927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2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285614" y="409557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3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322EF39-6BE8-4D2B-B814-5743037B71F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325607" y="4098102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4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9434872" y="2133924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419080" y="4107460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5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45DB4F2-A46E-49CD-A0DA-01AD8B7F28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C7E2EA4D-EFA8-4B7C-9585-ADB07DA2D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EBEEE139-B872-432B-9BEA-6BCCE8361C3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BBED5CE4-1062-4771-9043-ACBEC47310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398207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500" y="389509"/>
            <a:ext cx="10287000" cy="1331865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 </a:t>
            </a:r>
            <a:br>
              <a:rPr lang="en-US"/>
            </a:br>
            <a:r>
              <a:rPr lang="en-US"/>
              <a:t>that runs to two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050741"/>
            <a:ext cx="10287000" cy="3892859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B3026BD-8233-4CE9-BFDD-A9E26AEFE3EF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9F42902-D861-43C5-8713-7FC58D73F9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A73D9F1-F628-4A05-B6D7-15A84E91C85C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6AAE5A8-9C15-465D-8DA4-E6194FF98C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E423193-F2CF-43C4-A4FA-5D8A65CDD7AE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71534" y="0"/>
            <a:ext cx="50292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5" y="498296"/>
            <a:ext cx="5260975" cy="89611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5257801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EF753B-7A35-4CC6-89CB-A5738AF685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33A2791-6816-4089-9BCC-122F376815F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0879E9C-5914-4FD1-A478-F3F22BF3A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12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– Soli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DF9EED2-F2D9-4D1C-8969-1BA7341BA940}"/>
              </a:ext>
            </a:extLst>
          </p:cNvPr>
          <p:cNvSpPr/>
          <p:nvPr userDrawn="1"/>
        </p:nvSpPr>
        <p:spPr>
          <a:xfrm>
            <a:off x="8635312" y="1193"/>
            <a:ext cx="2693773" cy="12795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588AA8DC-09B9-4C2B-B3C2-D2B8CC2706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519" y="341138"/>
            <a:ext cx="2253360" cy="6507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914400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914400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E0F4AED-E379-429F-B181-540A31DD1B15}"/>
              </a:ext>
            </a:extLst>
          </p:cNvPr>
          <p:cNvSpPr txBox="1"/>
          <p:nvPr userDrawn="1"/>
        </p:nvSpPr>
        <p:spPr>
          <a:xfrm>
            <a:off x="8853745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731605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0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59502" y="3260862"/>
            <a:ext cx="5032499" cy="312864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 Click icon to add picture 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2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13630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365125"/>
            <a:ext cx="5254505" cy="133186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962386"/>
            <a:ext cx="5266450" cy="3981214"/>
          </a:xfrm>
        </p:spPr>
        <p:txBody>
          <a:bodyPr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1AF337-04E3-4F84-A120-0176D637DD23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F875B1C-5298-4D74-B12B-A13444EF24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C240BC6-0B5F-469B-AA90-B99E807C7BD0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C9C2FB5-ED92-4036-8B4B-3634913AB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26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325" y="494273"/>
            <a:ext cx="10290175" cy="869089"/>
          </a:xfrm>
        </p:spPr>
        <p:txBody>
          <a:bodyPr lIns="0" tIns="0" rIns="0" bIns="0"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49325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49325" y="1570038"/>
            <a:ext cx="10290175" cy="4114800"/>
          </a:xfrm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43D990-DA2C-4325-9406-725AE2DB1D29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C99024-A84A-46CC-AB0A-A16BB66F48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42B85048-9DE7-4C41-A2D4-7C780BA1D044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BECFAEE-F225-4617-997D-F39F0A31EE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1206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5" y="5019085"/>
            <a:ext cx="318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8233" y="5019085"/>
            <a:ext cx="2231701" cy="369332"/>
          </a:xfrm>
          <a:solidFill>
            <a:schemeClr val="tx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/>
              <a:t>Insert Web Address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5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Thank you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63764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CHSC PMT Training 2023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9BBED86-49CF-4239-8A6A-DEFA86DD633E}"/>
              </a:ext>
            </a:extLst>
          </p:cNvPr>
          <p:cNvSpPr/>
          <p:nvPr userDrawn="1"/>
        </p:nvSpPr>
        <p:spPr>
          <a:xfrm>
            <a:off x="8635312" y="1193"/>
            <a:ext cx="2693773" cy="12795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51971D5E-F8D2-4F9C-84DC-F9E6A3A1A8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519" y="341138"/>
            <a:ext cx="2253360" cy="6507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FDE2FD-1218-40E0-896A-63C35AD74B3C}"/>
              </a:ext>
            </a:extLst>
          </p:cNvPr>
          <p:cNvSpPr txBox="1"/>
          <p:nvPr userDrawn="1"/>
        </p:nvSpPr>
        <p:spPr>
          <a:xfrm>
            <a:off x="8855518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</a:extLst>
          </p:cNvPr>
          <p:cNvGrpSpPr/>
          <p:nvPr/>
        </p:nvGrpSpPr>
        <p:grpSpPr>
          <a:xfrm>
            <a:off x="1071271" y="5122118"/>
            <a:ext cx="142379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855518" y="3029213"/>
            <a:ext cx="2473565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Further Contact Person Name</a:t>
            </a:r>
          </a:p>
          <a:p>
            <a:pPr lvl="0"/>
            <a:r>
              <a:rPr lang="en-US"/>
              <a:t>Contact Person Title </a:t>
            </a:r>
          </a:p>
          <a:p>
            <a:pPr lvl="0"/>
            <a:r>
              <a:rPr lang="en-US"/>
              <a:t>Contact Person Unit</a:t>
            </a:r>
          </a:p>
          <a:p>
            <a:pPr lvl="0"/>
            <a:endParaRPr lang="en-US"/>
          </a:p>
          <a:p>
            <a:pPr lvl="0"/>
            <a:r>
              <a:rPr lang="en-US"/>
              <a:t>Phone: </a:t>
            </a:r>
          </a:p>
          <a:p>
            <a:pPr lvl="0"/>
            <a:r>
              <a:rPr lang="en-US"/>
              <a:t>Fax: </a:t>
            </a:r>
          </a:p>
          <a:p>
            <a:pPr lvl="0"/>
            <a:r>
              <a:rPr lang="en-US"/>
              <a:t>Email: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CF9853B-D819-44D4-B26A-098571D4BC78}"/>
              </a:ext>
            </a:extLst>
          </p:cNvPr>
          <p:cNvGrpSpPr/>
          <p:nvPr userDrawn="1"/>
        </p:nvGrpSpPr>
        <p:grpSpPr>
          <a:xfrm>
            <a:off x="947738" y="1193"/>
            <a:ext cx="2693773" cy="1279542"/>
            <a:chOff x="947738" y="1193"/>
            <a:chExt cx="2693773" cy="127954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6EC2438-94E0-4859-A72B-7264ABFFA282}"/>
                </a:ext>
              </a:extLst>
            </p:cNvPr>
            <p:cNvSpPr/>
            <p:nvPr userDrawn="1"/>
          </p:nvSpPr>
          <p:spPr>
            <a:xfrm>
              <a:off x="947738" y="1193"/>
              <a:ext cx="2693773" cy="127954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A2B6BA61-7EEC-43A8-9C9C-3F63A9B447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7945" y="341138"/>
              <a:ext cx="2253360" cy="65079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657032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8419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3045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BE8632-0193-489E-AB41-1193058D6D80}"/>
              </a:ext>
            </a:extLst>
          </p:cNvPr>
          <p:cNvSpPr txBox="1"/>
          <p:nvPr userDrawn="1"/>
        </p:nvSpPr>
        <p:spPr>
          <a:xfrm>
            <a:off x="960098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CF9853B-D819-44D4-B26A-098571D4BC78}"/>
              </a:ext>
            </a:extLst>
          </p:cNvPr>
          <p:cNvGrpSpPr/>
          <p:nvPr userDrawn="1"/>
        </p:nvGrpSpPr>
        <p:grpSpPr>
          <a:xfrm>
            <a:off x="947738" y="1193"/>
            <a:ext cx="2693773" cy="1279542"/>
            <a:chOff x="947738" y="1193"/>
            <a:chExt cx="2693773" cy="127954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6EC2438-94E0-4859-A72B-7264ABFFA282}"/>
                </a:ext>
              </a:extLst>
            </p:cNvPr>
            <p:cNvSpPr/>
            <p:nvPr userDrawn="1"/>
          </p:nvSpPr>
          <p:spPr>
            <a:xfrm>
              <a:off x="947738" y="1193"/>
              <a:ext cx="2693773" cy="127954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A2B6BA61-7EEC-43A8-9C9C-3F63A9B447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7945" y="341138"/>
              <a:ext cx="2253360" cy="65079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657032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8419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3045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BE8632-0193-489E-AB41-1193058D6D80}"/>
              </a:ext>
            </a:extLst>
          </p:cNvPr>
          <p:cNvSpPr txBox="1"/>
          <p:nvPr userDrawn="1"/>
        </p:nvSpPr>
        <p:spPr>
          <a:xfrm>
            <a:off x="960098" y="6116752"/>
            <a:ext cx="2006651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300"/>
              <a:t>CHANGING MEDICINE.</a:t>
            </a:r>
          </a:p>
          <a:p>
            <a:r>
              <a:rPr lang="en-US" sz="1300" b="1"/>
              <a:t>CHANGING LIVES.</a:t>
            </a:r>
            <a:r>
              <a:rPr lang="en-US" sz="1300" b="1" baseline="3000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3636562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Slide – Solid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282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302446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3256674-50EA-4051-A990-EE693C08EC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77DCA50-FEC6-49E1-9EEA-B451EDF9129B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71404963-45F5-4008-81D8-C3524547A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F07CB-9367-42C3-A692-C40393AD82D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3256674-50EA-4051-A990-EE693C08EC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1106440-76C5-455C-9C74-D78B0727780C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E707B8B-CAE8-4D66-8534-1CCCB5FF6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600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53373D-FF10-4355-AA00-B31430F115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4800219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664346"/>
            <a:ext cx="480022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CF25A8CA-01BE-4A16-8F58-2435674F9B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1186" y="6476045"/>
            <a:ext cx="2983134" cy="266310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268D76D-8B5E-43AA-900E-97B949621B62}"/>
              </a:ext>
            </a:extLst>
          </p:cNvPr>
          <p:cNvSpPr txBox="1">
            <a:spLocks/>
          </p:cNvSpPr>
          <p:nvPr userDrawn="1"/>
        </p:nvSpPr>
        <p:spPr>
          <a:xfrm>
            <a:off x="5794696" y="6545189"/>
            <a:ext cx="593362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300" b="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A85C019-D2F0-434C-86E7-A9EDB467A2E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605CB9CB-A62F-4194-B563-4CFF0B5FA7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08297" y="6545189"/>
            <a:ext cx="4522515" cy="24077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3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CHSC PMT Training 2023</a:t>
            </a:r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83" r:id="rId2"/>
    <p:sldLayoutId id="2147483684" r:id="rId3"/>
    <p:sldLayoutId id="2147483685" r:id="rId4"/>
    <p:sldLayoutId id="2147483663" r:id="rId5"/>
    <p:sldLayoutId id="2147483686" r:id="rId6"/>
    <p:sldLayoutId id="2147483650" r:id="rId7"/>
    <p:sldLayoutId id="2147483682" r:id="rId8"/>
    <p:sldLayoutId id="2147483670" r:id="rId9"/>
    <p:sldLayoutId id="2147483667" r:id="rId10"/>
    <p:sldLayoutId id="2147483668" r:id="rId11"/>
    <p:sldLayoutId id="2147483674" r:id="rId12"/>
    <p:sldLayoutId id="2147483675" r:id="rId13"/>
    <p:sldLayoutId id="2147483677" r:id="rId14"/>
    <p:sldLayoutId id="2147483669" r:id="rId15"/>
    <p:sldLayoutId id="2147483671" r:id="rId16"/>
    <p:sldLayoutId id="2147483673" r:id="rId17"/>
    <p:sldLayoutId id="2147483662" r:id="rId18"/>
    <p:sldLayoutId id="2147483654" r:id="rId19"/>
    <p:sldLayoutId id="2147483655" r:id="rId20"/>
    <p:sldLayoutId id="2147483665" r:id="rId21"/>
    <p:sldLayoutId id="2147483678" r:id="rId22"/>
    <p:sldLayoutId id="2147483664" r:id="rId2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Roboto" panose="02000000000000000000" pitchFamily="2" charset="0"/>
        <a:buChar char="–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B9B8-C3A5-B256-CFDD-3674672C31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820" y="2659295"/>
            <a:ext cx="10955005" cy="1843238"/>
          </a:xfrm>
        </p:spPr>
        <p:txBody>
          <a:bodyPr>
            <a:noAutofit/>
          </a:bodyPr>
          <a:lstStyle/>
          <a:p>
            <a:pPr algn="ctr"/>
            <a:r>
              <a:rPr lang="en-US" sz="4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Environmental and Functional Causes of Behavior </a:t>
            </a:r>
            <a:endParaRPr lang="en-US" sz="4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F9B4BC8-A1E7-238C-DEEE-EFEFE6A039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4725" y="5977218"/>
            <a:ext cx="10354360" cy="463108"/>
          </a:xfrm>
        </p:spPr>
        <p:txBody>
          <a:bodyPr/>
          <a:lstStyle/>
          <a:p>
            <a:r>
              <a:rPr lang="en-US" dirty="0"/>
              <a:t>October 11, 2024</a:t>
            </a:r>
          </a:p>
        </p:txBody>
      </p:sp>
    </p:spTree>
    <p:extLst>
      <p:ext uri="{BB962C8B-B14F-4D97-AF65-F5344CB8AC3E}">
        <p14:creationId xmlns:p14="http://schemas.microsoft.com/office/powerpoint/2010/main" val="2382601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5B300-9960-ED34-0928-8809AC3DB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Antecedent: Things to Consider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9553F-D5CB-CCD1-66E1-7AD6CC428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Were directions provided?</a:t>
            </a:r>
          </a:p>
          <a:p>
            <a:pPr lvl="1"/>
            <a:r>
              <a:rPr lang="en-US" dirty="0"/>
              <a:t>Verbal, visual?</a:t>
            </a:r>
          </a:p>
          <a:p>
            <a:r>
              <a:rPr lang="en-US" dirty="0"/>
              <a:t>What did the space look/feel like?</a:t>
            </a:r>
          </a:p>
          <a:p>
            <a:pPr lvl="1"/>
            <a:r>
              <a:rPr lang="en-US" dirty="0"/>
              <a:t>Loud? Lots of people?</a:t>
            </a:r>
          </a:p>
          <a:p>
            <a:pPr lvl="1"/>
            <a:r>
              <a:rPr lang="en-US" dirty="0"/>
              <a:t>Warm, cold, etc. ?</a:t>
            </a:r>
          </a:p>
          <a:p>
            <a:r>
              <a:rPr lang="en-US" dirty="0"/>
              <a:t>What was the task presented?</a:t>
            </a:r>
          </a:p>
          <a:p>
            <a:pPr lvl="1"/>
            <a:r>
              <a:rPr lang="en-US" dirty="0"/>
              <a:t>Something that is already mastered vs new task </a:t>
            </a:r>
          </a:p>
          <a:p>
            <a:r>
              <a:rPr lang="en-US" dirty="0"/>
              <a:t>Was attention present or absent?</a:t>
            </a:r>
          </a:p>
          <a:p>
            <a:r>
              <a:rPr lang="en-US" dirty="0"/>
              <a:t>Preferred items available or out of eyesight?</a:t>
            </a:r>
          </a:p>
        </p:txBody>
      </p:sp>
    </p:spTree>
    <p:extLst>
      <p:ext uri="{BB962C8B-B14F-4D97-AF65-F5344CB8AC3E}">
        <p14:creationId xmlns:p14="http://schemas.microsoft.com/office/powerpoint/2010/main" val="1733224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77408-6B41-D810-36D4-248BD7EB8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Antecedent-Behavior-Consequence (ABC)</a:t>
            </a:r>
          </a:p>
        </p:txBody>
      </p:sp>
      <p:pic>
        <p:nvPicPr>
          <p:cNvPr id="11" name="Content Placeholder 7" descr="Diagram, venn diagram&#10;&#10;Description automatically generated">
            <a:extLst>
              <a:ext uri="{FF2B5EF4-FFF2-40B4-BE49-F238E27FC236}">
                <a16:creationId xmlns:a16="http://schemas.microsoft.com/office/drawing/2014/main" id="{A250D58A-48DC-6A7B-3BB8-AC8AB2D323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8229" y="1761667"/>
            <a:ext cx="11795539" cy="4417721"/>
          </a:xfr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F456CFC-F4BD-6EFB-1A35-A3B74E932546}"/>
              </a:ext>
            </a:extLst>
          </p:cNvPr>
          <p:cNvSpPr/>
          <p:nvPr/>
        </p:nvSpPr>
        <p:spPr>
          <a:xfrm>
            <a:off x="4410740" y="2200940"/>
            <a:ext cx="3370520" cy="316850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87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7" descr="Diagram, venn diagram&#10;&#10;Description automatically generated">
            <a:extLst>
              <a:ext uri="{FF2B5EF4-FFF2-40B4-BE49-F238E27FC236}">
                <a16:creationId xmlns:a16="http://schemas.microsoft.com/office/drawing/2014/main" id="{C3A9B396-C8C7-F6CA-65FE-955766128C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8230" y="1220139"/>
            <a:ext cx="11795539" cy="4417721"/>
          </a:xfr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0F29D9A-7721-DA3B-BED4-5F061CA18BAB}"/>
              </a:ext>
            </a:extLst>
          </p:cNvPr>
          <p:cNvSpPr/>
          <p:nvPr/>
        </p:nvSpPr>
        <p:spPr>
          <a:xfrm>
            <a:off x="7186350" y="1413720"/>
            <a:ext cx="4465675" cy="3775377"/>
          </a:xfrm>
          <a:prstGeom prst="rect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79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B6888-54C1-DD32-49CD-DC2991FF5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Consequences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12ED-5287-E2B5-1756-58442E25D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immediately comes after the behavior</a:t>
            </a:r>
          </a:p>
          <a:p>
            <a:pPr lvl="1"/>
            <a:r>
              <a:rPr lang="en-US" dirty="0"/>
              <a:t>Can increase or decrease the likelihood that a behavior will occur again</a:t>
            </a:r>
          </a:p>
          <a:p>
            <a:r>
              <a:rPr lang="en-US" dirty="0"/>
              <a:t>What is used to determine the </a:t>
            </a:r>
            <a:r>
              <a:rPr lang="en-US" u="sng" dirty="0"/>
              <a:t>function</a:t>
            </a:r>
            <a:r>
              <a:rPr lang="en-US" dirty="0"/>
              <a:t> of behavior </a:t>
            </a:r>
          </a:p>
          <a:p>
            <a:r>
              <a:rPr lang="en-US" dirty="0"/>
              <a:t>This applies to both positive and challenging behaviors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3A0E88-E27B-3339-36A2-96BD5F39D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214814"/>
              </p:ext>
            </p:extLst>
          </p:nvPr>
        </p:nvGraphicFramePr>
        <p:xfrm>
          <a:off x="1840613" y="3921760"/>
          <a:ext cx="81280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2453373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77693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Possible Behaviors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454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Attention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Discussion, coaxing, negotiating, physical proximity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366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Tangible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Given a snack (even if not preferred)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45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Escape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Task or expectation is reduced or goes away entirely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2235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133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B6888-54C1-DD32-49CD-DC2991FF5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Consequences, 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12ED-5287-E2B5-1756-58442E25D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Important to recognize that our behaviors will contribute largely to client responses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EE10DD-A0EF-742D-7EB7-57D854DBD294}"/>
              </a:ext>
            </a:extLst>
          </p:cNvPr>
          <p:cNvSpPr txBox="1"/>
          <p:nvPr/>
        </p:nvSpPr>
        <p:spPr>
          <a:xfrm>
            <a:off x="614282" y="3088759"/>
            <a:ext cx="4828450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Sam is told to put away his tablet at dinner time to take meds.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Each time, he yells “No! Five more minutes!”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u="sng" dirty="0"/>
              <a:t>Staff give him additional time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C864-2CF0-4B13-416C-5B34AD7BB86C}"/>
              </a:ext>
            </a:extLst>
          </p:cNvPr>
          <p:cNvSpPr txBox="1"/>
          <p:nvPr/>
        </p:nvSpPr>
        <p:spPr>
          <a:xfrm>
            <a:off x="6103722" y="3088759"/>
            <a:ext cx="5489440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Micah is told to put his coat in the closet after Day Hab.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Each time he does so, staff </a:t>
            </a:r>
            <a:r>
              <a:rPr lang="en-US" sz="2400" u="sng" dirty="0"/>
              <a:t>say, “Thanks man, really appreciate you taking care of that</a:t>
            </a:r>
            <a:r>
              <a:rPr lang="en-US" sz="2400" dirty="0"/>
              <a:t>.”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Micah continues to put his coat away.</a:t>
            </a:r>
          </a:p>
        </p:txBody>
      </p:sp>
    </p:spTree>
    <p:extLst>
      <p:ext uri="{BB962C8B-B14F-4D97-AF65-F5344CB8AC3E}">
        <p14:creationId xmlns:p14="http://schemas.microsoft.com/office/powerpoint/2010/main" val="349985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F8C1578-65FE-9B47-E380-C0B69F005D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979" y="2550587"/>
            <a:ext cx="2160866" cy="3608144"/>
          </a:xfrm>
          <a:prstGeom prst="rect">
            <a:avLst/>
          </a:prstGeom>
        </p:spPr>
      </p:pic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F6309C25-D4BC-4900-3B9A-5594E44D177C}"/>
              </a:ext>
            </a:extLst>
          </p:cNvPr>
          <p:cNvSpPr/>
          <p:nvPr/>
        </p:nvSpPr>
        <p:spPr>
          <a:xfrm>
            <a:off x="2053117" y="5485551"/>
            <a:ext cx="2530257" cy="977029"/>
          </a:xfrm>
          <a:prstGeom prst="wedgeRectCallou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FDF96C-7A8E-24CF-695D-BF254A650C42}"/>
              </a:ext>
            </a:extLst>
          </p:cNvPr>
          <p:cNvSpPr txBox="1"/>
          <p:nvPr/>
        </p:nvSpPr>
        <p:spPr>
          <a:xfrm>
            <a:off x="2053117" y="5662238"/>
            <a:ext cx="2510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 have a mental illness.</a:t>
            </a:r>
          </a:p>
          <a:p>
            <a:r>
              <a:rPr lang="en-US" dirty="0"/>
              <a:t>I am being abused.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9A0CFD91-15D2-98B3-1A82-71B9EE58C6E7}"/>
              </a:ext>
            </a:extLst>
          </p:cNvPr>
          <p:cNvSpPr/>
          <p:nvPr/>
        </p:nvSpPr>
        <p:spPr>
          <a:xfrm>
            <a:off x="2024726" y="3974533"/>
            <a:ext cx="2530256" cy="981897"/>
          </a:xfrm>
          <a:prstGeom prst="wedgeRectCallou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D1584425-6EC6-D693-565E-ABF2F7AF9625}"/>
              </a:ext>
            </a:extLst>
          </p:cNvPr>
          <p:cNvSpPr/>
          <p:nvPr/>
        </p:nvSpPr>
        <p:spPr>
          <a:xfrm>
            <a:off x="2064907" y="2473316"/>
            <a:ext cx="2530256" cy="981897"/>
          </a:xfrm>
          <a:prstGeom prst="wedgeRectCallou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9442BF19-A168-F096-B638-1DFBD2A755E0}"/>
              </a:ext>
            </a:extLst>
          </p:cNvPr>
          <p:cNvSpPr/>
          <p:nvPr/>
        </p:nvSpPr>
        <p:spPr>
          <a:xfrm>
            <a:off x="7706576" y="2484764"/>
            <a:ext cx="2530256" cy="981897"/>
          </a:xfrm>
          <a:prstGeom prst="wedgeRectCallou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82B6E37B-A9CB-5DA8-C5A8-350E466E287D}"/>
              </a:ext>
            </a:extLst>
          </p:cNvPr>
          <p:cNvSpPr/>
          <p:nvPr/>
        </p:nvSpPr>
        <p:spPr>
          <a:xfrm>
            <a:off x="7687406" y="3902653"/>
            <a:ext cx="2568601" cy="977029"/>
          </a:xfrm>
          <a:prstGeom prst="wedgeRectCallou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8DD223-876B-4894-C68C-1FB378B6332D}"/>
              </a:ext>
            </a:extLst>
          </p:cNvPr>
          <p:cNvSpPr txBox="1"/>
          <p:nvPr/>
        </p:nvSpPr>
        <p:spPr>
          <a:xfrm>
            <a:off x="2053117" y="2757301"/>
            <a:ext cx="2614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 have a medical illness.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548DE1-C349-FC89-CB8E-7E7BE9A5ED51}"/>
              </a:ext>
            </a:extLst>
          </p:cNvPr>
          <p:cNvSpPr txBox="1"/>
          <p:nvPr/>
        </p:nvSpPr>
        <p:spPr>
          <a:xfrm>
            <a:off x="2188264" y="4148419"/>
            <a:ext cx="2160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have side effects from my medications.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3F34E-9FA6-EBF8-1F0A-B32188248A3F}"/>
              </a:ext>
            </a:extLst>
          </p:cNvPr>
          <p:cNvSpPr txBox="1"/>
          <p:nvPr/>
        </p:nvSpPr>
        <p:spPr>
          <a:xfrm>
            <a:off x="7810316" y="4068001"/>
            <a:ext cx="2193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need to develop new skills.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52466C-3605-8D7F-B599-AF6EC3673461}"/>
              </a:ext>
            </a:extLst>
          </p:cNvPr>
          <p:cNvSpPr txBox="1"/>
          <p:nvPr/>
        </p:nvSpPr>
        <p:spPr>
          <a:xfrm>
            <a:off x="7810315" y="2481650"/>
            <a:ext cx="27316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I want something.</a:t>
            </a:r>
          </a:p>
          <a:p>
            <a:r>
              <a:rPr lang="en-US" dirty="0"/>
              <a:t> I don’t want to do that.</a:t>
            </a:r>
          </a:p>
          <a:p>
            <a:r>
              <a:rPr lang="en-US" dirty="0"/>
              <a:t> Pay attention to me.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976D4BA-E15E-81BC-7BC0-7193F237BC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9133" y="77934"/>
            <a:ext cx="8193734" cy="88399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D6CBA0D-1E0A-0446-4696-8EA9072313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3377" y="809596"/>
            <a:ext cx="6480610" cy="1335140"/>
          </a:xfrm>
          <a:prstGeom prst="rect">
            <a:avLst/>
          </a:prstGeom>
        </p:spPr>
      </p:pic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5036C169-EFE0-E8F4-D9E1-61D13311E729}"/>
              </a:ext>
            </a:extLst>
          </p:cNvPr>
          <p:cNvSpPr/>
          <p:nvPr/>
        </p:nvSpPr>
        <p:spPr>
          <a:xfrm>
            <a:off x="7794304" y="5485551"/>
            <a:ext cx="2530257" cy="999707"/>
          </a:xfrm>
          <a:prstGeom prst="wedgeRectCallou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436874-888C-5E6B-B9F9-73CBFF4823E5}"/>
              </a:ext>
            </a:extLst>
          </p:cNvPr>
          <p:cNvSpPr txBox="1"/>
          <p:nvPr/>
        </p:nvSpPr>
        <p:spPr>
          <a:xfrm>
            <a:off x="8162795" y="5662238"/>
            <a:ext cx="1261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am bored.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7E7B673-75F3-BAAC-66FC-45DECBA53CEA}"/>
              </a:ext>
            </a:extLst>
          </p:cNvPr>
          <p:cNvSpPr/>
          <p:nvPr/>
        </p:nvSpPr>
        <p:spPr>
          <a:xfrm>
            <a:off x="7304568" y="2297427"/>
            <a:ext cx="3413051" cy="138750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2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65DC-4D72-BA26-A179-3E453CB3A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Applied Behavior Analysis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5ABD4-AB10-1EAE-25D1-0CE2231C4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Applied Behavior Analysis is the science in which tactics derived from the principles of behavior are applied systematically to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improve socially significant behavior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and experimentation is used to identify the variables responsible for behavior change 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(Cooper, Heron and </a:t>
            </a:r>
            <a:r>
              <a:rPr lang="en-US" sz="1600" b="0" i="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Heward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2007).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6426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87BC9D0-A061-F71A-F3EB-0D9B8C4FA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Behavioral Assumptions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78D32E-6220-C0E6-E7F0-A81D6CCDE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Behavior is learned</a:t>
            </a:r>
          </a:p>
          <a:p>
            <a:pPr rtl="0" fontAlgn="base"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Behavior serves a specific purpose</a:t>
            </a:r>
          </a:p>
          <a:p>
            <a:pPr rtl="0" fontAlgn="base"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Behavior is related to the context in which it happens</a:t>
            </a:r>
          </a:p>
          <a:p>
            <a:pPr rtl="0" fontAlgn="base"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If behavior continues to happen, it’s being reinforced (or wil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l continue to occur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</a:t>
            </a:r>
          </a:p>
          <a:p>
            <a:pPr rtl="0" fontAlgn="base"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Changing the environment can change the behavior</a:t>
            </a:r>
          </a:p>
          <a:p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Changing the way </a:t>
            </a:r>
            <a:r>
              <a:rPr lang="en-US" sz="2400" b="0" i="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navigate the behavior can change the behavior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5703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38770-8BED-DD82-A4F6-07F5E99C6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EC943-324C-C443-18D3-0E97E2308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Function = The WHY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What in the environment is reinforcing or maintaining the behavior?</a:t>
            </a:r>
          </a:p>
          <a:p>
            <a:pPr marL="736092" lvl="1" fontAlgn="base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Why is the individual engaging in this behavior?</a:t>
            </a:r>
          </a:p>
          <a:p>
            <a:pPr marL="736092" lvl="1" fontAlgn="base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What is the purpose for the behavior?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Can use the function to build an intervention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2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E8EE1-ED43-D8C7-813E-5A8E4A413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Goal</a:t>
            </a: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4F0D3130-74E1-B334-80FB-11F4D08C3750}"/>
              </a:ext>
            </a:extLst>
          </p:cNvPr>
          <p:cNvSpPr/>
          <p:nvPr/>
        </p:nvSpPr>
        <p:spPr>
          <a:xfrm>
            <a:off x="4880344" y="4051005"/>
            <a:ext cx="2349796" cy="1679944"/>
          </a:xfrm>
          <a:prstGeom prst="triangl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61C65B2-4526-8DE6-408E-20F083EC74B9}"/>
              </a:ext>
            </a:extLst>
          </p:cNvPr>
          <p:cNvCxnSpPr/>
          <p:nvPr/>
        </p:nvCxnSpPr>
        <p:spPr>
          <a:xfrm flipV="1">
            <a:off x="1669312" y="2530549"/>
            <a:ext cx="9027041" cy="2934586"/>
          </a:xfrm>
          <a:prstGeom prst="line">
            <a:avLst/>
          </a:prstGeom>
          <a:ln w="571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CD3ACF7-31AC-2F82-1484-031E8F1F8631}"/>
              </a:ext>
            </a:extLst>
          </p:cNvPr>
          <p:cNvSpPr txBox="1"/>
          <p:nvPr/>
        </p:nvSpPr>
        <p:spPr>
          <a:xfrm>
            <a:off x="861237" y="4635795"/>
            <a:ext cx="23497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Challenging behaviors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0882E7-CDC8-CF23-738E-8AB87A8A73E3}"/>
              </a:ext>
            </a:extLst>
          </p:cNvPr>
          <p:cNvSpPr txBox="1"/>
          <p:nvPr/>
        </p:nvSpPr>
        <p:spPr>
          <a:xfrm>
            <a:off x="9695120" y="1630835"/>
            <a:ext cx="1655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Pro-social replacement behaviors </a:t>
            </a:r>
          </a:p>
        </p:txBody>
      </p:sp>
    </p:spTree>
    <p:extLst>
      <p:ext uri="{BB962C8B-B14F-4D97-AF65-F5344CB8AC3E}">
        <p14:creationId xmlns:p14="http://schemas.microsoft.com/office/powerpoint/2010/main" val="3897000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5FFDD-306E-BBFE-3F77-731484639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Functions of Behavior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35F8D-689A-A0AF-A9C8-9F4BF18EB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 primary functions:</a:t>
            </a:r>
            <a:endParaRPr lang="en-US" sz="2400" b="0" dirty="0">
              <a:effectLst/>
            </a:endParaRPr>
          </a:p>
          <a:p>
            <a:pPr rtl="0" fontAlgn="base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Attention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-behavior occurs to obtain access to attention</a:t>
            </a:r>
            <a:endParaRPr lang="en-US" sz="2400" b="0" i="0" u="none" strike="noStrike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Tangible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-behavior occurs to obtain access to preferred items/activities</a:t>
            </a:r>
            <a:endParaRPr lang="en-US" sz="2400" b="0" i="0" u="none" strike="noStrike" dirty="0">
              <a:solidFill>
                <a:srgbClr val="000000"/>
              </a:solidFill>
              <a:effectLst/>
              <a:latin typeface="Source Sans Pro" panose="020B0503030403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Escape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-behavior occurs to escape from something aversive (person, place, situation)</a:t>
            </a:r>
            <a:endParaRPr lang="en-US" sz="2400" dirty="0">
              <a:solidFill>
                <a:srgbClr val="000000"/>
              </a:solidFill>
              <a:latin typeface="Source Sans Pro" panose="020B0503030403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Automatic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behavior occurs in the absence of any social reinforcement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407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77408-6B41-D810-36D4-248BD7EB8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Antecedent-Behavior-Consequence (ABC)</a:t>
            </a:r>
          </a:p>
        </p:txBody>
      </p:sp>
      <p:pic>
        <p:nvPicPr>
          <p:cNvPr id="11" name="Content Placeholder 7" descr="Diagram, venn diagram&#10;&#10;Description automatically generated">
            <a:extLst>
              <a:ext uri="{FF2B5EF4-FFF2-40B4-BE49-F238E27FC236}">
                <a16:creationId xmlns:a16="http://schemas.microsoft.com/office/drawing/2014/main" id="{A250D58A-48DC-6A7B-3BB8-AC8AB2D323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8229" y="1761667"/>
            <a:ext cx="11795539" cy="4417721"/>
          </a:xfrm>
        </p:spPr>
      </p:pic>
    </p:spTree>
    <p:extLst>
      <p:ext uri="{BB962C8B-B14F-4D97-AF65-F5344CB8AC3E}">
        <p14:creationId xmlns:p14="http://schemas.microsoft.com/office/powerpoint/2010/main" val="683174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Diagram, venn diagram&#10;&#10;Description automatically generated">
            <a:extLst>
              <a:ext uri="{FF2B5EF4-FFF2-40B4-BE49-F238E27FC236}">
                <a16:creationId xmlns:a16="http://schemas.microsoft.com/office/drawing/2014/main" id="{A88E5E3E-5AA6-29F1-5BBC-59D5E6D51E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8229" y="961321"/>
            <a:ext cx="11795539" cy="4417721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36C6074-8E18-2FD3-5006-4240626B64B5}"/>
              </a:ext>
            </a:extLst>
          </p:cNvPr>
          <p:cNvSpPr/>
          <p:nvPr/>
        </p:nvSpPr>
        <p:spPr>
          <a:xfrm>
            <a:off x="361506" y="1131142"/>
            <a:ext cx="4465675" cy="3775377"/>
          </a:xfrm>
          <a:prstGeom prst="rect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70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CBDA9E0D9F884BAADEE9884BC543DC" ma:contentTypeVersion="5" ma:contentTypeDescription="Create a new document." ma:contentTypeScope="" ma:versionID="be700278c3bdf5dc7a80b8463d80aac6">
  <xsd:schema xmlns:xsd="http://www.w3.org/2001/XMLSchema" xmlns:xs="http://www.w3.org/2001/XMLSchema" xmlns:p="http://schemas.microsoft.com/office/2006/metadata/properties" xmlns:ns3="2845c830-9284-4454-8cc2-c8ce2056722e" xmlns:ns4="a1d58eee-f664-44e8-99be-8ac791c6f37b" targetNamespace="http://schemas.microsoft.com/office/2006/metadata/properties" ma:root="true" ma:fieldsID="2005f2b919b44bf4435587f299894064" ns3:_="" ns4:_="">
    <xsd:import namespace="2845c830-9284-4454-8cc2-c8ce2056722e"/>
    <xsd:import namespace="a1d58eee-f664-44e8-99be-8ac791c6f37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5c830-9284-4454-8cc2-c8ce2056722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d58eee-f664-44e8-99be-8ac791c6f3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162A46-61E2-44EC-A28B-B3688D6A71D4}">
  <ds:schemaRefs>
    <ds:schemaRef ds:uri="2845c830-9284-4454-8cc2-c8ce2056722e"/>
    <ds:schemaRef ds:uri="a1d58eee-f664-44e8-99be-8ac791c6f37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7FFD54-27B0-415C-8654-D843242BD071}">
  <ds:schemaRefs>
    <ds:schemaRef ds:uri="2845c830-9284-4454-8cc2-c8ce2056722e"/>
    <ds:schemaRef ds:uri="a1d58eee-f664-44e8-99be-8ac791c6f37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578</Words>
  <Application>Microsoft Office PowerPoint</Application>
  <PresentationFormat>Widescreen</PresentationFormat>
  <Paragraphs>86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Roboto</vt:lpstr>
      <vt:lpstr>Roboto Black</vt:lpstr>
      <vt:lpstr>Source Sans Pro</vt:lpstr>
      <vt:lpstr>Times New Roman</vt:lpstr>
      <vt:lpstr>Office Theme</vt:lpstr>
      <vt:lpstr>Environmental and Functional Causes of Behavior </vt:lpstr>
      <vt:lpstr>PowerPoint Presentation</vt:lpstr>
      <vt:lpstr>Applied Behavior Analysis </vt:lpstr>
      <vt:lpstr>Behavioral Assumptions </vt:lpstr>
      <vt:lpstr>Function </vt:lpstr>
      <vt:lpstr>Goal</vt:lpstr>
      <vt:lpstr>Functions of Behavior </vt:lpstr>
      <vt:lpstr>Antecedent-Behavior-Consequence (ABC)</vt:lpstr>
      <vt:lpstr>PowerPoint Presentation</vt:lpstr>
      <vt:lpstr>Antecedent: Things to Consider </vt:lpstr>
      <vt:lpstr>Antecedent-Behavior-Consequence (ABC)</vt:lpstr>
      <vt:lpstr>PowerPoint Presentation</vt:lpstr>
      <vt:lpstr>Consequences </vt:lpstr>
      <vt:lpstr>Consequences, cont.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Kuhle, Jennifer L</cp:lastModifiedBy>
  <cp:revision>12</cp:revision>
  <dcterms:created xsi:type="dcterms:W3CDTF">2020-01-21T18:13:39Z</dcterms:created>
  <dcterms:modified xsi:type="dcterms:W3CDTF">2024-10-10T05:01:02Z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0x010100A5CBDA9E0D9F884BAADEE9884BC543DC</vt:lpwstr>
  </property>
</Properties>
</file>