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6"/>
  </p:notesMasterIdLst>
  <p:sldIdLst>
    <p:sldId id="256" r:id="rId5"/>
    <p:sldId id="1913" r:id="rId6"/>
    <p:sldId id="1915" r:id="rId7"/>
    <p:sldId id="1914" r:id="rId8"/>
    <p:sldId id="1917" r:id="rId9"/>
    <p:sldId id="1920" r:id="rId10"/>
    <p:sldId id="1921" r:id="rId11"/>
    <p:sldId id="1922" r:id="rId12"/>
    <p:sldId id="1923" r:id="rId13"/>
    <p:sldId id="1924" r:id="rId14"/>
    <p:sldId id="192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F1CC"/>
    <a:srgbClr val="CCEDFC"/>
    <a:srgbClr val="FEDFD6"/>
    <a:srgbClr val="FFCD00"/>
    <a:srgbClr val="FFFF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26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D2FD1-B169-9B41-A890-0ECD81C3476C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943EA-69D9-7E49-97CD-A49926F61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127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943EA-69D9-7E49-97CD-A49926F617C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644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79.7% of couples who attend therapy note that is an area of focus </a:t>
            </a:r>
          </a:p>
          <a:p>
            <a:r>
              <a:rPr lang="en-US" dirty="0"/>
              <a:t>Goal is not to be an FCT expert or even be comfortable doing this, but understand another treatment package and ways to view behavior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943EA-69D9-7E49-97CD-A49926F617C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3548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Disclaimer about Big Mack switch </a:t>
            </a:r>
          </a:p>
          <a:p>
            <a:r>
              <a:rPr lang="en-US" dirty="0"/>
              <a:t>Discuss effort for communication and approximations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943EA-69D9-7E49-97CD-A49926F617C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821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– Solid Blac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DF9EED2-F2D9-4D1C-8969-1BA7341BA940}"/>
              </a:ext>
            </a:extLst>
          </p:cNvPr>
          <p:cNvSpPr/>
          <p:nvPr userDrawn="1"/>
        </p:nvSpPr>
        <p:spPr>
          <a:xfrm>
            <a:off x="8635312" y="1193"/>
            <a:ext cx="2693773" cy="12795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 descr="A picture containing drawing&#10;&#10;Description automatically generated">
            <a:extLst>
              <a:ext uri="{FF2B5EF4-FFF2-40B4-BE49-F238E27FC236}">
                <a16:creationId xmlns:a16="http://schemas.microsoft.com/office/drawing/2014/main" id="{588AA8DC-09B9-4C2B-B3C2-D2B8CC27064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55519" y="341138"/>
            <a:ext cx="2253360" cy="65079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74725" y="2677626"/>
            <a:ext cx="10354360" cy="1843238"/>
          </a:xfrm>
        </p:spPr>
        <p:txBody>
          <a:bodyPr lIns="0" tIns="0" rIns="0" bIns="0" anchor="t" anchorCtr="0">
            <a:normAutofit/>
          </a:bodyPr>
          <a:lstStyle>
            <a:lvl1pPr algn="l">
              <a:defRPr sz="60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Presentation Title Goes </a:t>
            </a:r>
            <a:br>
              <a:rPr lang="en-US"/>
            </a:br>
            <a:r>
              <a:rPr lang="en-US"/>
              <a:t>Right Here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74725" y="4709626"/>
            <a:ext cx="10354360" cy="407460"/>
          </a:xfrm>
        </p:spPr>
        <p:txBody>
          <a:bodyPr lIns="0" tIns="0" rIns="0" bIns="0"/>
          <a:lstStyle>
            <a:lvl1pPr marL="0" indent="0" algn="l">
              <a:buNone/>
              <a:defRPr sz="24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PRESENTATION SUBTITLE</a:t>
            </a:r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2BBC7A98-1B1E-8545-AABD-0F79723A23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74725" y="5087150"/>
            <a:ext cx="10354360" cy="463108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Month XX, 2020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A810B86-CAB7-EA43-BC2F-6E66762DC8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2500" y="1774216"/>
            <a:ext cx="10376585" cy="365125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22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CHSC PMT Training 2023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339665"/>
            <a:ext cx="768531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EE0F4AED-E379-429F-B181-540A31DD1B15}"/>
              </a:ext>
            </a:extLst>
          </p:cNvPr>
          <p:cNvSpPr txBox="1"/>
          <p:nvPr userDrawn="1"/>
        </p:nvSpPr>
        <p:spPr>
          <a:xfrm>
            <a:off x="8853745" y="6116752"/>
            <a:ext cx="2006651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300"/>
              <a:t>CHANGING MEDICINE.</a:t>
            </a:r>
          </a:p>
          <a:p>
            <a:r>
              <a:rPr lang="en-US" sz="1300" b="1"/>
              <a:t>CHANGING LIVES.</a:t>
            </a:r>
            <a:r>
              <a:rPr lang="en-US" sz="1300" b="1" baseline="30000"/>
              <a:t>®</a:t>
            </a:r>
          </a:p>
        </p:txBody>
      </p:sp>
    </p:spTree>
    <p:extLst>
      <p:ext uri="{BB962C8B-B14F-4D97-AF65-F5344CB8AC3E}">
        <p14:creationId xmlns:p14="http://schemas.microsoft.com/office/powerpoint/2010/main" val="35599010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60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1686758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14BCF34-4793-417C-89B0-69C4E4B55BF8}"/>
              </a:ext>
            </a:extLst>
          </p:cNvPr>
          <p:cNvGrpSpPr/>
          <p:nvPr userDrawn="1"/>
        </p:nvGrpSpPr>
        <p:grpSpPr>
          <a:xfrm>
            <a:off x="4376691" y="1679383"/>
            <a:ext cx="3429739" cy="4264218"/>
            <a:chOff x="4376691" y="719666"/>
            <a:chExt cx="3429739" cy="526072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336E4CD-9037-4D69-A3E3-6380D9131A19}"/>
                </a:ext>
              </a:extLst>
            </p:cNvPr>
            <p:cNvCxnSpPr/>
            <p:nvPr userDrawn="1"/>
          </p:nvCxnSpPr>
          <p:spPr>
            <a:xfrm>
              <a:off x="4376691" y="719666"/>
              <a:ext cx="0" cy="526072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CA77083-F133-420F-93AD-77761878E852}"/>
                </a:ext>
              </a:extLst>
            </p:cNvPr>
            <p:cNvCxnSpPr/>
            <p:nvPr userDrawn="1"/>
          </p:nvCxnSpPr>
          <p:spPr>
            <a:xfrm>
              <a:off x="7806430" y="719666"/>
              <a:ext cx="0" cy="526072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1" y="2674398"/>
            <a:ext cx="316674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4616385" y="1686756"/>
            <a:ext cx="2973372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DA600F9-1950-41BD-ACB3-21F2B5AE9494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4616386" y="2674396"/>
            <a:ext cx="2973372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063514" y="1686756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6DC4408-89C4-4D74-957E-B2A4D59F76A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8063515" y="2674396"/>
            <a:ext cx="316674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867BAEDF-0505-4A4F-B2E5-F80C2824D0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24" name="Title 1">
            <a:extLst>
              <a:ext uri="{FF2B5EF4-FFF2-40B4-BE49-F238E27FC236}">
                <a16:creationId xmlns:a16="http://schemas.microsoft.com/office/drawing/2014/main" id="{B103BAF8-AE0C-4C2A-AFFE-5EFC74007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5CD2C684-CCD6-421F-AEB1-F6E1568F7383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D5288CDF-C306-49E7-BA90-7DCCF98E97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CHSC PMT Training 2023</a:t>
            </a:r>
          </a:p>
        </p:txBody>
      </p:sp>
    </p:spTree>
    <p:extLst>
      <p:ext uri="{BB962C8B-B14F-4D97-AF65-F5344CB8AC3E}">
        <p14:creationId xmlns:p14="http://schemas.microsoft.com/office/powerpoint/2010/main" val="28517747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 userDrawn="1">
          <p15:clr>
            <a:srgbClr val="FBAE40"/>
          </p15:clr>
        </p15:guide>
        <p15:guide id="3" pos="7080" userDrawn="1">
          <p15:clr>
            <a:srgbClr val="FBAE40"/>
          </p15:clr>
        </p15:guide>
        <p15:guide id="4" pos="3840" userDrawn="1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7" orient="horz" pos="3744" userDrawn="1">
          <p15:clr>
            <a:srgbClr val="FBAE40"/>
          </p15:clr>
        </p15:guide>
        <p15:guide id="8" orient="horz" pos="697" userDrawn="1">
          <p15:clr>
            <a:srgbClr val="FBAE40"/>
          </p15:clr>
        </p15:guide>
        <p15:guide id="9" orient="horz" pos="240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1686758"/>
            <a:ext cx="235886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14BCF34-4793-417C-89B0-69C4E4B55BF8}"/>
              </a:ext>
            </a:extLst>
          </p:cNvPr>
          <p:cNvGrpSpPr/>
          <p:nvPr userDrawn="1"/>
        </p:nvGrpSpPr>
        <p:grpSpPr>
          <a:xfrm>
            <a:off x="3524250" y="1686757"/>
            <a:ext cx="5149850" cy="4256844"/>
            <a:chOff x="3524250" y="719666"/>
            <a:chExt cx="5149850" cy="526072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336E4CD-9037-4D69-A3E3-6380D9131A19}"/>
                </a:ext>
              </a:extLst>
            </p:cNvPr>
            <p:cNvCxnSpPr/>
            <p:nvPr userDrawn="1"/>
          </p:nvCxnSpPr>
          <p:spPr>
            <a:xfrm>
              <a:off x="3524250" y="719666"/>
              <a:ext cx="0" cy="526072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CA77083-F133-420F-93AD-77761878E852}"/>
                </a:ext>
              </a:extLst>
            </p:cNvPr>
            <p:cNvCxnSpPr/>
            <p:nvPr userDrawn="1"/>
          </p:nvCxnSpPr>
          <p:spPr>
            <a:xfrm>
              <a:off x="8674100" y="719666"/>
              <a:ext cx="0" cy="526072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1" y="2674398"/>
            <a:ext cx="2358867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737133" y="1686756"/>
            <a:ext cx="214876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DA600F9-1950-41BD-ACB3-21F2B5AE9494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3737134" y="2674396"/>
            <a:ext cx="214876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306107" y="1686756"/>
            <a:ext cx="214876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6DC4408-89C4-4D74-957E-B2A4D59F76A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306108" y="2674396"/>
            <a:ext cx="214876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8875080" y="1676706"/>
            <a:ext cx="235886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8875081" y="2664346"/>
            <a:ext cx="2358867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/>
          <p:nvPr userDrawn="1"/>
        </p:nvCxnSpPr>
        <p:spPr>
          <a:xfrm>
            <a:off x="6096000" y="1686758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Picture 24">
            <a:extLst>
              <a:ext uri="{FF2B5EF4-FFF2-40B4-BE49-F238E27FC236}">
                <a16:creationId xmlns:a16="http://schemas.microsoft.com/office/drawing/2014/main" id="{5470DA81-7678-4E39-AEEE-93325B2B482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27" name="Title 1">
            <a:extLst>
              <a:ext uri="{FF2B5EF4-FFF2-40B4-BE49-F238E27FC236}">
                <a16:creationId xmlns:a16="http://schemas.microsoft.com/office/drawing/2014/main" id="{D42FEC1B-FCF8-4508-B227-27323879A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CE73CD1A-5401-476A-90D3-A45397A6CD60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261F97A5-B6D5-4E25-961B-39ABDFFCF9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CHSC PMT Training 2023</a:t>
            </a:r>
          </a:p>
        </p:txBody>
      </p:sp>
    </p:spTree>
    <p:extLst>
      <p:ext uri="{BB962C8B-B14F-4D97-AF65-F5344CB8AC3E}">
        <p14:creationId xmlns:p14="http://schemas.microsoft.com/office/powerpoint/2010/main" val="17726147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1" y="1686758"/>
            <a:ext cx="1835088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952502" y="2850484"/>
            <a:ext cx="1835088" cy="309311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C05DD3A4-1F16-4549-AF79-33A7C7667FE8}"/>
              </a:ext>
            </a:extLst>
          </p:cNvPr>
          <p:cNvGrpSpPr/>
          <p:nvPr userDrawn="1"/>
        </p:nvGrpSpPr>
        <p:grpSpPr>
          <a:xfrm>
            <a:off x="3011869" y="1686759"/>
            <a:ext cx="6172262" cy="4256842"/>
            <a:chOff x="3011869" y="1686758"/>
            <a:chExt cx="6172262" cy="4293629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336E4CD-9037-4D69-A3E3-6380D9131A1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011869" y="1686758"/>
              <a:ext cx="0" cy="4293628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CA77083-F133-420F-93AD-77761878E85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31909" y="1686758"/>
              <a:ext cx="0" cy="4293628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EF932C4-F1C3-47F2-84B8-FEC885C1843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066192" y="1686758"/>
              <a:ext cx="0" cy="4293629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55F5ADDF-F780-4384-87F4-30070C81BB2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184131" y="1686758"/>
              <a:ext cx="0" cy="4293628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ACA73044-ABA5-4A68-81D4-75723F104CF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229003" y="1686758"/>
            <a:ext cx="1617953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D69FEDBA-37CD-4D7E-A729-6821E598E67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3229004" y="2850484"/>
            <a:ext cx="1617953" cy="309311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B96DFA0C-E450-4893-8C79-6243F5697984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5281223" y="1686758"/>
            <a:ext cx="1617953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E9D9C274-DDDD-4725-8A7B-113147DD7832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5281224" y="2850484"/>
            <a:ext cx="1617953" cy="309311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F93742B6-D009-4AB4-BBDC-24522E901BB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7349043" y="1686758"/>
            <a:ext cx="1617953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90357619-5F6A-4C63-90C3-32B37CE73C91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7349044" y="2850484"/>
            <a:ext cx="1617953" cy="309311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035F8812-D495-478D-828C-D8CF0753EEB5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9401266" y="1686758"/>
            <a:ext cx="183508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338FA747-D085-4909-A6FE-575A5C652420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9401267" y="2850484"/>
            <a:ext cx="1838233" cy="309311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D002EB71-4353-4DFD-8AD9-C894F270DF4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37" name="Title 1">
            <a:extLst>
              <a:ext uri="{FF2B5EF4-FFF2-40B4-BE49-F238E27FC236}">
                <a16:creationId xmlns:a16="http://schemas.microsoft.com/office/drawing/2014/main" id="{8F3E476F-E407-4406-BB4F-38E545331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2" name="Footer Placeholder 4">
            <a:extLst>
              <a:ext uri="{FF2B5EF4-FFF2-40B4-BE49-F238E27FC236}">
                <a16:creationId xmlns:a16="http://schemas.microsoft.com/office/drawing/2014/main" id="{2B325C33-1F71-45BF-8AD9-0D430C0ED879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/>
          </a:p>
        </p:txBody>
      </p:sp>
      <p:sp>
        <p:nvSpPr>
          <p:cNvPr id="36" name="Footer Placeholder 4">
            <a:extLst>
              <a:ext uri="{FF2B5EF4-FFF2-40B4-BE49-F238E27FC236}">
                <a16:creationId xmlns:a16="http://schemas.microsoft.com/office/drawing/2014/main" id="{4A624D27-FE37-41E2-805C-52398EE772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CHSC PMT Training 2023</a:t>
            </a:r>
          </a:p>
        </p:txBody>
      </p:sp>
    </p:spTree>
    <p:extLst>
      <p:ext uri="{BB962C8B-B14F-4D97-AF65-F5344CB8AC3E}">
        <p14:creationId xmlns:p14="http://schemas.microsoft.com/office/powerpoint/2010/main" val="4393713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1686758"/>
            <a:ext cx="10288587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952502" y="2120010"/>
            <a:ext cx="10288586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CD7C05-8E7C-4679-B83F-CDDB1BDA2031}"/>
              </a:ext>
            </a:extLst>
          </p:cNvPr>
          <p:cNvCxnSpPr/>
          <p:nvPr userDrawn="1"/>
        </p:nvCxnSpPr>
        <p:spPr>
          <a:xfrm>
            <a:off x="949325" y="3098307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C85CAC7-8545-4ED7-8312-FBC92F7F9DA5}"/>
              </a:ext>
            </a:extLst>
          </p:cNvPr>
          <p:cNvCxnSpPr/>
          <p:nvPr userDrawn="1"/>
        </p:nvCxnSpPr>
        <p:spPr>
          <a:xfrm>
            <a:off x="950912" y="4520213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6BC08D86-557A-4EB7-B2A4-0782689B99D1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952502" y="3291760"/>
            <a:ext cx="10288587" cy="328016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123E50C5-092D-4191-9A0B-F3C51561D562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952504" y="3725012"/>
            <a:ext cx="10288586" cy="644563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3E524A13-F71C-45F7-92E6-985C4CB9E33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952504" y="4753992"/>
            <a:ext cx="10288587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7CA7FF6D-951D-4682-9C40-A6BB36ABEA8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952506" y="5187244"/>
            <a:ext cx="10288586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4988373-5BCC-4826-83FA-3EA98AE1A18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F83F529D-C880-45A0-81D8-FD2CC04E0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EE18F79B-587C-4CB1-8781-F0F15A0EF8DC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BDDAB923-ED9D-4D56-9384-BCC3D37980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CHSC PMT Training 2023</a:t>
            </a:r>
          </a:p>
        </p:txBody>
      </p:sp>
    </p:spTree>
    <p:extLst>
      <p:ext uri="{BB962C8B-B14F-4D97-AF65-F5344CB8AC3E}">
        <p14:creationId xmlns:p14="http://schemas.microsoft.com/office/powerpoint/2010/main" val="8408788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 userDrawn="1">
          <p15:clr>
            <a:srgbClr val="FBAE40"/>
          </p15:clr>
        </p15:guide>
        <p15:guide id="8" orient="horz" pos="240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1" y="1686758"/>
            <a:ext cx="4755838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952502" y="2120010"/>
            <a:ext cx="4755838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CD7C05-8E7C-4679-B83F-CDDB1BDA2031}"/>
              </a:ext>
            </a:extLst>
          </p:cNvPr>
          <p:cNvCxnSpPr/>
          <p:nvPr userDrawn="1"/>
        </p:nvCxnSpPr>
        <p:spPr>
          <a:xfrm>
            <a:off x="949325" y="3098307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C85CAC7-8545-4ED7-8312-FBC92F7F9DA5}"/>
              </a:ext>
            </a:extLst>
          </p:cNvPr>
          <p:cNvCxnSpPr/>
          <p:nvPr userDrawn="1"/>
        </p:nvCxnSpPr>
        <p:spPr>
          <a:xfrm>
            <a:off x="950912" y="4520213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6BC08D86-557A-4EB7-B2A4-0782689B99D1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952503" y="3291760"/>
            <a:ext cx="4755838" cy="328016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123E50C5-092D-4191-9A0B-F3C51561D562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952504" y="3725012"/>
            <a:ext cx="4755838" cy="644563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3E524A13-F71C-45F7-92E6-985C4CB9E33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952505" y="4753992"/>
            <a:ext cx="4755838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7CA7FF6D-951D-4682-9C40-A6BB36ABEA8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952506" y="5187244"/>
            <a:ext cx="4755838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F7B91F83-8428-4E5A-9C88-17829B687B77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83696" y="1688512"/>
            <a:ext cx="4755838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ADB1D581-6D4C-4716-AE96-DBB4F953B95C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483697" y="2121764"/>
            <a:ext cx="4755838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279BA4B0-A083-4A1F-9D3B-A041B59E7C2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6483698" y="3293514"/>
            <a:ext cx="4755838" cy="328016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8FDD4A4D-E1FC-4E83-A8AA-A324B6B0E441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6483699" y="3726766"/>
            <a:ext cx="4755838" cy="644563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DE8E7D5C-ACCB-47E6-A3F5-6F3F51A0F37F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483700" y="4755746"/>
            <a:ext cx="4755838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659D9DC4-BB53-4441-9B74-84922B369948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483701" y="5188998"/>
            <a:ext cx="4755838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A23041F-D604-4688-B75A-90D37AFDDB0E}"/>
              </a:ext>
            </a:extLst>
          </p:cNvPr>
          <p:cNvCxnSpPr/>
          <p:nvPr userDrawn="1"/>
        </p:nvCxnSpPr>
        <p:spPr>
          <a:xfrm>
            <a:off x="6096000" y="1686758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Picture 30">
            <a:extLst>
              <a:ext uri="{FF2B5EF4-FFF2-40B4-BE49-F238E27FC236}">
                <a16:creationId xmlns:a16="http://schemas.microsoft.com/office/drawing/2014/main" id="{4B4134B8-1039-4411-B3FD-F8EDCC2C2E1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38" name="Title 1">
            <a:extLst>
              <a:ext uri="{FF2B5EF4-FFF2-40B4-BE49-F238E27FC236}">
                <a16:creationId xmlns:a16="http://schemas.microsoft.com/office/drawing/2014/main" id="{3A9A771B-4FFF-4EBF-A07A-0D6292AC2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9" name="Footer Placeholder 4">
            <a:extLst>
              <a:ext uri="{FF2B5EF4-FFF2-40B4-BE49-F238E27FC236}">
                <a16:creationId xmlns:a16="http://schemas.microsoft.com/office/drawing/2014/main" id="{A1608546-71A3-4AFF-8A8B-D64E7A9D0CFB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/>
          </a:p>
        </p:txBody>
      </p:sp>
      <p:sp>
        <p:nvSpPr>
          <p:cNvPr id="34" name="Footer Placeholder 4">
            <a:extLst>
              <a:ext uri="{FF2B5EF4-FFF2-40B4-BE49-F238E27FC236}">
                <a16:creationId xmlns:a16="http://schemas.microsoft.com/office/drawing/2014/main" id="{43D2F1A2-CAD9-4F9B-B535-BB37F5BEBA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CHSC PMT Training 2023</a:t>
            </a:r>
          </a:p>
        </p:txBody>
      </p:sp>
    </p:spTree>
    <p:extLst>
      <p:ext uri="{BB962C8B-B14F-4D97-AF65-F5344CB8AC3E}">
        <p14:creationId xmlns:p14="http://schemas.microsoft.com/office/powerpoint/2010/main" val="34358299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 userDrawn="1">
          <p15:clr>
            <a:srgbClr val="FBAE40"/>
          </p15:clr>
        </p15:guide>
        <p15:guide id="8" orient="horz" pos="240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ree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4078664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1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4616385" y="4078664"/>
            <a:ext cx="2973372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2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063514" y="4078663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1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E7A2738-1D29-40DE-AACF-F60CD708E892}"/>
              </a:ext>
            </a:extLst>
          </p:cNvPr>
          <p:cNvCxnSpPr/>
          <p:nvPr userDrawn="1"/>
        </p:nvCxnSpPr>
        <p:spPr>
          <a:xfrm>
            <a:off x="2535870" y="2921860"/>
            <a:ext cx="711101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D1ADFA24-184F-46B9-B1D0-3FBB044F3673}"/>
              </a:ext>
            </a:extLst>
          </p:cNvPr>
          <p:cNvSpPr/>
          <p:nvPr userDrawn="1"/>
        </p:nvSpPr>
        <p:spPr>
          <a:xfrm>
            <a:off x="1664749" y="2050739"/>
            <a:ext cx="1742242" cy="174224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FF9D861-0550-4AC8-BB96-094DAF60B7F4}"/>
              </a:ext>
            </a:extLst>
          </p:cNvPr>
          <p:cNvSpPr/>
          <p:nvPr userDrawn="1"/>
        </p:nvSpPr>
        <p:spPr>
          <a:xfrm>
            <a:off x="5231950" y="2050741"/>
            <a:ext cx="1742242" cy="174224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D101DA23-83F7-4662-BC02-2666717C53B4}"/>
              </a:ext>
            </a:extLst>
          </p:cNvPr>
          <p:cNvSpPr/>
          <p:nvPr userDrawn="1"/>
        </p:nvSpPr>
        <p:spPr>
          <a:xfrm>
            <a:off x="8775763" y="2050741"/>
            <a:ext cx="1742242" cy="174224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07DE420A-A163-480B-A4C9-15B3FE7DC2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CHSC PMT Training 2023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3A2CA038-8C16-47B3-89B5-1EC500B546A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23" name="Title 1">
            <a:extLst>
              <a:ext uri="{FF2B5EF4-FFF2-40B4-BE49-F238E27FC236}">
                <a16:creationId xmlns:a16="http://schemas.microsoft.com/office/drawing/2014/main" id="{7C3D46F0-0006-469D-9C96-A2B5BF708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9EFD7F6B-97D3-49B3-9EB1-E8E656E41A5D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951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5C06C296-F787-402D-AC65-1E55B4D25C69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952500" y="4078664"/>
            <a:ext cx="2358866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1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8C7F2CE8-9E91-4C86-99AB-686A9C810419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3627518" y="4078664"/>
            <a:ext cx="2358866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1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BC06D7C8-7D2D-4A80-B5B8-174F5056AA0B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205617" y="4078664"/>
            <a:ext cx="2358866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1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8FC2F9F8-450A-4433-BAFC-DCD0001FAF1D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8880634" y="4073057"/>
            <a:ext cx="2358866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1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D6361F7-376B-4B6B-90CB-982F8C88D3AB}"/>
              </a:ext>
            </a:extLst>
          </p:cNvPr>
          <p:cNvCxnSpPr/>
          <p:nvPr userDrawn="1"/>
        </p:nvCxnSpPr>
        <p:spPr>
          <a:xfrm>
            <a:off x="2535870" y="2921860"/>
            <a:ext cx="711101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>
            <a:extLst>
              <a:ext uri="{FF2B5EF4-FFF2-40B4-BE49-F238E27FC236}">
                <a16:creationId xmlns:a16="http://schemas.microsoft.com/office/drawing/2014/main" id="{A7215D4C-D1BA-4B83-8034-F6173B4B3FE7}"/>
              </a:ext>
            </a:extLst>
          </p:cNvPr>
          <p:cNvSpPr/>
          <p:nvPr userDrawn="1"/>
        </p:nvSpPr>
        <p:spPr>
          <a:xfrm>
            <a:off x="1260812" y="2050739"/>
            <a:ext cx="1742242" cy="174224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AE1934B1-C1CC-42D5-A8D8-639ED39E9A45}"/>
              </a:ext>
            </a:extLst>
          </p:cNvPr>
          <p:cNvSpPr/>
          <p:nvPr userDrawn="1"/>
        </p:nvSpPr>
        <p:spPr>
          <a:xfrm>
            <a:off x="3935830" y="2050739"/>
            <a:ext cx="1742242" cy="174224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7542B3E-45A5-4E88-A2C5-758AC86BE4D0}"/>
              </a:ext>
            </a:extLst>
          </p:cNvPr>
          <p:cNvSpPr/>
          <p:nvPr userDrawn="1"/>
        </p:nvSpPr>
        <p:spPr>
          <a:xfrm>
            <a:off x="6513929" y="2050739"/>
            <a:ext cx="1742242" cy="174224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924B0597-6276-471F-96FD-FDE08D64C524}"/>
              </a:ext>
            </a:extLst>
          </p:cNvPr>
          <p:cNvSpPr/>
          <p:nvPr userDrawn="1"/>
        </p:nvSpPr>
        <p:spPr>
          <a:xfrm>
            <a:off x="9188946" y="2045132"/>
            <a:ext cx="1742242" cy="174224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5DB9BFC6-C702-4E3D-A394-30FF9CE0434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23" name="Title 1">
            <a:extLst>
              <a:ext uri="{FF2B5EF4-FFF2-40B4-BE49-F238E27FC236}">
                <a16:creationId xmlns:a16="http://schemas.microsoft.com/office/drawing/2014/main" id="{1B9DD2E6-4011-470E-85A1-9331B2E25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D31E522A-47E9-41BE-B720-E66459A89F04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6CC906A3-2401-45C0-996F-540173687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CHSC PMT Training 2023</a:t>
            </a:r>
          </a:p>
        </p:txBody>
      </p:sp>
    </p:spTree>
    <p:extLst>
      <p:ext uri="{BB962C8B-B14F-4D97-AF65-F5344CB8AC3E}">
        <p14:creationId xmlns:p14="http://schemas.microsoft.com/office/powerpoint/2010/main" val="15683895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5C06C296-F787-402D-AC65-1E55B4D25C69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175438" y="4078664"/>
            <a:ext cx="1601504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1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D6361F7-376B-4B6B-90CB-982F8C88D3AB}"/>
              </a:ext>
            </a:extLst>
          </p:cNvPr>
          <p:cNvCxnSpPr/>
          <p:nvPr userDrawn="1"/>
        </p:nvCxnSpPr>
        <p:spPr>
          <a:xfrm>
            <a:off x="2535870" y="2921860"/>
            <a:ext cx="711101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>
            <a:extLst>
              <a:ext uri="{FF2B5EF4-FFF2-40B4-BE49-F238E27FC236}">
                <a16:creationId xmlns:a16="http://schemas.microsoft.com/office/drawing/2014/main" id="{A7215D4C-D1BA-4B83-8034-F6173B4B3FE7}"/>
              </a:ext>
            </a:extLst>
          </p:cNvPr>
          <p:cNvSpPr/>
          <p:nvPr userDrawn="1"/>
        </p:nvSpPr>
        <p:spPr>
          <a:xfrm>
            <a:off x="1175438" y="2125657"/>
            <a:ext cx="1594590" cy="159459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AE1934B1-C1CC-42D5-A8D8-639ED39E9A45}"/>
              </a:ext>
            </a:extLst>
          </p:cNvPr>
          <p:cNvSpPr/>
          <p:nvPr userDrawn="1"/>
        </p:nvSpPr>
        <p:spPr>
          <a:xfrm>
            <a:off x="3222122" y="2125657"/>
            <a:ext cx="1594590" cy="159459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7542B3E-45A5-4E88-A2C5-758AC86BE4D0}"/>
              </a:ext>
            </a:extLst>
          </p:cNvPr>
          <p:cNvSpPr/>
          <p:nvPr userDrawn="1"/>
        </p:nvSpPr>
        <p:spPr>
          <a:xfrm>
            <a:off x="5305996" y="2125657"/>
            <a:ext cx="1594590" cy="159459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924B0597-6276-471F-96FD-FDE08D64C524}"/>
              </a:ext>
            </a:extLst>
          </p:cNvPr>
          <p:cNvSpPr/>
          <p:nvPr userDrawn="1"/>
        </p:nvSpPr>
        <p:spPr>
          <a:xfrm>
            <a:off x="7346820" y="2120050"/>
            <a:ext cx="1594590" cy="159459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9B9DF875-9EAF-4928-8E91-6599CCEAADEE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3225991" y="4080927"/>
            <a:ext cx="1601504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2</a:t>
            </a: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FCAF8AD6-3AD0-422C-B775-D4163897266E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5285614" y="4095574"/>
            <a:ext cx="1601504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3</a:t>
            </a:r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7322EF39-6BE8-4D2B-B814-5743037B71F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7325607" y="4098102"/>
            <a:ext cx="1601504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4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D3182B05-A7F1-450F-AE61-51425BEF3AA6}"/>
              </a:ext>
            </a:extLst>
          </p:cNvPr>
          <p:cNvSpPr/>
          <p:nvPr userDrawn="1"/>
        </p:nvSpPr>
        <p:spPr>
          <a:xfrm>
            <a:off x="9434872" y="2133924"/>
            <a:ext cx="1594590" cy="159459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0D14923E-7CAE-49B7-9668-7B538ECFDC5F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9419080" y="4107460"/>
            <a:ext cx="1601504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5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745DB4F2-A46E-49CD-A0DA-01AD8B7F282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23" name="Title 1">
            <a:extLst>
              <a:ext uri="{FF2B5EF4-FFF2-40B4-BE49-F238E27FC236}">
                <a16:creationId xmlns:a16="http://schemas.microsoft.com/office/drawing/2014/main" id="{C7E2EA4D-EFA8-4B7C-9585-ADB07DA2D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EBEEE139-B872-432B-9BEA-6BCCE8361C30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BBED5CE4-1062-4771-9043-ACBEC47310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CHSC PMT Training 2023</a:t>
            </a:r>
          </a:p>
        </p:txBody>
      </p:sp>
    </p:spTree>
    <p:extLst>
      <p:ext uri="{BB962C8B-B14F-4D97-AF65-F5344CB8AC3E}">
        <p14:creationId xmlns:p14="http://schemas.microsoft.com/office/powerpoint/2010/main" val="3982075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Slide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500" y="389509"/>
            <a:ext cx="10287000" cy="1331865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 </a:t>
            </a:r>
            <a:br>
              <a:rPr lang="en-US"/>
            </a:br>
            <a:r>
              <a:rPr lang="en-US"/>
              <a:t>that runs to two 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D2525-98F9-924C-B8E5-083B38E28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0" y="2050741"/>
            <a:ext cx="10287000" cy="3892859"/>
          </a:xfrm>
        </p:spPr>
        <p:txBody>
          <a:bodyPr lIns="0" tIns="0" rIns="0" bIns="0"/>
          <a:lstStyle>
            <a:lvl1pPr marL="228600" indent="-22860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685800" indent="-228600">
              <a:buClr>
                <a:schemeClr val="tx2"/>
              </a:buClr>
              <a:buSzPct val="100000"/>
              <a:buFont typeface="Roboto" panose="02000000000000000000" pitchFamily="2" charset="0"/>
              <a:buChar char="–"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11430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6002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‒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20574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5BDD8-8221-F040-8AE0-3F33C4E24CA0}"/>
              </a:ext>
            </a:extLst>
          </p:cNvPr>
          <p:cNvCxnSpPr>
            <a:cxnSpLocks/>
          </p:cNvCxnSpPr>
          <p:nvPr userDrawn="1"/>
        </p:nvCxnSpPr>
        <p:spPr>
          <a:xfrm>
            <a:off x="952500" y="17340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CB3026BD-8233-4CE9-BFDD-A9E26AEFE3EF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9F42902-D861-43C5-8713-7FC58D73F90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AA73D9F1-F628-4A05-B6D7-15A84E91C85C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6AAE5A8-9C15-465D-8DA4-E6194FF98C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CHSC PMT Training 2023</a:t>
            </a:r>
          </a:p>
        </p:txBody>
      </p:sp>
    </p:spTree>
    <p:extLst>
      <p:ext uri="{BB962C8B-B14F-4D97-AF65-F5344CB8AC3E}">
        <p14:creationId xmlns:p14="http://schemas.microsoft.com/office/powerpoint/2010/main" val="28979633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600" userDrawn="1">
          <p15:clr>
            <a:srgbClr val="FBAE40"/>
          </p15:clr>
        </p15:guide>
        <p15:guide id="4" pos="7080" userDrawn="1">
          <p15:clr>
            <a:srgbClr val="FBAE40"/>
          </p15:clr>
        </p15:guide>
        <p15:guide id="8" orient="horz" pos="3744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Slide -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DE423193-F2CF-43C4-A4FA-5D8A65CDD7AE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42EEDE3-0B18-E049-BE23-974E50C7297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171534" y="0"/>
            <a:ext cx="5029200" cy="6389511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F31F03A-71CF-475D-8A3C-99FC106D73E8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20">
            <a:extLst>
              <a:ext uri="{FF2B5EF4-FFF2-40B4-BE49-F238E27FC236}">
                <a16:creationId xmlns:a16="http://schemas.microsoft.com/office/drawing/2014/main" id="{2BA8F287-92C7-4FFD-A7E9-45864F8E91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49325" y="498296"/>
            <a:ext cx="5260975" cy="89611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47404DB8-B6AC-4389-8E6E-A115840D1D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499" y="1686757"/>
            <a:ext cx="5257801" cy="4256843"/>
          </a:xfrm>
        </p:spPr>
        <p:txBody>
          <a:bodyPr lIns="0" tIns="0" rIns="0" bIns="0"/>
          <a:lstStyle>
            <a:lvl1pPr marL="228600" indent="-22860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6858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‒"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1143000" indent="-228600">
              <a:buClr>
                <a:schemeClr val="tx2"/>
              </a:buClr>
              <a:buSzPct val="100000"/>
              <a:buFont typeface="Roboto" panose="02000000000000000000" pitchFamily="2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600200" indent="-228600">
              <a:buClr>
                <a:schemeClr val="tx2"/>
              </a:buClr>
              <a:buSzPct val="100000"/>
              <a:buFont typeface="Roboto" panose="02000000000000000000" pitchFamily="2" charset="0"/>
              <a:buChar char="―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20574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CEF753B-7A35-4CC6-89CB-A5738AF6852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C33A2791-6816-4089-9BCC-122F376815FB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D0879E9C-5914-4FD1-A478-F3F22BF3A8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CHSC PMT Training 2023</a:t>
            </a:r>
          </a:p>
        </p:txBody>
      </p:sp>
    </p:spTree>
    <p:extLst>
      <p:ext uri="{BB962C8B-B14F-4D97-AF65-F5344CB8AC3E}">
        <p14:creationId xmlns:p14="http://schemas.microsoft.com/office/powerpoint/2010/main" val="26255009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4" userDrawn="1">
          <p15:clr>
            <a:srgbClr val="FBAE40"/>
          </p15:clr>
        </p15:guide>
        <p15:guide id="2" pos="3912" userDrawn="1">
          <p15:clr>
            <a:srgbClr val="FBAE40"/>
          </p15:clr>
        </p15:guide>
        <p15:guide id="3" pos="600" userDrawn="1">
          <p15:clr>
            <a:srgbClr val="FBAE40"/>
          </p15:clr>
        </p15:guide>
        <p15:guide id="4" orient="horz" pos="1056" userDrawn="1">
          <p15:clr>
            <a:srgbClr val="FBAE40"/>
          </p15:clr>
        </p15:guide>
        <p15:guide id="6" orient="horz" pos="697" userDrawn="1">
          <p15:clr>
            <a:srgbClr val="FBAE40"/>
          </p15:clr>
        </p15:guide>
        <p15:guide id="7" orient="horz" pos="240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– Solid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DF9EED2-F2D9-4D1C-8969-1BA7341BA940}"/>
              </a:ext>
            </a:extLst>
          </p:cNvPr>
          <p:cNvSpPr/>
          <p:nvPr userDrawn="1"/>
        </p:nvSpPr>
        <p:spPr>
          <a:xfrm>
            <a:off x="8635312" y="1193"/>
            <a:ext cx="2693773" cy="12795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 descr="A picture containing drawing&#10;&#10;Description automatically generated">
            <a:extLst>
              <a:ext uri="{FF2B5EF4-FFF2-40B4-BE49-F238E27FC236}">
                <a16:creationId xmlns:a16="http://schemas.microsoft.com/office/drawing/2014/main" id="{588AA8DC-09B9-4C2B-B3C2-D2B8CC27064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55519" y="341138"/>
            <a:ext cx="2253360" cy="65079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74725" y="2677626"/>
            <a:ext cx="9144000" cy="1843238"/>
          </a:xfrm>
        </p:spPr>
        <p:txBody>
          <a:bodyPr lIns="0" tIns="0" rIns="0" bIns="0" anchor="t" anchorCtr="0">
            <a:normAutofit/>
          </a:bodyPr>
          <a:lstStyle>
            <a:lvl1pPr algn="l">
              <a:defRPr sz="60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Presentation Title Goes Right Here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74725" y="4709626"/>
            <a:ext cx="9144000" cy="407460"/>
          </a:xfrm>
        </p:spPr>
        <p:txBody>
          <a:bodyPr lIns="0" tIns="0" rIns="0" bIns="0"/>
          <a:lstStyle>
            <a:lvl1pPr marL="0" indent="0" algn="l">
              <a:buNone/>
              <a:defRPr sz="24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PRESENTATION SUBTITLE</a:t>
            </a:r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2BBC7A98-1B1E-8545-AABD-0F79723A23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74725" y="5087150"/>
            <a:ext cx="9144000" cy="463108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Month XX, 2020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339665"/>
            <a:ext cx="768531" cy="0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EE0F4AED-E379-429F-B181-540A31DD1B15}"/>
              </a:ext>
            </a:extLst>
          </p:cNvPr>
          <p:cNvSpPr txBox="1"/>
          <p:nvPr userDrawn="1"/>
        </p:nvSpPr>
        <p:spPr>
          <a:xfrm>
            <a:off x="8853745" y="6116752"/>
            <a:ext cx="2006651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300"/>
              <a:t>CHANGING MEDICINE.</a:t>
            </a:r>
          </a:p>
          <a:p>
            <a:r>
              <a:rPr lang="en-US" sz="1300" b="1"/>
              <a:t>CHANGING LIVES.</a:t>
            </a:r>
            <a:r>
              <a:rPr lang="en-US" sz="1300" b="1" baseline="30000"/>
              <a:t>®</a:t>
            </a:r>
          </a:p>
        </p:txBody>
      </p:sp>
    </p:spTree>
    <p:extLst>
      <p:ext uri="{BB962C8B-B14F-4D97-AF65-F5344CB8AC3E}">
        <p14:creationId xmlns:p14="http://schemas.microsoft.com/office/powerpoint/2010/main" val="7316051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0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Slide - Photo Col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3E5CE386-BEFE-FE49-A675-D93BEDF680B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159502" y="3260862"/>
            <a:ext cx="5032499" cy="3128649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 Click icon to add picture </a:t>
            </a:r>
          </a:p>
        </p:txBody>
      </p:sp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04FCC643-718F-7645-8F8D-0BFC94D050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159502" y="0"/>
            <a:ext cx="2483404" cy="3191425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41C31617-CC11-4C42-B6D0-164DF6AFBF4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713630" y="0"/>
            <a:ext cx="2483404" cy="3191425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7524483D-CFE3-E34D-BB74-CEDD54176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365125"/>
            <a:ext cx="5254505" cy="133186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B28F420-DDD1-5E4A-9513-EAE252D759FE}"/>
              </a:ext>
            </a:extLst>
          </p:cNvPr>
          <p:cNvCxnSpPr>
            <a:cxnSpLocks/>
          </p:cNvCxnSpPr>
          <p:nvPr userDrawn="1"/>
        </p:nvCxnSpPr>
        <p:spPr>
          <a:xfrm>
            <a:off x="952500" y="17340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5D1D7B4-E242-C142-8F5F-F3301CC02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499" y="1962386"/>
            <a:ext cx="5266450" cy="3981214"/>
          </a:xfrm>
        </p:spPr>
        <p:txBody>
          <a:bodyPr/>
          <a:lstStyle>
            <a:lvl1pPr marL="228600" indent="-22860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685800" indent="-228600">
              <a:buClr>
                <a:schemeClr val="tx2"/>
              </a:buClr>
              <a:buFont typeface="Roboto" panose="02000000000000000000" pitchFamily="2" charset="0"/>
              <a:buChar char="–"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buClr>
                <a:schemeClr val="tx2"/>
              </a:buCl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600200" indent="-228600">
              <a:buClr>
                <a:schemeClr val="tx2"/>
              </a:buClr>
              <a:buFont typeface="Arial" panose="020B0604020202020204" pitchFamily="34" charset="0"/>
              <a:buChar char="‒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2057400" indent="-228600">
              <a:buClr>
                <a:schemeClr val="tx2"/>
              </a:buClr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1AF337-04E3-4F84-A120-0176D637DD23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F875B1C-5298-4D74-B12B-A13444EF24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0C240BC6-0B5F-469B-AA90-B99E807C7BD0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8C9C2FB5-ED92-4036-8B4B-3634913AB7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CHSC PMT Training 2023</a:t>
            </a:r>
          </a:p>
        </p:txBody>
      </p:sp>
    </p:spTree>
    <p:extLst>
      <p:ext uri="{BB962C8B-B14F-4D97-AF65-F5344CB8AC3E}">
        <p14:creationId xmlns:p14="http://schemas.microsoft.com/office/powerpoint/2010/main" val="13380726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4" userDrawn="1">
          <p15:clr>
            <a:srgbClr val="FBAE40"/>
          </p15:clr>
        </p15:guide>
        <p15:guide id="2" pos="3926" userDrawn="1">
          <p15:clr>
            <a:srgbClr val="FBAE40"/>
          </p15:clr>
        </p15:guide>
        <p15:guide id="3" pos="600" userDrawn="1">
          <p15:clr>
            <a:srgbClr val="FBAE40"/>
          </p15:clr>
        </p15:guide>
        <p15:guide id="4" orient="horz" pos="240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9325" y="494273"/>
            <a:ext cx="10290175" cy="869089"/>
          </a:xfrm>
        </p:spPr>
        <p:txBody>
          <a:bodyPr lIns="0" tIns="0" rIns="0" bIns="0"/>
          <a:lstStyle/>
          <a:p>
            <a:r>
              <a:rPr lang="en-US"/>
              <a:t>Click to edit Master title style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5BDD8-8221-F040-8AE0-3F33C4E24CA0}"/>
              </a:ext>
            </a:extLst>
          </p:cNvPr>
          <p:cNvCxnSpPr>
            <a:cxnSpLocks/>
          </p:cNvCxnSpPr>
          <p:nvPr userDrawn="1"/>
        </p:nvCxnSpPr>
        <p:spPr>
          <a:xfrm>
            <a:off x="949325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DF1F65E7-1CB7-3D42-91A9-88DA4E58EB0E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949325" y="1570038"/>
            <a:ext cx="10290175" cy="4114800"/>
          </a:xfrm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43D990-DA2C-4325-9406-725AE2DB1D29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1C99024-A84A-46CC-AB0A-A16BB66F482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42B85048-9DE7-4C41-A2D4-7C780BA1D044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8BECFAEE-F225-4617-997D-F39F0A31EE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CHSC PMT Training 2023</a:t>
            </a:r>
          </a:p>
        </p:txBody>
      </p:sp>
    </p:spTree>
    <p:extLst>
      <p:ext uri="{BB962C8B-B14F-4D97-AF65-F5344CB8AC3E}">
        <p14:creationId xmlns:p14="http://schemas.microsoft.com/office/powerpoint/2010/main" val="31427652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 userDrawn="1">
          <p15:clr>
            <a:srgbClr val="FBAE40"/>
          </p15:clr>
        </p15:guide>
        <p15:guide id="3" pos="708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12064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C6ACD65-4DC5-40D8-89A9-EBA0997790E8}"/>
              </a:ext>
            </a:extLst>
          </p:cNvPr>
          <p:cNvSpPr/>
          <p:nvPr userDrawn="1"/>
        </p:nvSpPr>
        <p:spPr>
          <a:xfrm>
            <a:off x="949325" y="5019085"/>
            <a:ext cx="318908" cy="36933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38018-43AE-4329-BACA-C859C7CFF4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68233" y="5019085"/>
            <a:ext cx="2231701" cy="369332"/>
          </a:xfrm>
          <a:solidFill>
            <a:schemeClr val="tx1"/>
          </a:solidFill>
          <a:ln>
            <a:noFill/>
          </a:ln>
        </p:spPr>
        <p:txBody>
          <a:bodyPr wrap="none" lIns="91440" tIns="45720" rIns="91440" bIns="45720">
            <a:sp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/>
              <a:t>Insert Web Address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AC533B8E-DBF3-664D-901D-8735DE7752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9325" y="3367173"/>
            <a:ext cx="7163317" cy="1160369"/>
          </a:xfrm>
        </p:spPr>
        <p:txBody>
          <a:bodyPr lIns="0" tIns="0" rIns="0" bIns="0" anchor="t" anchorCtr="0">
            <a:noAutofit/>
          </a:bodyPr>
          <a:lstStyle>
            <a:lvl1pPr algn="l">
              <a:defRPr sz="6000" b="1">
                <a:solidFill>
                  <a:schemeClr val="tx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Thank you</a:t>
            </a:r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4D36833F-B2C7-1C49-9947-A60C1ACB02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6096" y="2463764"/>
            <a:ext cx="7157006" cy="365125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18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CHSC PMT Training 2023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F7216A4-2452-1B4B-AE0D-122E7F5A5965}"/>
              </a:ext>
            </a:extLst>
          </p:cNvPr>
          <p:cNvCxnSpPr>
            <a:cxnSpLocks/>
          </p:cNvCxnSpPr>
          <p:nvPr userDrawn="1"/>
        </p:nvCxnSpPr>
        <p:spPr>
          <a:xfrm>
            <a:off x="974126" y="3029213"/>
            <a:ext cx="768531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59BBED86-49CF-4239-8A6A-DEFA86DD633E}"/>
              </a:ext>
            </a:extLst>
          </p:cNvPr>
          <p:cNvSpPr/>
          <p:nvPr userDrawn="1"/>
        </p:nvSpPr>
        <p:spPr>
          <a:xfrm>
            <a:off x="8635312" y="1193"/>
            <a:ext cx="2693773" cy="12795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51971D5E-F8D2-4F9C-84DC-F9E6A3A1A8D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55519" y="341138"/>
            <a:ext cx="2253360" cy="65079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0FDE2FD-1218-40E0-896A-63C35AD74B3C}"/>
              </a:ext>
            </a:extLst>
          </p:cNvPr>
          <p:cNvSpPr txBox="1"/>
          <p:nvPr userDrawn="1"/>
        </p:nvSpPr>
        <p:spPr>
          <a:xfrm>
            <a:off x="8855518" y="6116752"/>
            <a:ext cx="2006651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300"/>
              <a:t>CHANGING MEDICINE.</a:t>
            </a:r>
          </a:p>
          <a:p>
            <a:r>
              <a:rPr lang="en-US" sz="1300" b="1"/>
              <a:t>CHANGING LIVES.</a:t>
            </a:r>
            <a:r>
              <a:rPr lang="en-US" sz="1300" b="1" baseline="30000"/>
              <a:t>®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625728D-FF50-4FF2-AC2E-B13A3D44D5B9}"/>
              </a:ext>
            </a:extLst>
          </p:cNvPr>
          <p:cNvGrpSpPr/>
          <p:nvPr/>
        </p:nvGrpSpPr>
        <p:grpSpPr>
          <a:xfrm>
            <a:off x="1071271" y="5122118"/>
            <a:ext cx="142379" cy="150373"/>
            <a:chOff x="3057746" y="812006"/>
            <a:chExt cx="173610" cy="183357"/>
          </a:xfrm>
          <a:noFill/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8A6E0DE-15E0-485B-8083-6D1BB965B9B6}"/>
                </a:ext>
              </a:extLst>
            </p:cNvPr>
            <p:cNvCxnSpPr/>
            <p:nvPr userDrawn="1"/>
          </p:nvCxnSpPr>
          <p:spPr>
            <a:xfrm>
              <a:off x="3057746" y="904875"/>
              <a:ext cx="173610" cy="0"/>
            </a:xfrm>
            <a:prstGeom prst="line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184EFEE4-DF1C-4FDF-ABC6-804BF8FA2941}"/>
                </a:ext>
              </a:extLst>
            </p:cNvPr>
            <p:cNvSpPr/>
            <p:nvPr userDrawn="1"/>
          </p:nvSpPr>
          <p:spPr>
            <a:xfrm>
              <a:off x="3143250" y="812006"/>
              <a:ext cx="85725" cy="183357"/>
            </a:xfrm>
            <a:custGeom>
              <a:avLst/>
              <a:gdLst>
                <a:gd name="connsiteX0" fmla="*/ 4763 w 85725"/>
                <a:gd name="connsiteY0" fmla="*/ 0 h 183357"/>
                <a:gd name="connsiteX1" fmla="*/ 85725 w 85725"/>
                <a:gd name="connsiteY1" fmla="*/ 92869 h 183357"/>
                <a:gd name="connsiteX2" fmla="*/ 0 w 85725"/>
                <a:gd name="connsiteY2" fmla="*/ 183357 h 183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5725" h="183357">
                  <a:moveTo>
                    <a:pt x="4763" y="0"/>
                  </a:moveTo>
                  <a:lnTo>
                    <a:pt x="85725" y="92869"/>
                  </a:lnTo>
                  <a:lnTo>
                    <a:pt x="0" y="183357"/>
                  </a:lnTo>
                </a:path>
              </a:pathLst>
            </a:custGeom>
            <a:grp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Text Placeholder 13">
            <a:extLst>
              <a:ext uri="{FF2B5EF4-FFF2-40B4-BE49-F238E27FC236}">
                <a16:creationId xmlns:a16="http://schemas.microsoft.com/office/drawing/2014/main" id="{73873935-43A0-4C23-AC45-B3EF69B188E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855518" y="3029213"/>
            <a:ext cx="2473565" cy="1498329"/>
          </a:xfrm>
        </p:spPr>
        <p:txBody>
          <a:bodyPr vert="horz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/>
              <a:t>Further Contact Person Name</a:t>
            </a:r>
          </a:p>
          <a:p>
            <a:pPr lvl="0"/>
            <a:r>
              <a:rPr lang="en-US"/>
              <a:t>Contact Person Title </a:t>
            </a:r>
          </a:p>
          <a:p>
            <a:pPr lvl="0"/>
            <a:r>
              <a:rPr lang="en-US"/>
              <a:t>Contact Person Unit</a:t>
            </a:r>
          </a:p>
          <a:p>
            <a:pPr lvl="0"/>
            <a:endParaRPr lang="en-US"/>
          </a:p>
          <a:p>
            <a:pPr lvl="0"/>
            <a:r>
              <a:rPr lang="en-US"/>
              <a:t>Phone: </a:t>
            </a:r>
          </a:p>
          <a:p>
            <a:pPr lvl="0"/>
            <a:r>
              <a:rPr lang="en-US"/>
              <a:t>Fax: </a:t>
            </a:r>
          </a:p>
          <a:p>
            <a:pPr lvl="0"/>
            <a:r>
              <a:rPr lang="en-US"/>
              <a:t>Email:</a:t>
            </a:r>
          </a:p>
        </p:txBody>
      </p:sp>
    </p:spTree>
    <p:extLst>
      <p:ext uri="{BB962C8B-B14F-4D97-AF65-F5344CB8AC3E}">
        <p14:creationId xmlns:p14="http://schemas.microsoft.com/office/powerpoint/2010/main" val="28836383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59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2CF9853B-D819-44D4-B26A-098571D4BC78}"/>
              </a:ext>
            </a:extLst>
          </p:cNvPr>
          <p:cNvGrpSpPr/>
          <p:nvPr userDrawn="1"/>
        </p:nvGrpSpPr>
        <p:grpSpPr>
          <a:xfrm>
            <a:off x="947738" y="1193"/>
            <a:ext cx="2693773" cy="1279542"/>
            <a:chOff x="947738" y="1193"/>
            <a:chExt cx="2693773" cy="1279542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6EC2438-94E0-4859-A72B-7264ABFFA282}"/>
                </a:ext>
              </a:extLst>
            </p:cNvPr>
            <p:cNvSpPr/>
            <p:nvPr userDrawn="1"/>
          </p:nvSpPr>
          <p:spPr>
            <a:xfrm>
              <a:off x="947738" y="1193"/>
              <a:ext cx="2693773" cy="127954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 descr="A picture containing drawing&#10;&#10;Description automatically generated">
              <a:extLst>
                <a:ext uri="{FF2B5EF4-FFF2-40B4-BE49-F238E27FC236}">
                  <a16:creationId xmlns:a16="http://schemas.microsoft.com/office/drawing/2014/main" id="{A2B6BA61-7EEC-43A8-9C9C-3F63A9B447E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67945" y="341138"/>
              <a:ext cx="2253360" cy="650796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0097" y="2184901"/>
            <a:ext cx="6155725" cy="2657032"/>
          </a:xfrm>
        </p:spPr>
        <p:txBody>
          <a:bodyPr anchor="ctr" anchorCtr="0">
            <a:normAutofit/>
          </a:bodyPr>
          <a:lstStyle>
            <a:lvl1pPr algn="l">
              <a:defRPr sz="55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Example of the Presentation </a:t>
            </a:r>
            <a:br>
              <a:rPr lang="en-US"/>
            </a:br>
            <a:r>
              <a:rPr lang="en-US"/>
              <a:t>Title Slide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B3A797-13D4-A243-B1AE-4498B36D47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60098" y="4841933"/>
            <a:ext cx="6155726" cy="494797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PRESENTATION SUBTITLE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884DA5E7-4B71-0543-8E46-EC2A81EAE3C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60096" y="5304529"/>
            <a:ext cx="6155726" cy="495309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Month XX, 2020</a:t>
            </a:r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2C35F063-23A9-F244-9022-8BBB7E277AC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624118" y="0"/>
            <a:ext cx="4567882" cy="68580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5BE8632-0193-489E-AB41-1193058D6D80}"/>
              </a:ext>
            </a:extLst>
          </p:cNvPr>
          <p:cNvSpPr txBox="1"/>
          <p:nvPr userDrawn="1"/>
        </p:nvSpPr>
        <p:spPr>
          <a:xfrm>
            <a:off x="960098" y="6116752"/>
            <a:ext cx="2006651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300"/>
              <a:t>CHANGING MEDICINE.</a:t>
            </a:r>
          </a:p>
          <a:p>
            <a:r>
              <a:rPr lang="en-US" sz="1300" b="1"/>
              <a:t>CHANGING LIVES.</a:t>
            </a:r>
            <a:r>
              <a:rPr lang="en-US" sz="1300" b="1" baseline="30000"/>
              <a:t>®</a:t>
            </a:r>
          </a:p>
        </p:txBody>
      </p:sp>
    </p:spTree>
    <p:extLst>
      <p:ext uri="{BB962C8B-B14F-4D97-AF65-F5344CB8AC3E}">
        <p14:creationId xmlns:p14="http://schemas.microsoft.com/office/powerpoint/2010/main" val="23392098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97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2CF9853B-D819-44D4-B26A-098571D4BC78}"/>
              </a:ext>
            </a:extLst>
          </p:cNvPr>
          <p:cNvGrpSpPr/>
          <p:nvPr userDrawn="1"/>
        </p:nvGrpSpPr>
        <p:grpSpPr>
          <a:xfrm>
            <a:off x="947738" y="1193"/>
            <a:ext cx="2693773" cy="1279542"/>
            <a:chOff x="947738" y="1193"/>
            <a:chExt cx="2693773" cy="1279542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6EC2438-94E0-4859-A72B-7264ABFFA282}"/>
                </a:ext>
              </a:extLst>
            </p:cNvPr>
            <p:cNvSpPr/>
            <p:nvPr userDrawn="1"/>
          </p:nvSpPr>
          <p:spPr>
            <a:xfrm>
              <a:off x="947738" y="1193"/>
              <a:ext cx="2693773" cy="127954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 descr="A picture containing drawing&#10;&#10;Description automatically generated">
              <a:extLst>
                <a:ext uri="{FF2B5EF4-FFF2-40B4-BE49-F238E27FC236}">
                  <a16:creationId xmlns:a16="http://schemas.microsoft.com/office/drawing/2014/main" id="{A2B6BA61-7EEC-43A8-9C9C-3F63A9B447E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67945" y="341138"/>
              <a:ext cx="2253360" cy="650796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0097" y="2184901"/>
            <a:ext cx="6155725" cy="2657032"/>
          </a:xfrm>
        </p:spPr>
        <p:txBody>
          <a:bodyPr anchor="ctr" anchorCtr="0">
            <a:normAutofit/>
          </a:bodyPr>
          <a:lstStyle>
            <a:lvl1pPr algn="l">
              <a:defRPr sz="55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Example of the Presentation </a:t>
            </a:r>
            <a:br>
              <a:rPr lang="en-US"/>
            </a:br>
            <a:r>
              <a:rPr lang="en-US"/>
              <a:t>Title Slide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B3A797-13D4-A243-B1AE-4498B36D47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60098" y="4841933"/>
            <a:ext cx="6155726" cy="494797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PRESENTATION SUBTITLE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884DA5E7-4B71-0543-8E46-EC2A81EAE3C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60096" y="5304529"/>
            <a:ext cx="6155726" cy="495309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Month XX, 2020</a:t>
            </a:r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2C35F063-23A9-F244-9022-8BBB7E277AC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624118" y="0"/>
            <a:ext cx="4567882" cy="68580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5BE8632-0193-489E-AB41-1193058D6D80}"/>
              </a:ext>
            </a:extLst>
          </p:cNvPr>
          <p:cNvSpPr txBox="1"/>
          <p:nvPr userDrawn="1"/>
        </p:nvSpPr>
        <p:spPr>
          <a:xfrm>
            <a:off x="960098" y="6116752"/>
            <a:ext cx="2006651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300"/>
              <a:t>CHANGING MEDICINE.</a:t>
            </a:r>
          </a:p>
          <a:p>
            <a:r>
              <a:rPr lang="en-US" sz="1300" b="1"/>
              <a:t>CHANGING LIVES.</a:t>
            </a:r>
            <a:r>
              <a:rPr lang="en-US" sz="1300" b="1" baseline="30000"/>
              <a:t>®</a:t>
            </a:r>
          </a:p>
        </p:txBody>
      </p:sp>
    </p:spTree>
    <p:extLst>
      <p:ext uri="{BB962C8B-B14F-4D97-AF65-F5344CB8AC3E}">
        <p14:creationId xmlns:p14="http://schemas.microsoft.com/office/powerpoint/2010/main" val="36365622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97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 – Solid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52500" y="2805221"/>
            <a:ext cx="10286999" cy="992326"/>
          </a:xfrm>
        </p:spPr>
        <p:txBody>
          <a:bodyPr lIns="0" tIns="0" rIns="0" bIns="0" anchor="t" anchorCtr="0">
            <a:normAutofit/>
          </a:bodyPr>
          <a:lstStyle>
            <a:lvl1pPr algn="l">
              <a:defRPr sz="6000" b="1">
                <a:solidFill>
                  <a:schemeClr val="tx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Section Header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52500" y="3637441"/>
            <a:ext cx="10286999" cy="407460"/>
          </a:xfrm>
        </p:spPr>
        <p:txBody>
          <a:bodyPr lIns="0" tIns="0" rIns="0" bIns="0"/>
          <a:lstStyle>
            <a:lvl1pPr marL="0" indent="0" algn="l">
              <a:buNone/>
              <a:defRPr sz="24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Section 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578471"/>
            <a:ext cx="768531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12720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600" userDrawn="1">
          <p15:clr>
            <a:srgbClr val="FBAE40"/>
          </p15:clr>
        </p15:guide>
        <p15:guide id="4" pos="708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Slide – Solid G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52500" y="2805221"/>
            <a:ext cx="10286999" cy="992326"/>
          </a:xfrm>
        </p:spPr>
        <p:txBody>
          <a:bodyPr lIns="0" tIns="0" rIns="0" bIns="0" anchor="t" anchorCtr="0">
            <a:normAutofit/>
          </a:bodyPr>
          <a:lstStyle>
            <a:lvl1pPr algn="l">
              <a:defRPr sz="6000" b="1">
                <a:solidFill>
                  <a:schemeClr val="tx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Section Header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52500" y="3637441"/>
            <a:ext cx="10286999" cy="407460"/>
          </a:xfrm>
        </p:spPr>
        <p:txBody>
          <a:bodyPr lIns="0" tIns="0" rIns="0" bIns="0"/>
          <a:lstStyle>
            <a:lvl1pPr marL="0" indent="0" algn="l">
              <a:buNone/>
              <a:defRPr sz="24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Section 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578471"/>
            <a:ext cx="768531" cy="0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92828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600">
          <p15:clr>
            <a:srgbClr val="FBAE40"/>
          </p15:clr>
        </p15:guide>
        <p15:guide id="4" pos="708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DCF07CB-9367-42C3-A692-C40393AD82D6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D2525-98F9-924C-B8E5-083B38E28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499" y="1686757"/>
            <a:ext cx="10302446" cy="4256843"/>
          </a:xfrm>
        </p:spPr>
        <p:txBody>
          <a:bodyPr lIns="0" tIns="0" rIns="0" bIns="0"/>
          <a:lstStyle>
            <a:lvl1pPr marL="228600" indent="-22860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685800" indent="-228600">
              <a:buClr>
                <a:schemeClr val="tx2"/>
              </a:buClr>
              <a:buSzPct val="100000"/>
              <a:buFont typeface="Roboto" panose="02000000000000000000" pitchFamily="2" charset="0"/>
              <a:buChar char="–"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11430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6002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‒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20574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5BDD8-8221-F040-8AE0-3F33C4E24CA0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73256674-50EA-4051-A990-EE693C08EC8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A77DCA50-FEC6-49E1-9EEA-B451EDF9129B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71404963-45F5-4008-81D8-C3524547AE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CHSC PMT Training 2023</a:t>
            </a:r>
          </a:p>
        </p:txBody>
      </p:sp>
    </p:spTree>
    <p:extLst>
      <p:ext uri="{BB962C8B-B14F-4D97-AF65-F5344CB8AC3E}">
        <p14:creationId xmlns:p14="http://schemas.microsoft.com/office/powerpoint/2010/main" val="691165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  <p15:guide id="2" pos="600" userDrawn="1">
          <p15:clr>
            <a:srgbClr val="FBAE40"/>
          </p15:clr>
        </p15:guide>
        <p15:guide id="3" pos="7080" userDrawn="1">
          <p15:clr>
            <a:srgbClr val="FBAE40"/>
          </p15:clr>
        </p15:guide>
        <p15:guide id="4" pos="3840" userDrawn="1">
          <p15:clr>
            <a:srgbClr val="FBAE40"/>
          </p15:clr>
        </p15:guide>
        <p15:guide id="5" orient="horz" pos="1056" userDrawn="1">
          <p15:clr>
            <a:srgbClr val="FBAE40"/>
          </p15:clr>
        </p15:guide>
        <p15:guide id="7" orient="horz" pos="3744" userDrawn="1">
          <p15:clr>
            <a:srgbClr val="FBAE40"/>
          </p15:clr>
        </p15:guide>
        <p15:guide id="8" orient="horz" pos="240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DCF07CB-9367-42C3-A692-C40393AD82D6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5BDD8-8221-F040-8AE0-3F33C4E24CA0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73256674-50EA-4051-A990-EE693C08EC8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1106440-76C5-455C-9C74-D78B0727780C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8E707B8B-CAE8-4D66-8534-1CCCB5FF63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CHSC PMT Training 2023</a:t>
            </a:r>
          </a:p>
        </p:txBody>
      </p:sp>
    </p:spTree>
    <p:extLst>
      <p:ext uri="{BB962C8B-B14F-4D97-AF65-F5344CB8AC3E}">
        <p14:creationId xmlns:p14="http://schemas.microsoft.com/office/powerpoint/2010/main" val="1778338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  <p15:guide id="2" pos="600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6">
          <p15:clr>
            <a:srgbClr val="FBAE40"/>
          </p15:clr>
        </p15:guide>
        <p15:guide id="7" orient="horz" pos="2400" userDrawn="1">
          <p15:clr>
            <a:srgbClr val="FBAE40"/>
          </p15:clr>
        </p15:guide>
        <p15:guide id="8" orient="horz" pos="374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1686758"/>
            <a:ext cx="4800224" cy="754602"/>
          </a:xfrm>
        </p:spPr>
        <p:txBody>
          <a:bodyPr lIns="0" tIns="0" rIns="0" bIns="0" anchor="b" anchorCtr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1" y="2674398"/>
            <a:ext cx="4800219" cy="327925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33724" y="1676706"/>
            <a:ext cx="4800224" cy="754602"/>
          </a:xfrm>
        </p:spPr>
        <p:txBody>
          <a:bodyPr lIns="0" tIns="0" rIns="0" bIns="0" anchor="b" anchorCtr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433725" y="2664346"/>
            <a:ext cx="4800224" cy="327925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686758"/>
            <a:ext cx="0" cy="4256842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CF25A8CA-01BE-4A16-8F58-2435674F9B9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17" name="Title 1">
            <a:extLst>
              <a:ext uri="{FF2B5EF4-FFF2-40B4-BE49-F238E27FC236}">
                <a16:creationId xmlns:a16="http://schemas.microsoft.com/office/drawing/2014/main" id="{62D2F673-8F81-4982-AA66-35312BF38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7268D76D-8B5E-43AA-900E-97B949621B62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605CB9CB-A62F-4194-B563-4CFF0B5FA7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CHSC PMT Training 2023</a:t>
            </a:r>
          </a:p>
        </p:txBody>
      </p:sp>
    </p:spTree>
    <p:extLst>
      <p:ext uri="{BB962C8B-B14F-4D97-AF65-F5344CB8AC3E}">
        <p14:creationId xmlns:p14="http://schemas.microsoft.com/office/powerpoint/2010/main" val="2899422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4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697" userDrawn="1">
          <p15:clr>
            <a:srgbClr val="FBAE40"/>
          </p15:clr>
        </p15:guide>
        <p15:guide id="7" orient="horz" pos="240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D47C82-65E8-6F4A-93F5-B60D5D90F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611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D0A12C-E82E-3F40-8F2F-F914F24F0B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70061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83" r:id="rId2"/>
    <p:sldLayoutId id="2147483684" r:id="rId3"/>
    <p:sldLayoutId id="2147483685" r:id="rId4"/>
    <p:sldLayoutId id="2147483663" r:id="rId5"/>
    <p:sldLayoutId id="2147483686" r:id="rId6"/>
    <p:sldLayoutId id="2147483650" r:id="rId7"/>
    <p:sldLayoutId id="2147483682" r:id="rId8"/>
    <p:sldLayoutId id="2147483670" r:id="rId9"/>
    <p:sldLayoutId id="2147483667" r:id="rId10"/>
    <p:sldLayoutId id="2147483668" r:id="rId11"/>
    <p:sldLayoutId id="2147483674" r:id="rId12"/>
    <p:sldLayoutId id="2147483675" r:id="rId13"/>
    <p:sldLayoutId id="2147483677" r:id="rId14"/>
    <p:sldLayoutId id="2147483669" r:id="rId15"/>
    <p:sldLayoutId id="2147483671" r:id="rId16"/>
    <p:sldLayoutId id="2147483673" r:id="rId17"/>
    <p:sldLayoutId id="2147483662" r:id="rId18"/>
    <p:sldLayoutId id="2147483654" r:id="rId19"/>
    <p:sldLayoutId id="2147483655" r:id="rId20"/>
    <p:sldLayoutId id="2147483665" r:id="rId21"/>
    <p:sldLayoutId id="2147483678" r:id="rId22"/>
    <p:sldLayoutId id="2147483664" r:id="rId23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Roboto" panose="02000000000000000000" pitchFamily="2" charset="0"/>
        <a:buChar char="–"/>
        <a:defRPr sz="2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WQHypB48x3I&amp;list=PLj7MF9GDcomlmi11HO9Bwp3EcbNvXbmr2&amp;index=11" TargetMode="External"/><Relationship Id="rId2" Type="http://schemas.openxmlformats.org/officeDocument/2006/relationships/hyperlink" Target="https://www.youtube.com/watch?v=c_F3j1h_Dt4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wccusd.net/cms/lib/CA01001466/Centricity/Domain/75/FCT%20Parent%20Training%2010.19.19.pdf" TargetMode="External"/><Relationship Id="rId4" Type="http://schemas.openxmlformats.org/officeDocument/2006/relationships/hyperlink" Target="https://www.youtube.com/watch?v=NzySXvYi9aM&amp;list=PLj7MF9GDcomlmi11HO9Bwp3EcbNvXbmr2&amp;index=7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3B9B8-C3A5-B256-CFDD-3674672C31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8500" y="2659295"/>
            <a:ext cx="11555326" cy="1843238"/>
          </a:xfrm>
        </p:spPr>
        <p:txBody>
          <a:bodyPr>
            <a:noAutofit/>
          </a:bodyPr>
          <a:lstStyle/>
          <a:p>
            <a:pPr algn="ctr"/>
            <a:r>
              <a:rPr lang="en-US" sz="5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Communication and Skill Building </a:t>
            </a:r>
            <a:endParaRPr lang="en-US" sz="54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F9B4BC8-A1E7-238C-DEEE-EFEFE6A0391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74725" y="5977218"/>
            <a:ext cx="10354360" cy="463108"/>
          </a:xfrm>
        </p:spPr>
        <p:txBody>
          <a:bodyPr/>
          <a:lstStyle/>
          <a:p>
            <a:r>
              <a:rPr lang="en-US" dirty="0"/>
              <a:t>November 7, 2024</a:t>
            </a:r>
          </a:p>
        </p:txBody>
      </p:sp>
    </p:spTree>
    <p:extLst>
      <p:ext uri="{BB962C8B-B14F-4D97-AF65-F5344CB8AC3E}">
        <p14:creationId xmlns:p14="http://schemas.microsoft.com/office/powerpoint/2010/main" val="23826019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17E81-DC7A-EEE6-5D96-A10905F77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Online Resources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939624-CF81-7F6A-8087-DCE55E2189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Video: Description of FCT and verbal examples</a:t>
            </a:r>
            <a:endParaRPr lang="en-US" sz="2200" kern="100" dirty="0">
              <a:solidFill>
                <a:srgbClr val="00558C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Video: Introduction and samples with picture cards</a:t>
            </a:r>
            <a:endParaRPr lang="en-US" sz="22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Video: FCT: Asking for Help</a:t>
            </a:r>
            <a:endParaRPr lang="en-US" sz="22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200" u="sng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FCT Training PDF</a:t>
            </a:r>
            <a:endParaRPr lang="en-US" sz="22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3465BB-A380-0F98-D5AC-A2C9F16CBC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CHSC PMT Training 2023</a:t>
            </a:r>
          </a:p>
        </p:txBody>
      </p:sp>
    </p:spTree>
    <p:extLst>
      <p:ext uri="{BB962C8B-B14F-4D97-AF65-F5344CB8AC3E}">
        <p14:creationId xmlns:p14="http://schemas.microsoft.com/office/powerpoint/2010/main" val="26664656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714EB-D224-99CF-6652-CC2430403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2097" y="195885"/>
            <a:ext cx="7290054" cy="1499616"/>
          </a:xfrm>
        </p:spPr>
        <p:txBody>
          <a:bodyPr/>
          <a:lstStyle/>
          <a:p>
            <a:pPr algn="ctr"/>
            <a:r>
              <a:rPr lang="en-US" dirty="0"/>
              <a:t>Case presentation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2BCF48-FA03-A71D-79FA-38F824AA25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77822" y="1695501"/>
            <a:ext cx="7290055" cy="40233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/>
              <a:t>Presenter:  </a:t>
            </a:r>
            <a:r>
              <a:rPr lang="en-US" sz="3600" dirty="0" err="1"/>
              <a:t>Nytasha</a:t>
            </a:r>
            <a:r>
              <a:rPr lang="en-US" sz="3600" dirty="0"/>
              <a:t> </a:t>
            </a:r>
            <a:r>
              <a:rPr lang="en-US" sz="3600"/>
              <a:t>Truog</a:t>
            </a:r>
            <a:endParaRPr lang="en-US" sz="3600" dirty="0"/>
          </a:p>
          <a:p>
            <a:pPr algn="ctr"/>
            <a:endParaRPr lang="en-US" sz="36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9835070-E3AE-0EA4-8D26-E7EE765655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5237666"/>
            <a:ext cx="9144000" cy="1620335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CD12AAA-ADCE-B6C0-6E19-735F13EC16AE}"/>
              </a:ext>
            </a:extLst>
          </p:cNvPr>
          <p:cNvCxnSpPr/>
          <p:nvPr/>
        </p:nvCxnSpPr>
        <p:spPr>
          <a:xfrm>
            <a:off x="1647826" y="4972050"/>
            <a:ext cx="8848725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6BED76CC-F2E6-7AE4-A83A-F9DB06A509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2219" y="2549115"/>
            <a:ext cx="4962947" cy="1759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7326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F8C1578-65FE-9B47-E380-C0B69F005D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5979" y="2550587"/>
            <a:ext cx="2160866" cy="3608144"/>
          </a:xfrm>
          <a:prstGeom prst="rect">
            <a:avLst/>
          </a:prstGeom>
        </p:spPr>
      </p:pic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id="{F6309C25-D4BC-4900-3B9A-5594E44D177C}"/>
              </a:ext>
            </a:extLst>
          </p:cNvPr>
          <p:cNvSpPr/>
          <p:nvPr/>
        </p:nvSpPr>
        <p:spPr>
          <a:xfrm>
            <a:off x="2053117" y="5485551"/>
            <a:ext cx="2530257" cy="977029"/>
          </a:xfrm>
          <a:prstGeom prst="wedgeRectCallou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0FDF96C-7A8E-24CF-695D-BF254A650C42}"/>
              </a:ext>
            </a:extLst>
          </p:cNvPr>
          <p:cNvSpPr txBox="1"/>
          <p:nvPr/>
        </p:nvSpPr>
        <p:spPr>
          <a:xfrm>
            <a:off x="2053117" y="5662238"/>
            <a:ext cx="25106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 have a mental illness.</a:t>
            </a:r>
          </a:p>
          <a:p>
            <a:r>
              <a:rPr lang="en-US" dirty="0"/>
              <a:t>I am being abused.</a:t>
            </a:r>
          </a:p>
        </p:txBody>
      </p:sp>
      <p:sp>
        <p:nvSpPr>
          <p:cNvPr id="12" name="Speech Bubble: Rectangle 11">
            <a:extLst>
              <a:ext uri="{FF2B5EF4-FFF2-40B4-BE49-F238E27FC236}">
                <a16:creationId xmlns:a16="http://schemas.microsoft.com/office/drawing/2014/main" id="{9A0CFD91-15D2-98B3-1A82-71B9EE58C6E7}"/>
              </a:ext>
            </a:extLst>
          </p:cNvPr>
          <p:cNvSpPr/>
          <p:nvPr/>
        </p:nvSpPr>
        <p:spPr>
          <a:xfrm>
            <a:off x="2024726" y="3974533"/>
            <a:ext cx="2530256" cy="981897"/>
          </a:xfrm>
          <a:prstGeom prst="wedgeRectCallou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peech Bubble: Rectangle 12">
            <a:extLst>
              <a:ext uri="{FF2B5EF4-FFF2-40B4-BE49-F238E27FC236}">
                <a16:creationId xmlns:a16="http://schemas.microsoft.com/office/drawing/2014/main" id="{D1584425-6EC6-D693-565E-ABF2F7AF9625}"/>
              </a:ext>
            </a:extLst>
          </p:cNvPr>
          <p:cNvSpPr/>
          <p:nvPr/>
        </p:nvSpPr>
        <p:spPr>
          <a:xfrm>
            <a:off x="2064907" y="2473316"/>
            <a:ext cx="2530256" cy="981897"/>
          </a:xfrm>
          <a:prstGeom prst="wedgeRectCallou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peech Bubble: Rectangle 13">
            <a:extLst>
              <a:ext uri="{FF2B5EF4-FFF2-40B4-BE49-F238E27FC236}">
                <a16:creationId xmlns:a16="http://schemas.microsoft.com/office/drawing/2014/main" id="{9442BF19-A168-F096-B638-1DFBD2A755E0}"/>
              </a:ext>
            </a:extLst>
          </p:cNvPr>
          <p:cNvSpPr/>
          <p:nvPr/>
        </p:nvSpPr>
        <p:spPr>
          <a:xfrm>
            <a:off x="7706576" y="2484764"/>
            <a:ext cx="2530256" cy="981897"/>
          </a:xfrm>
          <a:prstGeom prst="wedgeRectCallou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peech Bubble: Rectangle 14">
            <a:extLst>
              <a:ext uri="{FF2B5EF4-FFF2-40B4-BE49-F238E27FC236}">
                <a16:creationId xmlns:a16="http://schemas.microsoft.com/office/drawing/2014/main" id="{82B6E37B-A9CB-5DA8-C5A8-350E466E287D}"/>
              </a:ext>
            </a:extLst>
          </p:cNvPr>
          <p:cNvSpPr/>
          <p:nvPr/>
        </p:nvSpPr>
        <p:spPr>
          <a:xfrm>
            <a:off x="7687406" y="3902653"/>
            <a:ext cx="2568601" cy="977029"/>
          </a:xfrm>
          <a:prstGeom prst="wedgeRectCallou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E8DD223-876B-4894-C68C-1FB378B6332D}"/>
              </a:ext>
            </a:extLst>
          </p:cNvPr>
          <p:cNvSpPr txBox="1"/>
          <p:nvPr/>
        </p:nvSpPr>
        <p:spPr>
          <a:xfrm>
            <a:off x="2053117" y="2757301"/>
            <a:ext cx="2614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 have a medical illness.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8548DE1-C349-FC89-CB8E-7E7BE9A5ED51}"/>
              </a:ext>
            </a:extLst>
          </p:cNvPr>
          <p:cNvSpPr txBox="1"/>
          <p:nvPr/>
        </p:nvSpPr>
        <p:spPr>
          <a:xfrm>
            <a:off x="2188264" y="4148419"/>
            <a:ext cx="21608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 have side effects from my medications.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193F34E-9FA6-EBF8-1F0A-B32188248A3F}"/>
              </a:ext>
            </a:extLst>
          </p:cNvPr>
          <p:cNvSpPr txBox="1"/>
          <p:nvPr/>
        </p:nvSpPr>
        <p:spPr>
          <a:xfrm>
            <a:off x="7810316" y="4068001"/>
            <a:ext cx="21934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 need to develop new skills.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B52466C-3605-8D7F-B599-AF6EC3673461}"/>
              </a:ext>
            </a:extLst>
          </p:cNvPr>
          <p:cNvSpPr txBox="1"/>
          <p:nvPr/>
        </p:nvSpPr>
        <p:spPr>
          <a:xfrm>
            <a:off x="7810315" y="2481650"/>
            <a:ext cx="27316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I want something.</a:t>
            </a:r>
          </a:p>
          <a:p>
            <a:r>
              <a:rPr lang="en-US" dirty="0"/>
              <a:t> I don’t want to do that.</a:t>
            </a:r>
          </a:p>
          <a:p>
            <a:r>
              <a:rPr lang="en-US" dirty="0"/>
              <a:t> Pay attention to me.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8976D4BA-E15E-81BC-7BC0-7193F237BC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9133" y="77934"/>
            <a:ext cx="8193734" cy="883997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ED6CBA0D-1E0A-0446-4696-8EA9072313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43377" y="809596"/>
            <a:ext cx="6480610" cy="1335140"/>
          </a:xfrm>
          <a:prstGeom prst="rect">
            <a:avLst/>
          </a:prstGeom>
        </p:spPr>
      </p:pic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5036C169-EFE0-E8F4-D9E1-61D13311E729}"/>
              </a:ext>
            </a:extLst>
          </p:cNvPr>
          <p:cNvSpPr/>
          <p:nvPr/>
        </p:nvSpPr>
        <p:spPr>
          <a:xfrm>
            <a:off x="7794304" y="5485551"/>
            <a:ext cx="2530257" cy="999707"/>
          </a:xfrm>
          <a:prstGeom prst="wedgeRectCallout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436874-888C-5E6B-B9F9-73CBFF4823E5}"/>
              </a:ext>
            </a:extLst>
          </p:cNvPr>
          <p:cNvSpPr txBox="1"/>
          <p:nvPr/>
        </p:nvSpPr>
        <p:spPr>
          <a:xfrm>
            <a:off x="8162795" y="5662238"/>
            <a:ext cx="1261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 am bored.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7E7B673-75F3-BAAC-66FC-45DECBA53CEA}"/>
              </a:ext>
            </a:extLst>
          </p:cNvPr>
          <p:cNvSpPr/>
          <p:nvPr/>
        </p:nvSpPr>
        <p:spPr>
          <a:xfrm>
            <a:off x="7304568" y="2297427"/>
            <a:ext cx="3413051" cy="1387508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C5C9DBA-41FE-0C40-D81F-A9E47DFD92DD}"/>
              </a:ext>
            </a:extLst>
          </p:cNvPr>
          <p:cNvSpPr/>
          <p:nvPr/>
        </p:nvSpPr>
        <p:spPr>
          <a:xfrm>
            <a:off x="7166845" y="3810831"/>
            <a:ext cx="3413051" cy="1387508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427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765DC-4D72-BA26-A179-3E453CB3A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Behavior is Communication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55ABD4-AB10-1EAE-25D1-0CE2231C4C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rimary social functions:</a:t>
            </a:r>
            <a:endParaRPr lang="en-US" sz="2400" b="0" dirty="0">
              <a:effectLst/>
            </a:endParaRPr>
          </a:p>
          <a:p>
            <a:pPr rtl="0" fontAlgn="base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Attention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-behavior occurs to obtain access to attention</a:t>
            </a:r>
            <a:endParaRPr lang="en-US" sz="2400" b="0" i="0" u="none" strike="noStrike" dirty="0"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Tangible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-behavior occurs to obtain access to preferred items/activities</a:t>
            </a:r>
            <a:endParaRPr lang="en-US" sz="2400" b="0" i="0" u="none" strike="noStrike" dirty="0"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Escape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-behavior occurs to escape from something aversive (person, place, situation)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64260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87BC9D0-A061-F71A-F3EB-0D9B8C4FA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 Building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F78D32E-6220-C0E6-E7F0-A81D6CCDE7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Communication is a skill that needs to be learned</a:t>
            </a:r>
          </a:p>
          <a:p>
            <a:pPr lvl="1" fontAlgn="base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Expressive (output)—conveying needs and wants through verbal or nonverbal means</a:t>
            </a:r>
          </a:p>
          <a:p>
            <a:pPr lvl="1" fontAlgn="base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Receptive (input)– receiving messages from others </a:t>
            </a:r>
            <a:endParaRPr lang="en-US" dirty="0">
              <a:solidFill>
                <a:srgbClr val="000000"/>
              </a:solidFill>
              <a:latin typeface="Source Sans Pro" panose="020B0503030403020204" pitchFamily="34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400" b="0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Functional Communication Training (FCT)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teaches how to communicate using alternate (and more socially appropriate) measures</a:t>
            </a:r>
          </a:p>
          <a:p>
            <a:pPr lvl="1" fontAlgn="base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Very individualized based on client need and skill </a:t>
            </a:r>
            <a:endParaRPr lang="en-US" b="0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lvl="2" fontAlgn="base">
              <a:spcBef>
                <a:spcPts val="0"/>
              </a:spcBef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Using words instead of hitting</a:t>
            </a:r>
          </a:p>
          <a:p>
            <a:pPr lvl="2" fontAlgn="base">
              <a:spcBef>
                <a:spcPts val="0"/>
              </a:spcBef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Pointing to pictures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rather than head banging</a:t>
            </a:r>
          </a:p>
          <a:p>
            <a:pPr lvl="2" fontAlgn="base">
              <a:spcBef>
                <a:spcPts val="0"/>
              </a:spcBef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Pushing a 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icroswitch in place of screaming </a:t>
            </a:r>
          </a:p>
          <a:p>
            <a:pPr lvl="1" fontAlgn="base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000" b="0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457200" lvl="1" indent="0" fontAlgn="base">
              <a:spcBef>
                <a:spcPts val="0"/>
              </a:spcBef>
              <a:buNone/>
            </a:pPr>
            <a:endParaRPr lang="en-US" sz="2000" b="0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72A4148-265B-7714-D50D-24161735D028}"/>
              </a:ext>
            </a:extLst>
          </p:cNvPr>
          <p:cNvSpPr/>
          <p:nvPr/>
        </p:nvSpPr>
        <p:spPr>
          <a:xfrm>
            <a:off x="1371599" y="2036619"/>
            <a:ext cx="9883345" cy="775854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703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38770-8BED-DD82-A4F6-07F5E99C6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Functional </a:t>
            </a:r>
            <a:r>
              <a:rPr lang="en-US" b="0" dirty="0"/>
              <a:t>Communication Training (Step One)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FEC943-324C-C443-18D3-0E97E2308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Function = The WHY for challenging behavior</a:t>
            </a:r>
          </a:p>
          <a:p>
            <a:pPr lvl="1" fontAlgn="base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Attention </a:t>
            </a:r>
          </a:p>
          <a:p>
            <a:pPr lvl="1" fontAlgn="base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Tangible </a:t>
            </a:r>
          </a:p>
          <a:p>
            <a:pPr lvl="1" fontAlgn="base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Escape</a:t>
            </a:r>
          </a:p>
          <a:p>
            <a:pPr marL="457200" lvl="1" indent="0" fontAlgn="base">
              <a:spcBef>
                <a:spcPts val="0"/>
              </a:spcBef>
              <a:buNone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Use the function to build a communication training plan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5804F18-47FB-0653-E49C-7982F37528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185402"/>
              </p:ext>
            </p:extLst>
          </p:nvPr>
        </p:nvGraphicFramePr>
        <p:xfrm>
          <a:off x="1837258" y="4111492"/>
          <a:ext cx="8127999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4262979473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29967643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69132104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Behavior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Consequence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Function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31872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Head banging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Music video is turned 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Tangible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0392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Throwing food on floor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Dinner is removed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Escape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9608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Screaming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Staff help with task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Attention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9411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4421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38770-8BED-DD82-A4F6-07F5E99C6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0" dirty="0"/>
              <a:t>Functional </a:t>
            </a:r>
            <a:r>
              <a:rPr lang="en-US" dirty="0"/>
              <a:t>Communication</a:t>
            </a:r>
            <a:r>
              <a:rPr lang="en-US" b="0" dirty="0"/>
              <a:t> Training (Step Two)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FEC943-324C-C443-18D3-0E97E2308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6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Determine alternate ways for client to communicate</a:t>
            </a:r>
          </a:p>
          <a:p>
            <a:pPr lvl="1" fontAlgn="base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</a:rPr>
              <a:t>Verbal </a:t>
            </a:r>
          </a:p>
          <a:p>
            <a:pPr lvl="2" fontAlgn="base">
              <a:spcBef>
                <a:spcPts val="0"/>
              </a:spcBef>
            </a:pP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</a:rPr>
              <a:t>Specific word or phrase </a:t>
            </a:r>
          </a:p>
          <a:p>
            <a:pPr lvl="1" fontAlgn="base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</a:rPr>
              <a:t>Nonverbal </a:t>
            </a:r>
          </a:p>
          <a:p>
            <a:pPr lvl="2" fontAlgn="base">
              <a:spcBef>
                <a:spcPts val="0"/>
              </a:spcBef>
            </a:pP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</a:rPr>
              <a:t>Point to picture</a:t>
            </a:r>
          </a:p>
          <a:p>
            <a:pPr lvl="2" fontAlgn="base">
              <a:spcBef>
                <a:spcPts val="0"/>
              </a:spcBef>
            </a:pP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</a:rPr>
              <a:t>Hand picture to staff</a:t>
            </a:r>
          </a:p>
          <a:p>
            <a:pPr lvl="2" fontAlgn="base">
              <a:spcBef>
                <a:spcPts val="0"/>
              </a:spcBef>
            </a:pP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</a:rPr>
              <a:t>Press a switch (Big Mack, training button, etc.)</a:t>
            </a:r>
          </a:p>
          <a:p>
            <a:pPr lvl="2" fontAlgn="base">
              <a:spcBef>
                <a:spcPts val="0"/>
              </a:spcBef>
            </a:pP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</a:rPr>
              <a:t>Sign language </a:t>
            </a:r>
          </a:p>
          <a:p>
            <a:pPr marL="0" indent="0" rtl="0" fontAlgn="base">
              <a:spcBef>
                <a:spcPts val="0"/>
              </a:spcBef>
              <a:spcAft>
                <a:spcPts val="0"/>
              </a:spcAft>
              <a:buNone/>
            </a:pPr>
            <a:endParaRPr lang="en-US" sz="2600" b="0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</a:rPr>
              <a:t>Select communication that requires similar effort to </a:t>
            </a:r>
          </a:p>
          <a:p>
            <a:pPr marL="0" indent="0" rtl="0" fontAlgn="base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</a:rPr>
              <a:t>challenging behaviors </a:t>
            </a:r>
          </a:p>
          <a:p>
            <a:pPr lvl="1" fontAlgn="base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</a:rPr>
              <a:t>Behavior was screaming so may require one word </a:t>
            </a:r>
            <a:r>
              <a:rPr lang="en-US" sz="26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</a:p>
          <a:p>
            <a:pPr lvl="1" fontAlgn="base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6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Too much effort may mean staying with challenging behavior </a:t>
            </a:r>
          </a:p>
          <a:p>
            <a:pPr lvl="1" fontAlgn="base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6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Approximations</a:t>
            </a:r>
          </a:p>
          <a:p>
            <a:pPr lvl="2" fontAlgn="base"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457200" lvl="1" indent="0" fontAlgn="base">
              <a:spcBef>
                <a:spcPts val="0"/>
              </a:spcBef>
              <a:buNone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</a:p>
          <a:p>
            <a:pPr marL="0" indent="0" rtl="0" fontAlgn="base">
              <a:spcBef>
                <a:spcPts val="0"/>
              </a:spcBef>
              <a:spcAft>
                <a:spcPts val="0"/>
              </a:spcAft>
              <a:buNone/>
            </a:pPr>
            <a:endParaRPr lang="en-US" sz="2800" b="0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39F23A7-8D37-EA0E-AD6A-125160FC1A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12325" y="1686757"/>
            <a:ext cx="2390775" cy="1905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4538E65-63F2-F6FC-09F9-045A4C4FD6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93925" y="4299705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662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162DB-60B2-D7F9-2690-7A265C107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Identify Communication Options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BBA00B-E15C-85E6-D23E-59663C6DA8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CHSC PMT Training 2023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5804F18-47FB-0653-E49C-7982F37528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8405952"/>
              </p:ext>
            </p:extLst>
          </p:nvPr>
        </p:nvGraphicFramePr>
        <p:xfrm>
          <a:off x="952499" y="1687513"/>
          <a:ext cx="10092220" cy="201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3055">
                  <a:extLst>
                    <a:ext uri="{9D8B030D-6E8A-4147-A177-3AD203B41FA5}">
                      <a16:colId xmlns:a16="http://schemas.microsoft.com/office/drawing/2014/main" val="4262979473"/>
                    </a:ext>
                  </a:extLst>
                </a:gridCol>
                <a:gridCol w="2730037">
                  <a:extLst>
                    <a:ext uri="{9D8B030D-6E8A-4147-A177-3AD203B41FA5}">
                      <a16:colId xmlns:a16="http://schemas.microsoft.com/office/drawing/2014/main" val="3299676436"/>
                    </a:ext>
                  </a:extLst>
                </a:gridCol>
                <a:gridCol w="2316073">
                  <a:extLst>
                    <a:ext uri="{9D8B030D-6E8A-4147-A177-3AD203B41FA5}">
                      <a16:colId xmlns:a16="http://schemas.microsoft.com/office/drawing/2014/main" val="3691321049"/>
                    </a:ext>
                  </a:extLst>
                </a:gridCol>
                <a:gridCol w="2523055">
                  <a:extLst>
                    <a:ext uri="{9D8B030D-6E8A-4147-A177-3AD203B41FA5}">
                      <a16:colId xmlns:a16="http://schemas.microsoft.com/office/drawing/2014/main" val="21057311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Behavior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Consequence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Function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Alt. Communication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31872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Head banging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Music video is turned 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Tangible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Use switch to say ‘music please’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0392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Throwing food on floor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Dinner is removed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Escape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Point to all done card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9608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Screaming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Staff help with task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Attention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Tap staff on the shoulder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9411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0963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38770-8BED-DD82-A4F6-07F5E99C6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0" dirty="0"/>
              <a:t>Functional</a:t>
            </a:r>
            <a:r>
              <a:rPr lang="en-US" dirty="0"/>
              <a:t> </a:t>
            </a:r>
            <a:r>
              <a:rPr lang="en-US" b="0" dirty="0"/>
              <a:t>Communication </a:t>
            </a:r>
            <a:r>
              <a:rPr lang="en-US" dirty="0"/>
              <a:t>Training</a:t>
            </a:r>
            <a:r>
              <a:rPr lang="en-US" b="0" dirty="0"/>
              <a:t> (Step Three)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FEC943-324C-C443-18D3-0E97E2308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Practice new form of communication with client consistently and repeatedly before 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any independent expectations</a:t>
            </a:r>
          </a:p>
          <a:p>
            <a:pPr marL="0" indent="0" rtl="0" fontAlgn="base"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Head banging resulted in music video being turned on</a:t>
            </a:r>
          </a:p>
          <a:p>
            <a:pPr lvl="1" fontAlgn="base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Provide lots of encouragement and functional rewards (turning on music video) for the new/desired behavior (pushing switch) </a:t>
            </a:r>
          </a:p>
          <a:p>
            <a:pPr lvl="1" fontAlgn="base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Eliminate access to functional rewards (turning on music video) for the previous challenging behavior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 scheduled and planned practice sessions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Discuss practice ahead of time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Multiple times per day with highly preferred activities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Make practice fun! Engaging! </a:t>
            </a:r>
          </a:p>
        </p:txBody>
      </p:sp>
    </p:spTree>
    <p:extLst>
      <p:ext uri="{BB962C8B-B14F-4D97-AF65-F5344CB8AC3E}">
        <p14:creationId xmlns:p14="http://schemas.microsoft.com/office/powerpoint/2010/main" val="499251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38770-8BED-DD82-A4F6-07F5E99C6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0" dirty="0"/>
              <a:t>Quick Demo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FEC943-324C-C443-18D3-0E97E2308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>
              <a:spcBef>
                <a:spcPts val="0"/>
              </a:spcBef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Head banging results in access to music videos </a:t>
            </a:r>
          </a:p>
          <a:p>
            <a:pPr fontAlgn="base">
              <a:spcBef>
                <a:spcPts val="0"/>
              </a:spcBef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spcBef>
                <a:spcPts val="0"/>
              </a:spcBef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Practice:</a:t>
            </a:r>
          </a:p>
          <a:p>
            <a:pPr lvl="1" fontAlgn="base">
              <a:spcBef>
                <a:spcPts val="0"/>
              </a:spcBef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Introduce microswitch</a:t>
            </a:r>
          </a:p>
          <a:p>
            <a:pPr lvl="1" fontAlgn="base">
              <a:spcBef>
                <a:spcPts val="0"/>
              </a:spcBef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Client press switch, gets praise and then brief access to music video</a:t>
            </a:r>
          </a:p>
          <a:p>
            <a:pPr lvl="1" fontAlgn="base">
              <a:spcBef>
                <a:spcPts val="0"/>
              </a:spcBef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Music video paused</a:t>
            </a:r>
          </a:p>
          <a:p>
            <a:pPr lvl="1" fontAlgn="base">
              <a:spcBef>
                <a:spcPts val="0"/>
              </a:spcBef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Verbal or nonverbal reminder of what is needed to access video again</a:t>
            </a:r>
          </a:p>
          <a:p>
            <a:pPr lvl="1" fontAlgn="base">
              <a:spcBef>
                <a:spcPts val="0"/>
              </a:spcBef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Continue routine </a:t>
            </a:r>
          </a:p>
          <a:p>
            <a:pPr marL="457200" lvl="1" indent="0" fontAlgn="base">
              <a:spcBef>
                <a:spcPts val="0"/>
              </a:spcBef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203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OWA BRAND COLORS">
      <a:dk1>
        <a:srgbClr val="000000"/>
      </a:dk1>
      <a:lt1>
        <a:srgbClr val="FFFFFF"/>
      </a:lt1>
      <a:dk2>
        <a:srgbClr val="62666A"/>
      </a:dk2>
      <a:lt2>
        <a:srgbClr val="BBBCBC"/>
      </a:lt2>
      <a:accent1>
        <a:srgbClr val="FFCD00"/>
      </a:accent1>
      <a:accent2>
        <a:srgbClr val="616669"/>
      </a:accent2>
      <a:accent3>
        <a:srgbClr val="BBBCBC"/>
      </a:accent3>
      <a:accent4>
        <a:srgbClr val="00A9E0"/>
      </a:accent4>
      <a:accent5>
        <a:srgbClr val="00AF66"/>
      </a:accent5>
      <a:accent6>
        <a:srgbClr val="FF8200"/>
      </a:accent6>
      <a:hlink>
        <a:srgbClr val="00558C"/>
      </a:hlink>
      <a:folHlink>
        <a:srgbClr val="636669"/>
      </a:folHlink>
    </a:clrScheme>
    <a:fontScheme name="University of Iowa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CBDA9E0D9F884BAADEE9884BC543DC" ma:contentTypeVersion="5" ma:contentTypeDescription="Create a new document." ma:contentTypeScope="" ma:versionID="be700278c3bdf5dc7a80b8463d80aac6">
  <xsd:schema xmlns:xsd="http://www.w3.org/2001/XMLSchema" xmlns:xs="http://www.w3.org/2001/XMLSchema" xmlns:p="http://schemas.microsoft.com/office/2006/metadata/properties" xmlns:ns3="2845c830-9284-4454-8cc2-c8ce2056722e" xmlns:ns4="a1d58eee-f664-44e8-99be-8ac791c6f37b" targetNamespace="http://schemas.microsoft.com/office/2006/metadata/properties" ma:root="true" ma:fieldsID="2005f2b919b44bf4435587f299894064" ns3:_="" ns4:_="">
    <xsd:import namespace="2845c830-9284-4454-8cc2-c8ce2056722e"/>
    <xsd:import namespace="a1d58eee-f664-44e8-99be-8ac791c6f37b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45c830-9284-4454-8cc2-c8ce2056722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d58eee-f664-44e8-99be-8ac791c6f3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2162A46-61E2-44EC-A28B-B3688D6A71D4}">
  <ds:schemaRefs>
    <ds:schemaRef ds:uri="2845c830-9284-4454-8cc2-c8ce2056722e"/>
    <ds:schemaRef ds:uri="a1d58eee-f664-44e8-99be-8ac791c6f37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A14B8143-C3D6-460D-830C-A8DBEE85511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7FFD54-27B0-415C-8654-D843242BD071}">
  <ds:schemaRefs>
    <ds:schemaRef ds:uri="2845c830-9284-4454-8cc2-c8ce2056722e"/>
    <ds:schemaRef ds:uri="a1d58eee-f664-44e8-99be-8ac791c6f37b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2643</TotalTime>
  <Words>583</Words>
  <Application>Microsoft Office PowerPoint</Application>
  <PresentationFormat>Widescreen</PresentationFormat>
  <Paragraphs>115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Roboto</vt:lpstr>
      <vt:lpstr>Roboto Black</vt:lpstr>
      <vt:lpstr>Source Sans Pro</vt:lpstr>
      <vt:lpstr>Times New Roman</vt:lpstr>
      <vt:lpstr>Office Theme</vt:lpstr>
      <vt:lpstr>Communication and Skill Building </vt:lpstr>
      <vt:lpstr>PowerPoint Presentation</vt:lpstr>
      <vt:lpstr>Behavior is Communication </vt:lpstr>
      <vt:lpstr>Skill Building</vt:lpstr>
      <vt:lpstr>Functional Communication Training (Step One) </vt:lpstr>
      <vt:lpstr>Functional Communication Training (Step Two) </vt:lpstr>
      <vt:lpstr>Identify Communication Options</vt:lpstr>
      <vt:lpstr>Functional Communication Training (Step Three) </vt:lpstr>
      <vt:lpstr>Quick Demo</vt:lpstr>
      <vt:lpstr>Online Resources </vt:lpstr>
      <vt:lpstr>Case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ryan-potter@uiowa.edu</dc:creator>
  <cp:lastModifiedBy>Tate, Jodi</cp:lastModifiedBy>
  <cp:revision>15</cp:revision>
  <dcterms:created xsi:type="dcterms:W3CDTF">2020-01-21T18:13:39Z</dcterms:created>
  <dcterms:modified xsi:type="dcterms:W3CDTF">2024-11-04T17:24:01Z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0x010100A5CBDA9E0D9F884BAADEE9884BC543DC</vt:lpwstr>
  </property>
</Properties>
</file>