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sldIdLst>
    <p:sldId id="258" r:id="rId5"/>
    <p:sldId id="339" r:id="rId6"/>
    <p:sldId id="347" r:id="rId7"/>
    <p:sldId id="351" r:id="rId8"/>
    <p:sldId id="352" r:id="rId9"/>
    <p:sldId id="345" r:id="rId10"/>
    <p:sldId id="348" r:id="rId11"/>
    <p:sldId id="353" r:id="rId12"/>
    <p:sldId id="341" r:id="rId13"/>
    <p:sldId id="344" r:id="rId14"/>
    <p:sldId id="340" r:id="rId15"/>
    <p:sldId id="26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32" autoAdjust="0"/>
    <p:restoredTop sz="69733" autoAdjust="0"/>
  </p:normalViewPr>
  <p:slideViewPr>
    <p:cSldViewPr snapToGrid="0" snapToObjects="1">
      <p:cViewPr varScale="1">
        <p:scale>
          <a:sx n="90" d="100"/>
          <a:sy n="90" d="100"/>
        </p:scale>
        <p:origin x="1446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D2FD1-B169-9B41-A890-0ECD81C3476C}" type="datetimeFigureOut">
              <a:rPr lang="en-US" smtClean="0"/>
              <a:t>12/17/2024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943EA-69D9-7E49-97CD-A49926F617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127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1654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playing attention to A and C we are able to find patterns. Common </a:t>
            </a:r>
            <a:r>
              <a:rPr lang="en-US" dirty="0" err="1"/>
              <a:t>consqeunces</a:t>
            </a:r>
            <a:r>
              <a:rPr lang="en-US" dirty="0"/>
              <a:t> often lead to a general understanding of function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C1180-83EB-D840-B7D2-B80F223C42B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8441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C1180-83EB-D840-B7D2-B80F223C42B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3786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6761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C1180-83EB-D840-B7D2-B80F223C42B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42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playing attention to A and C we are able to find patterns. Common </a:t>
            </a:r>
            <a:r>
              <a:rPr lang="en-US" dirty="0" err="1"/>
              <a:t>consqeunces</a:t>
            </a:r>
            <a:r>
              <a:rPr lang="en-US" dirty="0"/>
              <a:t> often lead to a general understanding of function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C1180-83EB-D840-B7D2-B80F223C42B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0384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C1180-83EB-D840-B7D2-B80F223C42B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249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C1180-83EB-D840-B7D2-B80F223C42B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250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C1180-83EB-D840-B7D2-B80F223C42B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34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playing attention to A and C we are able to find patterns. Common </a:t>
            </a:r>
            <a:r>
              <a:rPr lang="en-US" dirty="0" err="1"/>
              <a:t>consqeunces</a:t>
            </a:r>
            <a:r>
              <a:rPr lang="en-US" dirty="0"/>
              <a:t> often lead to a general understanding of function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C1180-83EB-D840-B7D2-B80F223C42B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5216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playing attention to A and C we are able to find patterns. Common </a:t>
            </a:r>
            <a:r>
              <a:rPr lang="en-US" dirty="0" err="1"/>
              <a:t>consqeunces</a:t>
            </a:r>
            <a:r>
              <a:rPr lang="en-US" dirty="0"/>
              <a:t> often lead to a general understanding of function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C1180-83EB-D840-B7D2-B80F223C42B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962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playing attention to A and C we are able to find patterns. Common </a:t>
            </a:r>
            <a:r>
              <a:rPr lang="en-US" dirty="0" err="1"/>
              <a:t>consqeunces</a:t>
            </a:r>
            <a:r>
              <a:rPr lang="en-US" dirty="0"/>
              <a:t> often lead to a general understanding of function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C1180-83EB-D840-B7D2-B80F223C42B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376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– Solid Blac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DF9EED2-F2D9-4D1C-8969-1BA7341BA940}"/>
              </a:ext>
            </a:extLst>
          </p:cNvPr>
          <p:cNvSpPr/>
          <p:nvPr userDrawn="1"/>
        </p:nvSpPr>
        <p:spPr>
          <a:xfrm>
            <a:off x="8635312" y="1193"/>
            <a:ext cx="2693773" cy="12795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588AA8DC-09B9-4C2B-B3C2-D2B8CC27064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55519" y="341138"/>
            <a:ext cx="2253360" cy="65079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4725" y="2677626"/>
            <a:ext cx="1035436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</a:t>
            </a:r>
            <a:br>
              <a:rPr lang="en-US" dirty="0"/>
            </a:br>
            <a:r>
              <a:rPr lang="en-US" dirty="0"/>
              <a:t>Right Here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4725" y="4709626"/>
            <a:ext cx="10354360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4725" y="5087150"/>
            <a:ext cx="10354360" cy="463108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2500" y="1774216"/>
            <a:ext cx="10376585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22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339665"/>
            <a:ext cx="768531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E0F4AED-E379-429F-B181-540A31DD1B15}"/>
              </a:ext>
            </a:extLst>
          </p:cNvPr>
          <p:cNvSpPr txBox="1"/>
          <p:nvPr userDrawn="1"/>
        </p:nvSpPr>
        <p:spPr>
          <a:xfrm>
            <a:off x="8853745" y="6116752"/>
            <a:ext cx="2006651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300" dirty="0"/>
              <a:t>CHANGING MEDICINE.</a:t>
            </a:r>
          </a:p>
          <a:p>
            <a:r>
              <a:rPr lang="en-US" sz="1300" b="1" dirty="0"/>
              <a:t>CHANGING LIVES.</a:t>
            </a:r>
            <a:r>
              <a:rPr lang="en-US" sz="1300" b="1" baseline="30000" dirty="0"/>
              <a:t>®</a:t>
            </a:r>
          </a:p>
        </p:txBody>
      </p:sp>
    </p:spTree>
    <p:extLst>
      <p:ext uri="{BB962C8B-B14F-4D97-AF65-F5344CB8AC3E}">
        <p14:creationId xmlns:p14="http://schemas.microsoft.com/office/powerpoint/2010/main" val="3559901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60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14BCF34-4793-417C-89B0-69C4E4B55BF8}"/>
              </a:ext>
            </a:extLst>
          </p:cNvPr>
          <p:cNvGrpSpPr/>
          <p:nvPr userDrawn="1"/>
        </p:nvGrpSpPr>
        <p:grpSpPr>
          <a:xfrm>
            <a:off x="4376691" y="1679383"/>
            <a:ext cx="3429739" cy="4264218"/>
            <a:chOff x="4376691" y="719666"/>
            <a:chExt cx="3429739" cy="526072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/>
            <p:nvPr userDrawn="1"/>
          </p:nvCxnSpPr>
          <p:spPr>
            <a:xfrm>
              <a:off x="4376691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/>
            <p:nvPr userDrawn="1"/>
          </p:nvCxnSpPr>
          <p:spPr>
            <a:xfrm>
              <a:off x="780643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316674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16385" y="1686756"/>
            <a:ext cx="2973372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616386" y="2674396"/>
            <a:ext cx="2973372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063514" y="1686756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063515" y="2674396"/>
            <a:ext cx="316674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867BAEDF-0505-4A4F-B2E5-F80C2824D0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5CD2C684-CCD6-421F-AEB1-F6E1568F7383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D5288CDF-C306-49E7-BA90-7DCCF98E97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774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 userDrawn="1">
          <p15:clr>
            <a:srgbClr val="FBAE40"/>
          </p15:clr>
        </p15:guide>
        <p15:guide id="3" pos="7080" userDrawn="1">
          <p15:clr>
            <a:srgbClr val="FBAE40"/>
          </p15:clr>
        </p15:guide>
        <p15:guide id="4" pos="384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697" userDrawn="1">
          <p15:clr>
            <a:srgbClr val="FBAE40"/>
          </p15:clr>
        </p15:guide>
        <p15:guide id="9" orient="horz" pos="240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14BCF34-4793-417C-89B0-69C4E4B55BF8}"/>
              </a:ext>
            </a:extLst>
          </p:cNvPr>
          <p:cNvGrpSpPr/>
          <p:nvPr userDrawn="1"/>
        </p:nvGrpSpPr>
        <p:grpSpPr>
          <a:xfrm>
            <a:off x="3524250" y="1686757"/>
            <a:ext cx="5149850" cy="4256844"/>
            <a:chOff x="3524250" y="719666"/>
            <a:chExt cx="5149850" cy="526072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/>
            <p:nvPr userDrawn="1"/>
          </p:nvCxnSpPr>
          <p:spPr>
            <a:xfrm>
              <a:off x="352425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/>
            <p:nvPr userDrawn="1"/>
          </p:nvCxnSpPr>
          <p:spPr>
            <a:xfrm>
              <a:off x="867410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2358867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737133" y="1686756"/>
            <a:ext cx="214876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737134" y="2674396"/>
            <a:ext cx="214876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306107" y="1686756"/>
            <a:ext cx="214876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306108" y="2674396"/>
            <a:ext cx="214876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8875080" y="1676706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8875081" y="2664346"/>
            <a:ext cx="2358867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 userDrawn="1"/>
        </p:nvCxnSpPr>
        <p:spPr>
          <a:xfrm>
            <a:off x="609600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4">
            <a:extLst>
              <a:ext uri="{FF2B5EF4-FFF2-40B4-BE49-F238E27FC236}">
                <a16:creationId xmlns:a16="http://schemas.microsoft.com/office/drawing/2014/main" id="{5470DA81-7678-4E39-AEEE-93325B2B48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CE73CD1A-5401-476A-90D3-A45397A6CD60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261F97A5-B6D5-4E25-961B-39ABDFFCF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614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1686758"/>
            <a:ext cx="183508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850484"/>
            <a:ext cx="1835088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05DD3A4-1F16-4549-AF79-33A7C7667FE8}"/>
              </a:ext>
            </a:extLst>
          </p:cNvPr>
          <p:cNvGrpSpPr/>
          <p:nvPr userDrawn="1"/>
        </p:nvGrpSpPr>
        <p:grpSpPr>
          <a:xfrm>
            <a:off x="3011869" y="1686759"/>
            <a:ext cx="6172262" cy="4256842"/>
            <a:chOff x="3011869" y="1686758"/>
            <a:chExt cx="6172262" cy="429362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011869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31909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EF932C4-F1C3-47F2-84B8-FEC885C1843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066192" y="1686758"/>
              <a:ext cx="0" cy="4293629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5F5ADDF-F780-4384-87F4-30070C81BB2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184131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ACA73044-ABA5-4A68-81D4-75723F104CF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229003" y="1686758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D69FEDBA-37CD-4D7E-A729-6821E598E67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229004" y="2850484"/>
            <a:ext cx="161795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B96DFA0C-E450-4893-8C79-6243F5697984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281223" y="1686758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E9D9C274-DDDD-4725-8A7B-113147DD783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281224" y="2850484"/>
            <a:ext cx="161795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F93742B6-D009-4AB4-BBDC-24522E901BB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349043" y="1686758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90357619-5F6A-4C63-90C3-32B37CE73C91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349044" y="2850484"/>
            <a:ext cx="161795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035F8812-D495-478D-828C-D8CF0753EEB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401266" y="1686758"/>
            <a:ext cx="183508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338FA747-D085-4909-A6FE-575A5C652420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9401267" y="2850484"/>
            <a:ext cx="183823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D002EB71-4353-4DFD-8AD9-C894F270DF4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37" name="Title 1">
            <a:extLst>
              <a:ext uri="{FF2B5EF4-FFF2-40B4-BE49-F238E27FC236}">
                <a16:creationId xmlns:a16="http://schemas.microsoft.com/office/drawing/2014/main" id="{8F3E476F-E407-4406-BB4F-38E545331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2" name="Footer Placeholder 4">
            <a:extLst>
              <a:ext uri="{FF2B5EF4-FFF2-40B4-BE49-F238E27FC236}">
                <a16:creationId xmlns:a16="http://schemas.microsoft.com/office/drawing/2014/main" id="{2B325C33-1F71-45BF-8AD9-0D430C0ED879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6" name="Footer Placeholder 4">
            <a:extLst>
              <a:ext uri="{FF2B5EF4-FFF2-40B4-BE49-F238E27FC236}">
                <a16:creationId xmlns:a16="http://schemas.microsoft.com/office/drawing/2014/main" id="{4A624D27-FE37-41E2-805C-52398EE772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3713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10288587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120010"/>
            <a:ext cx="10288586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949325" y="3098307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950912" y="4520213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952502" y="3291760"/>
            <a:ext cx="10288587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952504" y="3725012"/>
            <a:ext cx="10288586" cy="644563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2504" y="4753992"/>
            <a:ext cx="10288587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52506" y="5187244"/>
            <a:ext cx="10288586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4988373-5BCC-4826-83FA-3EA98AE1A1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F83F529D-C880-45A0-81D8-FD2CC04E0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EE18F79B-587C-4CB1-8781-F0F15A0EF8DC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BDDAB923-ED9D-4D56-9384-BCC3D37980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8788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1686758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120010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949325" y="3098307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950912" y="4520213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952503" y="3291760"/>
            <a:ext cx="4755838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952504" y="3725012"/>
            <a:ext cx="4755838" cy="644563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2505" y="4753992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52506" y="5187244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F7B91F83-8428-4E5A-9C88-17829B687B77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83696" y="1688512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ADB1D581-6D4C-4716-AE96-DBB4F953B95C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83697" y="2121764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79BA4B0-A083-4A1F-9D3B-A041B59E7C2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483698" y="3293514"/>
            <a:ext cx="4755838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8FDD4A4D-E1FC-4E83-A8AA-A324B6B0E441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6483699" y="3726766"/>
            <a:ext cx="4755838" cy="644563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DE8E7D5C-ACCB-47E6-A3F5-6F3F51A0F37F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483700" y="4755746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659D9DC4-BB53-4441-9B74-84922B369948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483701" y="5188998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A23041F-D604-4688-B75A-90D37AFDDB0E}"/>
              </a:ext>
            </a:extLst>
          </p:cNvPr>
          <p:cNvCxnSpPr/>
          <p:nvPr userDrawn="1"/>
        </p:nvCxnSpPr>
        <p:spPr>
          <a:xfrm>
            <a:off x="609600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>
            <a:extLst>
              <a:ext uri="{FF2B5EF4-FFF2-40B4-BE49-F238E27FC236}">
                <a16:creationId xmlns:a16="http://schemas.microsoft.com/office/drawing/2014/main" id="{4B4134B8-1039-4411-B3FD-F8EDCC2C2E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38" name="Title 1">
            <a:extLst>
              <a:ext uri="{FF2B5EF4-FFF2-40B4-BE49-F238E27FC236}">
                <a16:creationId xmlns:a16="http://schemas.microsoft.com/office/drawing/2014/main" id="{3A9A771B-4FFF-4EBF-A07A-0D6292AC2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9" name="Footer Placeholder 4">
            <a:extLst>
              <a:ext uri="{FF2B5EF4-FFF2-40B4-BE49-F238E27FC236}">
                <a16:creationId xmlns:a16="http://schemas.microsoft.com/office/drawing/2014/main" id="{A1608546-71A3-4AFF-8A8B-D64E7A9D0CFB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4" name="Footer Placeholder 4">
            <a:extLst>
              <a:ext uri="{FF2B5EF4-FFF2-40B4-BE49-F238E27FC236}">
                <a16:creationId xmlns:a16="http://schemas.microsoft.com/office/drawing/2014/main" id="{43D2F1A2-CAD9-4F9B-B535-BB37F5BEBA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829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120010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949325" y="2760956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950912" y="3792244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F1CE437-6AD8-4170-8DC8-66894266CE06}"/>
              </a:ext>
            </a:extLst>
          </p:cNvPr>
          <p:cNvCxnSpPr/>
          <p:nvPr userDrawn="1"/>
        </p:nvCxnSpPr>
        <p:spPr>
          <a:xfrm>
            <a:off x="952506" y="4885677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FC9698A-599E-4227-BA19-18EFBBF3E0DD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954094" y="2904080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4B470A9-B821-4D01-8FB4-31DF303421A9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954096" y="3337333"/>
            <a:ext cx="4772003" cy="30491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0C02F409-DCF5-4241-BB5E-6E37CC8D351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4096" y="5089029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2AC426E8-7005-475F-BC32-B5F0BA7A8A4C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54098" y="5522281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0C507C81-6817-4069-BC84-0CE4705AE16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54098" y="3970621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4103820-8C7A-497C-BCBA-2CFEB4549C83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954100" y="4403874"/>
            <a:ext cx="4772003" cy="3109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66342B0E-1F8B-4D4C-ABA7-E43BC2B3F4AE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467495" y="1688232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FCF3285B-83DB-4917-9F24-EC0C964DE403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6467497" y="2121484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88D8B1-0044-4EC5-B4CD-DB1095F378A4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469089" y="2905554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9F6100E2-DAE8-4111-AF37-8909AA389FC1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469091" y="3338807"/>
            <a:ext cx="4772003" cy="30491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0EE05AF1-1486-45F2-B87D-2AE555B8D1CB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69091" y="5090503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52C4B0E5-3C7E-4BC2-AA92-4156C26C91F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6469093" y="5523755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C0B1E9EC-56B4-4514-B189-24BD47F549F3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6469093" y="3972095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F685484E-408B-4771-9259-BAAC2A6E601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6469095" y="4405348"/>
            <a:ext cx="4772003" cy="3109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222804C-AFDD-4E8C-BFDC-31326A2127FA}"/>
              </a:ext>
            </a:extLst>
          </p:cNvPr>
          <p:cNvCxnSpPr/>
          <p:nvPr userDrawn="1"/>
        </p:nvCxnSpPr>
        <p:spPr>
          <a:xfrm>
            <a:off x="609600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35">
            <a:extLst>
              <a:ext uri="{FF2B5EF4-FFF2-40B4-BE49-F238E27FC236}">
                <a16:creationId xmlns:a16="http://schemas.microsoft.com/office/drawing/2014/main" id="{A3561DD9-2993-408A-B05E-CE058EF46B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38" name="Title 1">
            <a:extLst>
              <a:ext uri="{FF2B5EF4-FFF2-40B4-BE49-F238E27FC236}">
                <a16:creationId xmlns:a16="http://schemas.microsoft.com/office/drawing/2014/main" id="{31EE2C71-E6FD-4A5F-BC00-7290049C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3" name="Footer Placeholder 4">
            <a:extLst>
              <a:ext uri="{FF2B5EF4-FFF2-40B4-BE49-F238E27FC236}">
                <a16:creationId xmlns:a16="http://schemas.microsoft.com/office/drawing/2014/main" id="{191588AA-D456-46F6-A8F3-36A9769A19F9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7" name="Footer Placeholder 4">
            <a:extLst>
              <a:ext uri="{FF2B5EF4-FFF2-40B4-BE49-F238E27FC236}">
                <a16:creationId xmlns:a16="http://schemas.microsoft.com/office/drawing/2014/main" id="{EF7EC195-19F3-4C2D-A284-16E70DE5AE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5362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238480"/>
            <a:ext cx="4800219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33724" y="1676706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33725" y="2228428"/>
            <a:ext cx="4800224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679384"/>
            <a:ext cx="0" cy="4272765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FB9F7B-CC85-4936-BE2A-DF6B8BF46018}"/>
              </a:ext>
            </a:extLst>
          </p:cNvPr>
          <p:cNvCxnSpPr/>
          <p:nvPr userDrawn="1"/>
        </p:nvCxnSpPr>
        <p:spPr>
          <a:xfrm>
            <a:off x="949325" y="3790765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FDFA8ABE-0B6C-4930-94A9-A2BB4166E51F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58052" y="4209907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47E91DB8-4856-4AED-8362-60627F681EE8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958053" y="4761629"/>
            <a:ext cx="4800219" cy="11819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76BD4A33-C7CC-4380-A2BB-ECC6C2FB722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439276" y="4199855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4CD0BB64-6643-42CE-AFE7-372305F2123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439277" y="4751577"/>
            <a:ext cx="4800224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F6D1DAD-8574-4BD3-979F-AEA4E0C526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29" name="Title 1">
            <a:extLst>
              <a:ext uri="{FF2B5EF4-FFF2-40B4-BE49-F238E27FC236}">
                <a16:creationId xmlns:a16="http://schemas.microsoft.com/office/drawing/2014/main" id="{F947D672-DDE7-4F36-B79C-4245C5D11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8490D636-72CA-421D-9D50-124F5307D09F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>
            <a:extLst>
              <a:ext uri="{FF2B5EF4-FFF2-40B4-BE49-F238E27FC236}">
                <a16:creationId xmlns:a16="http://schemas.microsoft.com/office/drawing/2014/main" id="{65C7578B-2928-40C4-84DA-668ED734E5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4183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2400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4078664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16385" y="4078664"/>
            <a:ext cx="2973372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063514" y="4078663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7A2738-1D29-40DE-AACF-F60CD708E892}"/>
              </a:ext>
            </a:extLst>
          </p:cNvPr>
          <p:cNvCxnSpPr/>
          <p:nvPr userDrawn="1"/>
        </p:nvCxnSpPr>
        <p:spPr>
          <a:xfrm>
            <a:off x="2535870" y="2921860"/>
            <a:ext cx="711101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D1ADFA24-184F-46B9-B1D0-3FBB044F3673}"/>
              </a:ext>
            </a:extLst>
          </p:cNvPr>
          <p:cNvSpPr/>
          <p:nvPr userDrawn="1"/>
        </p:nvSpPr>
        <p:spPr>
          <a:xfrm>
            <a:off x="1664749" y="2050739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FF9D861-0550-4AC8-BB96-094DAF60B7F4}"/>
              </a:ext>
            </a:extLst>
          </p:cNvPr>
          <p:cNvSpPr/>
          <p:nvPr userDrawn="1"/>
        </p:nvSpPr>
        <p:spPr>
          <a:xfrm>
            <a:off x="5231950" y="2050741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101DA23-83F7-4662-BC02-2666717C53B4}"/>
              </a:ext>
            </a:extLst>
          </p:cNvPr>
          <p:cNvSpPr/>
          <p:nvPr userDrawn="1"/>
        </p:nvSpPr>
        <p:spPr>
          <a:xfrm>
            <a:off x="8775763" y="2050741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07DE420A-A163-480B-A4C9-15B3FE7DC2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A2CA038-8C16-47B3-89B5-1EC500B546A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7C3D46F0-0006-469D-9C96-A2B5BF708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9EFD7F6B-97D3-49B3-9EB1-E8E656E41A5D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951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52500" y="4078664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7F2CE8-9E91-4C86-99AB-686A9C81041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627518" y="4078664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BC06D7C8-7D2D-4A80-B5B8-174F5056AA0B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205617" y="4078664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8FC2F9F8-450A-4433-BAFC-DCD0001FAF1D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880634" y="4073057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/>
          <p:nvPr userDrawn="1"/>
        </p:nvCxnSpPr>
        <p:spPr>
          <a:xfrm>
            <a:off x="2535870" y="2921860"/>
            <a:ext cx="711101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A7215D4C-D1BA-4B83-8034-F6173B4B3FE7}"/>
              </a:ext>
            </a:extLst>
          </p:cNvPr>
          <p:cNvSpPr/>
          <p:nvPr userDrawn="1"/>
        </p:nvSpPr>
        <p:spPr>
          <a:xfrm>
            <a:off x="1260812" y="2050739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E1934B1-C1CC-42D5-A8D8-639ED39E9A45}"/>
              </a:ext>
            </a:extLst>
          </p:cNvPr>
          <p:cNvSpPr/>
          <p:nvPr userDrawn="1"/>
        </p:nvSpPr>
        <p:spPr>
          <a:xfrm>
            <a:off x="3935830" y="2050739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7542B3E-45A5-4E88-A2C5-758AC86BE4D0}"/>
              </a:ext>
            </a:extLst>
          </p:cNvPr>
          <p:cNvSpPr/>
          <p:nvPr userDrawn="1"/>
        </p:nvSpPr>
        <p:spPr>
          <a:xfrm>
            <a:off x="6513929" y="2050739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24B0597-6276-471F-96FD-FDE08D64C524}"/>
              </a:ext>
            </a:extLst>
          </p:cNvPr>
          <p:cNvSpPr/>
          <p:nvPr userDrawn="1"/>
        </p:nvSpPr>
        <p:spPr>
          <a:xfrm>
            <a:off x="9188946" y="2045132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DB9BFC6-C702-4E3D-A394-30FF9CE043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1B9DD2E6-4011-470E-85A1-9331B2E25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D31E522A-47E9-41BE-B720-E66459A89F04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6CC906A3-2401-45C0-996F-540173687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3895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175438" y="4078664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/>
          <p:nvPr userDrawn="1"/>
        </p:nvCxnSpPr>
        <p:spPr>
          <a:xfrm>
            <a:off x="2535870" y="2921860"/>
            <a:ext cx="711101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A7215D4C-D1BA-4B83-8034-F6173B4B3FE7}"/>
              </a:ext>
            </a:extLst>
          </p:cNvPr>
          <p:cNvSpPr/>
          <p:nvPr userDrawn="1"/>
        </p:nvSpPr>
        <p:spPr>
          <a:xfrm>
            <a:off x="1175438" y="2125657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E1934B1-C1CC-42D5-A8D8-639ED39E9A45}"/>
              </a:ext>
            </a:extLst>
          </p:cNvPr>
          <p:cNvSpPr/>
          <p:nvPr userDrawn="1"/>
        </p:nvSpPr>
        <p:spPr>
          <a:xfrm>
            <a:off x="3222122" y="2125657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7542B3E-45A5-4E88-A2C5-758AC86BE4D0}"/>
              </a:ext>
            </a:extLst>
          </p:cNvPr>
          <p:cNvSpPr/>
          <p:nvPr userDrawn="1"/>
        </p:nvSpPr>
        <p:spPr>
          <a:xfrm>
            <a:off x="5305996" y="2125657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24B0597-6276-471F-96FD-FDE08D64C524}"/>
              </a:ext>
            </a:extLst>
          </p:cNvPr>
          <p:cNvSpPr/>
          <p:nvPr userDrawn="1"/>
        </p:nvSpPr>
        <p:spPr>
          <a:xfrm>
            <a:off x="7346820" y="2120050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9B9DF875-9EAF-4928-8E91-6599CCEAADEE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25991" y="4080927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FCAF8AD6-3AD0-422C-B775-D4163897266E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5285614" y="4095574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3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7322EF39-6BE8-4D2B-B814-5743037B71F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7325607" y="4098102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4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3182B05-A7F1-450F-AE61-51425BEF3AA6}"/>
              </a:ext>
            </a:extLst>
          </p:cNvPr>
          <p:cNvSpPr/>
          <p:nvPr userDrawn="1"/>
        </p:nvSpPr>
        <p:spPr>
          <a:xfrm>
            <a:off x="9434872" y="2133924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0D14923E-7CAE-49B7-9668-7B538ECFDC5F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419080" y="4107460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5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45DB4F2-A46E-49CD-A0DA-01AD8B7F28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C7E2EA4D-EFA8-4B7C-9585-ADB07DA2D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EBEEE139-B872-432B-9BEA-6BCCE8361C30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BBED5CE4-1062-4771-9043-ACBEC47310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075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– Solid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DF9EED2-F2D9-4D1C-8969-1BA7341BA940}"/>
              </a:ext>
            </a:extLst>
          </p:cNvPr>
          <p:cNvSpPr/>
          <p:nvPr userDrawn="1"/>
        </p:nvSpPr>
        <p:spPr>
          <a:xfrm>
            <a:off x="8635312" y="1193"/>
            <a:ext cx="2693773" cy="12795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588AA8DC-09B9-4C2B-B3C2-D2B8CC27064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55519" y="341138"/>
            <a:ext cx="2253360" cy="65079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4725" y="2677626"/>
            <a:ext cx="914400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Right Here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4725" y="4709626"/>
            <a:ext cx="9144000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4725" y="5087150"/>
            <a:ext cx="9144000" cy="463108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2500" y="1774216"/>
            <a:ext cx="9166225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22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339665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E0F4AED-E379-429F-B181-540A31DD1B15}"/>
              </a:ext>
            </a:extLst>
          </p:cNvPr>
          <p:cNvSpPr txBox="1"/>
          <p:nvPr userDrawn="1"/>
        </p:nvSpPr>
        <p:spPr>
          <a:xfrm>
            <a:off x="8853745" y="6116752"/>
            <a:ext cx="2006651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300" dirty="0"/>
              <a:t>CHANGING MEDICINE.</a:t>
            </a:r>
          </a:p>
          <a:p>
            <a:r>
              <a:rPr lang="en-US" sz="1300" b="1" dirty="0"/>
              <a:t>CHANGING LIVES.</a:t>
            </a:r>
            <a:r>
              <a:rPr lang="en-US" sz="1300" b="1" baseline="30000" dirty="0"/>
              <a:t>®</a:t>
            </a:r>
          </a:p>
        </p:txBody>
      </p:sp>
    </p:spTree>
    <p:extLst>
      <p:ext uri="{BB962C8B-B14F-4D97-AF65-F5344CB8AC3E}">
        <p14:creationId xmlns:p14="http://schemas.microsoft.com/office/powerpoint/2010/main" val="7316051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0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3548916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14BCF34-4793-417C-89B0-69C4E4B55BF8}"/>
              </a:ext>
            </a:extLst>
          </p:cNvPr>
          <p:cNvGrpSpPr/>
          <p:nvPr userDrawn="1"/>
        </p:nvGrpSpPr>
        <p:grpSpPr>
          <a:xfrm>
            <a:off x="4376691" y="1679383"/>
            <a:ext cx="3429739" cy="4264218"/>
            <a:chOff x="4376691" y="719666"/>
            <a:chExt cx="3429739" cy="526072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/>
            <p:nvPr userDrawn="1"/>
          </p:nvCxnSpPr>
          <p:spPr>
            <a:xfrm>
              <a:off x="4376691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/>
            <p:nvPr userDrawn="1"/>
          </p:nvCxnSpPr>
          <p:spPr>
            <a:xfrm>
              <a:off x="780643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4546365"/>
            <a:ext cx="3166740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16385" y="3537679"/>
            <a:ext cx="2973372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616386" y="4535128"/>
            <a:ext cx="2973372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063514" y="3537679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063515" y="4535128"/>
            <a:ext cx="3166740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867BAEDF-0505-4A4F-B2E5-F80C2824D0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C29AABA-668F-408C-81ED-9A30ED0A4BE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9325" y="1684461"/>
            <a:ext cx="3170238" cy="162160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3C3EF38F-8A6A-4B49-A1A2-467E7797A51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602447" y="1677611"/>
            <a:ext cx="2987311" cy="162160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DDD8951C-5A36-4D07-AB7C-0F597B3D797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72642" y="1684461"/>
            <a:ext cx="3166858" cy="162160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92E066FE-DC83-45F0-AB3A-D0BB55D1C2E3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5" name="Footer Placeholder 4">
            <a:extLst>
              <a:ext uri="{FF2B5EF4-FFF2-40B4-BE49-F238E27FC236}">
                <a16:creationId xmlns:a16="http://schemas.microsoft.com/office/drawing/2014/main" id="{C2768368-8E4A-4F58-97BD-9F2ACC101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6820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7" orient="horz" pos="3744">
          <p15:clr>
            <a:srgbClr val="FBAE40"/>
          </p15:clr>
        </p15:guide>
        <p15:guide id="8" orient="horz" pos="697">
          <p15:clr>
            <a:srgbClr val="FBAE40"/>
          </p15:clr>
        </p15:guide>
        <p15:guide id="9" orient="horz" pos="240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E21D4365-BAA8-4F76-87AD-1A328301E29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49325" y="1684461"/>
            <a:ext cx="2373939" cy="162160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3545060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14BCF34-4793-417C-89B0-69C4E4B55BF8}"/>
              </a:ext>
            </a:extLst>
          </p:cNvPr>
          <p:cNvGrpSpPr/>
          <p:nvPr userDrawn="1"/>
        </p:nvGrpSpPr>
        <p:grpSpPr>
          <a:xfrm>
            <a:off x="3524250" y="1686757"/>
            <a:ext cx="5149850" cy="4256844"/>
            <a:chOff x="3524250" y="719666"/>
            <a:chExt cx="5149850" cy="526072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/>
            <p:nvPr userDrawn="1"/>
          </p:nvCxnSpPr>
          <p:spPr>
            <a:xfrm>
              <a:off x="352425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/>
            <p:nvPr userDrawn="1"/>
          </p:nvCxnSpPr>
          <p:spPr>
            <a:xfrm>
              <a:off x="867410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4535130"/>
            <a:ext cx="2358867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737133" y="3558966"/>
            <a:ext cx="214876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737134" y="4535130"/>
            <a:ext cx="2148760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306107" y="3558966"/>
            <a:ext cx="214876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306108" y="4535130"/>
            <a:ext cx="2148760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8875080" y="3548916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8875081" y="4525080"/>
            <a:ext cx="2358867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 userDrawn="1"/>
        </p:nvCxnSpPr>
        <p:spPr>
          <a:xfrm>
            <a:off x="609600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4">
            <a:extLst>
              <a:ext uri="{FF2B5EF4-FFF2-40B4-BE49-F238E27FC236}">
                <a16:creationId xmlns:a16="http://schemas.microsoft.com/office/drawing/2014/main" id="{5470DA81-7678-4E39-AEEE-93325B2B48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8" name="Picture Placeholder 3">
            <a:extLst>
              <a:ext uri="{FF2B5EF4-FFF2-40B4-BE49-F238E27FC236}">
                <a16:creationId xmlns:a16="http://schemas.microsoft.com/office/drawing/2014/main" id="{61DB74C6-E1E3-4A4F-A899-AE944C4BC2C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740308" y="1684461"/>
            <a:ext cx="2154706" cy="162160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3">
            <a:extLst>
              <a:ext uri="{FF2B5EF4-FFF2-40B4-BE49-F238E27FC236}">
                <a16:creationId xmlns:a16="http://schemas.microsoft.com/office/drawing/2014/main" id="{87834FAF-E63C-4237-A219-3A85ABAC9EE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303337" y="1684461"/>
            <a:ext cx="2154706" cy="162160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06A5C640-1D0E-4428-AC28-148AE98A7B3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881435" y="1680693"/>
            <a:ext cx="2349365" cy="162160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19DA921D-17EF-4EB3-BDA3-E7FC7D8B93FB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05DD6FFB-8578-4E2C-80E9-0773049378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021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3545060"/>
            <a:ext cx="183508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4535130"/>
            <a:ext cx="1835088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05DD3A4-1F16-4549-AF79-33A7C7667FE8}"/>
              </a:ext>
            </a:extLst>
          </p:cNvPr>
          <p:cNvGrpSpPr/>
          <p:nvPr userDrawn="1"/>
        </p:nvGrpSpPr>
        <p:grpSpPr>
          <a:xfrm>
            <a:off x="3011869" y="1686759"/>
            <a:ext cx="6172262" cy="4256842"/>
            <a:chOff x="3011869" y="1686758"/>
            <a:chExt cx="6172262" cy="429362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011869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31909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EF932C4-F1C3-47F2-84B8-FEC885C1843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066192" y="1686758"/>
              <a:ext cx="0" cy="4293629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5F5ADDF-F780-4384-87F4-30070C81BB2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184131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ACA73044-ABA5-4A68-81D4-75723F104CF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229003" y="3545060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D69FEDBA-37CD-4D7E-A729-6821E598E67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229004" y="4535130"/>
            <a:ext cx="1617953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B96DFA0C-E450-4893-8C79-6243F5697984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281223" y="3545060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E9D9C274-DDDD-4725-8A7B-113147DD783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281224" y="4535130"/>
            <a:ext cx="1617953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F93742B6-D009-4AB4-BBDC-24522E901BB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349043" y="3545060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90357619-5F6A-4C63-90C3-32B37CE73C91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349044" y="4535130"/>
            <a:ext cx="1617953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035F8812-D495-478D-828C-D8CF0753EEB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401266" y="3545060"/>
            <a:ext cx="183508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338FA747-D085-4909-A6FE-575A5C652420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9401267" y="4535130"/>
            <a:ext cx="1838233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D002EB71-4353-4DFD-8AD9-C894F270DF4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37" name="Title 1">
            <a:extLst>
              <a:ext uri="{FF2B5EF4-FFF2-40B4-BE49-F238E27FC236}">
                <a16:creationId xmlns:a16="http://schemas.microsoft.com/office/drawing/2014/main" id="{8F3E476F-E407-4406-BB4F-38E545331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2" name="Picture Placeholder 3">
            <a:extLst>
              <a:ext uri="{FF2B5EF4-FFF2-40B4-BE49-F238E27FC236}">
                <a16:creationId xmlns:a16="http://schemas.microsoft.com/office/drawing/2014/main" id="{14F11A61-EE32-4596-8BBC-0626131F1E6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99" y="1684461"/>
            <a:ext cx="1842236" cy="162160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9" name="Picture Placeholder 3">
            <a:extLst>
              <a:ext uri="{FF2B5EF4-FFF2-40B4-BE49-F238E27FC236}">
                <a16:creationId xmlns:a16="http://schemas.microsoft.com/office/drawing/2014/main" id="{A76DD000-F678-4F74-B689-3C21D4B60D4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229003" y="1680599"/>
            <a:ext cx="1617954" cy="162160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0" name="Picture Placeholder 3">
            <a:extLst>
              <a:ext uri="{FF2B5EF4-FFF2-40B4-BE49-F238E27FC236}">
                <a16:creationId xmlns:a16="http://schemas.microsoft.com/office/drawing/2014/main" id="{123E9D90-8EEF-4864-BB43-ED190DB0B44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287023" y="1673225"/>
            <a:ext cx="1617954" cy="162160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1" name="Picture Placeholder 3">
            <a:extLst>
              <a:ext uri="{FF2B5EF4-FFF2-40B4-BE49-F238E27FC236}">
                <a16:creationId xmlns:a16="http://schemas.microsoft.com/office/drawing/2014/main" id="{2B2CFB9A-A9AE-487A-9D9A-22147BC5B8A1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346978" y="1678310"/>
            <a:ext cx="1617954" cy="162160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2" name="Picture Placeholder 3">
            <a:extLst>
              <a:ext uri="{FF2B5EF4-FFF2-40B4-BE49-F238E27FC236}">
                <a16:creationId xmlns:a16="http://schemas.microsoft.com/office/drawing/2014/main" id="{0E1D3434-C81E-4BE5-A058-CC08F924600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9394654" y="1686759"/>
            <a:ext cx="1844846" cy="162160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6" name="Footer Placeholder 4">
            <a:extLst>
              <a:ext uri="{FF2B5EF4-FFF2-40B4-BE49-F238E27FC236}">
                <a16:creationId xmlns:a16="http://schemas.microsoft.com/office/drawing/2014/main" id="{A23D7EA1-4313-4A20-A06E-00D9086E15EE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8" name="Footer Placeholder 4">
            <a:extLst>
              <a:ext uri="{FF2B5EF4-FFF2-40B4-BE49-F238E27FC236}">
                <a16:creationId xmlns:a16="http://schemas.microsoft.com/office/drawing/2014/main" id="{C02A56E7-9449-4716-9564-1F7921E376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4568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500" y="389509"/>
            <a:ext cx="10287000" cy="1331865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 </a:t>
            </a:r>
            <a:br>
              <a:rPr lang="en-US" dirty="0"/>
            </a:br>
            <a:r>
              <a:rPr lang="en-US" dirty="0"/>
              <a:t>that runs to two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050741"/>
            <a:ext cx="10287000" cy="3892859"/>
          </a:xfrm>
        </p:spPr>
        <p:txBody>
          <a:bodyPr lIns="0" tIns="0" rIns="0" bIns="0"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Roboto" panose="02000000000000000000" pitchFamily="2" charset="0"/>
              <a:buChar char="–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52500" y="17340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B3026BD-8233-4CE9-BFDD-A9E26AEFE3EF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9F42902-D861-43C5-8713-7FC58D73F9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AA73D9F1-F628-4A05-B6D7-15A84E91C85C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6AAE5A8-9C15-465D-8DA4-E6194FF98C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9633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pos="7080" userDrawn="1">
          <p15:clr>
            <a:srgbClr val="FBAE40"/>
          </p15:clr>
        </p15:guide>
        <p15:guide id="8" orient="horz" pos="374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E423193-F2CF-43C4-A4FA-5D8A65CDD7AE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42EEDE3-0B18-E049-BE23-974E50C7297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171534" y="0"/>
            <a:ext cx="5029200" cy="6389511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F31F03A-71CF-475D-8A3C-99FC106D73E8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20">
            <a:extLst>
              <a:ext uri="{FF2B5EF4-FFF2-40B4-BE49-F238E27FC236}">
                <a16:creationId xmlns:a16="http://schemas.microsoft.com/office/drawing/2014/main" id="{2BA8F287-92C7-4FFD-A7E9-45864F8E91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9325" y="498296"/>
            <a:ext cx="5260975" cy="89611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7404DB8-B6AC-4389-8E6E-A115840D1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686757"/>
            <a:ext cx="5257801" cy="4256843"/>
          </a:xfrm>
        </p:spPr>
        <p:txBody>
          <a:bodyPr lIns="0" tIns="0" rIns="0" bIns="0"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Roboto" panose="02000000000000000000" pitchFamily="2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Roboto" panose="02000000000000000000" pitchFamily="2" charset="0"/>
              <a:buChar char="―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CEF753B-7A35-4CC6-89CB-A5738AF6852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33A2791-6816-4089-9BCC-122F376815FB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0879E9C-5914-4FD1-A478-F3F22BF3A8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5009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3912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6" orient="horz" pos="697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3E5CE386-BEFE-FE49-A675-D93BEDF680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159502" y="3260862"/>
            <a:ext cx="5032499" cy="3128649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 Click icon to add picture 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04FCC643-718F-7645-8F8D-0BFC94D050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159502" y="0"/>
            <a:ext cx="2483404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41C31617-CC11-4C42-B6D0-164DF6AFBF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713630" y="0"/>
            <a:ext cx="2483404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7524483D-CFE3-E34D-BB74-CEDD54176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365125"/>
            <a:ext cx="5254505" cy="133186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28F420-DDD1-5E4A-9513-EAE252D759FE}"/>
              </a:ext>
            </a:extLst>
          </p:cNvPr>
          <p:cNvCxnSpPr>
            <a:cxnSpLocks/>
          </p:cNvCxnSpPr>
          <p:nvPr userDrawn="1"/>
        </p:nvCxnSpPr>
        <p:spPr>
          <a:xfrm>
            <a:off x="952500" y="17340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D1D7B4-E242-C142-8F5F-F3301CC02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962386"/>
            <a:ext cx="5266450" cy="3981214"/>
          </a:xfrm>
        </p:spPr>
        <p:txBody>
          <a:bodyPr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Font typeface="Roboto" panose="02000000000000000000" pitchFamily="2" charset="0"/>
              <a:buChar char="–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buClr>
                <a:schemeClr val="tx2"/>
              </a:buCl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1AF337-04E3-4F84-A120-0176D637DD23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F875B1C-5298-4D74-B12B-A13444EF24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0C240BC6-0B5F-469B-AA90-B99E807C7BD0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8C9C2FB5-ED92-4036-8B4B-3634913AB7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072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3926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orient="horz" pos="240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325" y="494273"/>
            <a:ext cx="10290175" cy="869089"/>
          </a:xfrm>
        </p:spPr>
        <p:txBody>
          <a:bodyPr lIns="0" tIns="0" rIns="0" bIns="0"/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49325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DF1F65E7-1CB7-3D42-91A9-88DA4E58EB0E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49325" y="1570038"/>
            <a:ext cx="10290175" cy="4114800"/>
          </a:xfrm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43D990-DA2C-4325-9406-725AE2DB1D29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1C99024-A84A-46CC-AB0A-A16BB66F48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42B85048-9DE7-4C41-A2D4-7C780BA1D044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8BECFAEE-F225-4617-997D-F39F0A31EE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7652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 userDrawn="1">
          <p15:clr>
            <a:srgbClr val="FBAE40"/>
          </p15:clr>
        </p15:guide>
        <p15:guide id="3" pos="708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12064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C6ACD65-4DC5-40D8-89A9-EBA0997790E8}"/>
              </a:ext>
            </a:extLst>
          </p:cNvPr>
          <p:cNvSpPr/>
          <p:nvPr userDrawn="1"/>
        </p:nvSpPr>
        <p:spPr>
          <a:xfrm>
            <a:off x="949325" y="5019085"/>
            <a:ext cx="318908" cy="3693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8018-43AE-4329-BACA-C859C7CFF4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68233" y="5019085"/>
            <a:ext cx="2231701" cy="369332"/>
          </a:xfrm>
          <a:solidFill>
            <a:schemeClr val="tx1"/>
          </a:solidFill>
          <a:ln>
            <a:noFill/>
          </a:ln>
        </p:spPr>
        <p:txBody>
          <a:bodyPr wrap="none" lIns="91440" tIns="45720" rIns="91440" bIns="45720">
            <a:sp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dirty="0"/>
              <a:t>Insert Web Address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AC533B8E-DBF3-664D-901D-8735DE7752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9325" y="3367173"/>
            <a:ext cx="7163317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D36833F-B2C7-1C49-9947-A60C1ACB0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6096" y="2463764"/>
            <a:ext cx="7157006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800" b="0">
                <a:solidFill>
                  <a:schemeClr val="tx1"/>
                </a:solidFill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F7216A4-2452-1B4B-AE0D-122E7F5A5965}"/>
              </a:ext>
            </a:extLst>
          </p:cNvPr>
          <p:cNvCxnSpPr>
            <a:cxnSpLocks/>
          </p:cNvCxnSpPr>
          <p:nvPr userDrawn="1"/>
        </p:nvCxnSpPr>
        <p:spPr>
          <a:xfrm>
            <a:off x="974126" y="3029213"/>
            <a:ext cx="768531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59BBED86-49CF-4239-8A6A-DEFA86DD633E}"/>
              </a:ext>
            </a:extLst>
          </p:cNvPr>
          <p:cNvSpPr/>
          <p:nvPr userDrawn="1"/>
        </p:nvSpPr>
        <p:spPr>
          <a:xfrm>
            <a:off x="8635312" y="1193"/>
            <a:ext cx="2693773" cy="12795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51971D5E-F8D2-4F9C-84DC-F9E6A3A1A8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55519" y="341138"/>
            <a:ext cx="2253360" cy="65079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0FDE2FD-1218-40E0-896A-63C35AD74B3C}"/>
              </a:ext>
            </a:extLst>
          </p:cNvPr>
          <p:cNvSpPr txBox="1"/>
          <p:nvPr userDrawn="1"/>
        </p:nvSpPr>
        <p:spPr>
          <a:xfrm>
            <a:off x="8855518" y="6116752"/>
            <a:ext cx="2006651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300" dirty="0"/>
              <a:t>CHANGING MEDICINE.</a:t>
            </a:r>
          </a:p>
          <a:p>
            <a:r>
              <a:rPr lang="en-US" sz="1300" b="1" dirty="0"/>
              <a:t>CHANGING LIVES.</a:t>
            </a:r>
            <a:r>
              <a:rPr lang="en-US" sz="1300" b="1" baseline="30000" dirty="0"/>
              <a:t>®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625728D-FF50-4FF2-AC2E-B13A3D44D5B9}"/>
              </a:ext>
            </a:extLst>
          </p:cNvPr>
          <p:cNvGrpSpPr/>
          <p:nvPr/>
        </p:nvGrpSpPr>
        <p:grpSpPr>
          <a:xfrm>
            <a:off x="1071271" y="5122118"/>
            <a:ext cx="142379" cy="150373"/>
            <a:chOff x="3057746" y="812006"/>
            <a:chExt cx="173610" cy="183357"/>
          </a:xfrm>
          <a:noFill/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8A6E0DE-15E0-485B-8083-6D1BB965B9B6}"/>
                </a:ext>
              </a:extLst>
            </p:cNvPr>
            <p:cNvCxnSpPr/>
            <p:nvPr userDrawn="1"/>
          </p:nvCxnSpPr>
          <p:spPr>
            <a:xfrm>
              <a:off x="3057746" y="904875"/>
              <a:ext cx="173610" cy="0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84EFEE4-DF1C-4FDF-ABC6-804BF8FA2941}"/>
                </a:ext>
              </a:extLst>
            </p:cNvPr>
            <p:cNvSpPr/>
            <p:nvPr userDrawn="1"/>
          </p:nvSpPr>
          <p:spPr>
            <a:xfrm>
              <a:off x="3143250" y="812006"/>
              <a:ext cx="85725" cy="183357"/>
            </a:xfrm>
            <a:custGeom>
              <a:avLst/>
              <a:gdLst>
                <a:gd name="connsiteX0" fmla="*/ 4763 w 85725"/>
                <a:gd name="connsiteY0" fmla="*/ 0 h 183357"/>
                <a:gd name="connsiteX1" fmla="*/ 85725 w 85725"/>
                <a:gd name="connsiteY1" fmla="*/ 92869 h 183357"/>
                <a:gd name="connsiteX2" fmla="*/ 0 w 85725"/>
                <a:gd name="connsiteY2" fmla="*/ 183357 h 183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83357">
                  <a:moveTo>
                    <a:pt x="4763" y="0"/>
                  </a:moveTo>
                  <a:lnTo>
                    <a:pt x="85725" y="92869"/>
                  </a:lnTo>
                  <a:lnTo>
                    <a:pt x="0" y="183357"/>
                  </a:lnTo>
                </a:path>
              </a:pathLst>
            </a:cu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855518" y="3029213"/>
            <a:ext cx="2473565" cy="1498329"/>
          </a:xfrm>
        </p:spPr>
        <p:txBody>
          <a:bodyPr vert="horz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Further Contact Person Name</a:t>
            </a:r>
          </a:p>
          <a:p>
            <a:pPr lvl="0"/>
            <a:r>
              <a:rPr lang="en-US" dirty="0"/>
              <a:t>Contact Person Title </a:t>
            </a:r>
          </a:p>
          <a:p>
            <a:pPr lvl="0"/>
            <a:r>
              <a:rPr lang="en-US" dirty="0"/>
              <a:t>Contact Person Unit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Phone: </a:t>
            </a:r>
          </a:p>
          <a:p>
            <a:pPr lvl="0"/>
            <a:r>
              <a:rPr lang="en-US" dirty="0"/>
              <a:t>Fax: </a:t>
            </a:r>
          </a:p>
          <a:p>
            <a:pPr lvl="0"/>
            <a:r>
              <a:rPr lang="en-US" dirty="0"/>
              <a:t>Email:</a:t>
            </a:r>
          </a:p>
        </p:txBody>
      </p:sp>
    </p:spTree>
    <p:extLst>
      <p:ext uri="{BB962C8B-B14F-4D97-AF65-F5344CB8AC3E}">
        <p14:creationId xmlns:p14="http://schemas.microsoft.com/office/powerpoint/2010/main" val="2883638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98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Peds Psychiatric Training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36E6E-8F8D-41BC-B135-CD132FC781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08000" y="1524000"/>
            <a:ext cx="11074400" cy="4572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SUBHEADER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 bwMode="white">
          <a:xfrm>
            <a:off x="508000" y="304800"/>
            <a:ext cx="8229600" cy="1066800"/>
          </a:xfrm>
        </p:spPr>
        <p:txBody>
          <a:bodyPr anchor="ctr" anchorCtr="0"/>
          <a:lstStyle>
            <a:lvl1pPr marL="0" indent="0">
              <a:buNone/>
              <a:defRPr sz="24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572581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AFA97D39-3D82-4E10-B998-60D25A7867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29599" y="341137"/>
            <a:ext cx="2956231" cy="939597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20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CF9853B-D819-44D4-B26A-098571D4BC78}"/>
              </a:ext>
            </a:extLst>
          </p:cNvPr>
          <p:cNvGrpSpPr/>
          <p:nvPr userDrawn="1"/>
        </p:nvGrpSpPr>
        <p:grpSpPr>
          <a:xfrm>
            <a:off x="947738" y="1193"/>
            <a:ext cx="2693773" cy="1279542"/>
            <a:chOff x="947738" y="1193"/>
            <a:chExt cx="2693773" cy="1279542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6EC2438-94E0-4859-A72B-7264ABFFA282}"/>
                </a:ext>
              </a:extLst>
            </p:cNvPr>
            <p:cNvSpPr/>
            <p:nvPr userDrawn="1"/>
          </p:nvSpPr>
          <p:spPr>
            <a:xfrm>
              <a:off x="947738" y="1193"/>
              <a:ext cx="2693773" cy="127954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0" name="Picture 9" descr="A picture containing drawing&#10;&#10;Description automatically generated">
              <a:extLst>
                <a:ext uri="{FF2B5EF4-FFF2-40B4-BE49-F238E27FC236}">
                  <a16:creationId xmlns:a16="http://schemas.microsoft.com/office/drawing/2014/main" id="{A2B6BA61-7EEC-43A8-9C9C-3F63A9B447E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7945" y="341138"/>
              <a:ext cx="2253360" cy="650796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97" y="2184901"/>
            <a:ext cx="6155725" cy="2657032"/>
          </a:xfrm>
        </p:spPr>
        <p:txBody>
          <a:bodyPr anchor="ctr" anchorCtr="0">
            <a:normAutofit/>
          </a:bodyPr>
          <a:lstStyle>
            <a:lvl1pPr algn="l">
              <a:defRPr sz="55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Example of the Presentation </a:t>
            </a:r>
            <a:br>
              <a:rPr lang="en-US" dirty="0"/>
            </a:br>
            <a:r>
              <a:rPr lang="en-US" dirty="0"/>
              <a:t>Title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B3A797-13D4-A243-B1AE-4498B36D47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0098" y="4841933"/>
            <a:ext cx="6155726" cy="494797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884DA5E7-4B71-0543-8E46-EC2A81EAE3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60096" y="5304529"/>
            <a:ext cx="6155726" cy="49530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24118" y="0"/>
            <a:ext cx="456788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BE8632-0193-489E-AB41-1193058D6D80}"/>
              </a:ext>
            </a:extLst>
          </p:cNvPr>
          <p:cNvSpPr txBox="1"/>
          <p:nvPr userDrawn="1"/>
        </p:nvSpPr>
        <p:spPr>
          <a:xfrm>
            <a:off x="960098" y="6116752"/>
            <a:ext cx="2006651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300" dirty="0"/>
              <a:t>CHANGING MEDICINE.</a:t>
            </a:r>
          </a:p>
          <a:p>
            <a:r>
              <a:rPr lang="en-US" sz="1300" b="1" dirty="0"/>
              <a:t>CHANGING LIVES.</a:t>
            </a:r>
            <a:r>
              <a:rPr lang="en-US" sz="1300" b="1" baseline="30000" dirty="0"/>
              <a:t>®</a:t>
            </a:r>
          </a:p>
        </p:txBody>
      </p:sp>
    </p:spTree>
    <p:extLst>
      <p:ext uri="{BB962C8B-B14F-4D97-AF65-F5344CB8AC3E}">
        <p14:creationId xmlns:p14="http://schemas.microsoft.com/office/powerpoint/2010/main" val="23392098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97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Peds Psychiatric Training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36E6E-8F8D-41BC-B135-CD132FC781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08000" y="1524000"/>
            <a:ext cx="11074400" cy="4572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SUBHEADER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 bwMode="white">
          <a:xfrm>
            <a:off x="508000" y="304800"/>
            <a:ext cx="8229600" cy="1066800"/>
          </a:xfrm>
        </p:spPr>
        <p:txBody>
          <a:bodyPr anchor="ctr" anchorCtr="0"/>
          <a:lstStyle>
            <a:lvl1pPr marL="0" indent="0">
              <a:buNone/>
              <a:defRPr sz="24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6775113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D8C9F-BE57-4A13-ADEC-BDB96FFED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7D10C-44EA-49FF-BB44-40F36392CC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2CE48E-C200-4D01-8E64-1D38EE90EB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C27EC0-1071-4A8D-9C1C-113772F78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E9EC7A-763A-44D5-804F-6CBCAC4E2A5E}" type="datetime8">
              <a:rPr lang="en-US" smtClean="0"/>
              <a:pPr>
                <a:defRPr/>
              </a:pPr>
              <a:t>12/17/2024 7:12 AM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E71F54-D669-4AE4-9CB0-C93AAD7D7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17281D-63DB-4275-AEFD-5CB985146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40B9EC-7919-40D1-8D51-58ED39AEF50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747723-FE63-45EA-AACD-4576BEECE0FA}"/>
              </a:ext>
            </a:extLst>
          </p:cNvPr>
          <p:cNvSpPr txBox="1"/>
          <p:nvPr userDrawn="1"/>
        </p:nvSpPr>
        <p:spPr>
          <a:xfrm>
            <a:off x="0" y="6642100"/>
            <a:ext cx="46736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latin typeface="+mn-lt"/>
              </a:rPr>
              <a:t>© Beth Hudnall Stamm, 2009.  </a:t>
            </a:r>
            <a:r>
              <a:rPr lang="en-US" sz="800" dirty="0" err="1">
                <a:latin typeface="+mn-lt"/>
              </a:rPr>
              <a:t>www.ProQOL.org</a:t>
            </a:r>
            <a:endParaRPr lang="en-US" sz="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7483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AFA97D39-3D82-4E10-B998-60D25A7867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29599" y="341137"/>
            <a:ext cx="2956231" cy="939597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20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CF9853B-D819-44D4-B26A-098571D4BC78}"/>
              </a:ext>
            </a:extLst>
          </p:cNvPr>
          <p:cNvGrpSpPr/>
          <p:nvPr userDrawn="1"/>
        </p:nvGrpSpPr>
        <p:grpSpPr>
          <a:xfrm>
            <a:off x="947738" y="1193"/>
            <a:ext cx="2693773" cy="1279542"/>
            <a:chOff x="947738" y="1193"/>
            <a:chExt cx="2693773" cy="1279542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6EC2438-94E0-4859-A72B-7264ABFFA282}"/>
                </a:ext>
              </a:extLst>
            </p:cNvPr>
            <p:cNvSpPr/>
            <p:nvPr userDrawn="1"/>
          </p:nvSpPr>
          <p:spPr>
            <a:xfrm>
              <a:off x="947738" y="1193"/>
              <a:ext cx="2693773" cy="127954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0" name="Picture 9" descr="A picture containing drawing&#10;&#10;Description automatically generated">
              <a:extLst>
                <a:ext uri="{FF2B5EF4-FFF2-40B4-BE49-F238E27FC236}">
                  <a16:creationId xmlns:a16="http://schemas.microsoft.com/office/drawing/2014/main" id="{A2B6BA61-7EEC-43A8-9C9C-3F63A9B447E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7945" y="341138"/>
              <a:ext cx="2253360" cy="650796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97" y="2184901"/>
            <a:ext cx="6155725" cy="2657032"/>
          </a:xfrm>
        </p:spPr>
        <p:txBody>
          <a:bodyPr anchor="ctr" anchorCtr="0">
            <a:normAutofit/>
          </a:bodyPr>
          <a:lstStyle>
            <a:lvl1pPr algn="l">
              <a:defRPr sz="55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Example of the Presentation </a:t>
            </a:r>
            <a:br>
              <a:rPr lang="en-US" dirty="0"/>
            </a:br>
            <a:r>
              <a:rPr lang="en-US" dirty="0"/>
              <a:t>Title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B3A797-13D4-A243-B1AE-4498B36D47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0098" y="4841933"/>
            <a:ext cx="6155726" cy="494797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884DA5E7-4B71-0543-8E46-EC2A81EAE3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60096" y="5304529"/>
            <a:ext cx="6155726" cy="49530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24118" y="0"/>
            <a:ext cx="456788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BE8632-0193-489E-AB41-1193058D6D80}"/>
              </a:ext>
            </a:extLst>
          </p:cNvPr>
          <p:cNvSpPr txBox="1"/>
          <p:nvPr userDrawn="1"/>
        </p:nvSpPr>
        <p:spPr>
          <a:xfrm>
            <a:off x="960098" y="6116752"/>
            <a:ext cx="2006651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300" dirty="0"/>
              <a:t>CHANGING MEDICINE.</a:t>
            </a:r>
          </a:p>
          <a:p>
            <a:r>
              <a:rPr lang="en-US" sz="1300" b="1" dirty="0"/>
              <a:t>CHANGING LIVES.</a:t>
            </a:r>
            <a:r>
              <a:rPr lang="en-US" sz="1300" b="1" baseline="30000" dirty="0"/>
              <a:t>®</a:t>
            </a:r>
          </a:p>
        </p:txBody>
      </p:sp>
    </p:spTree>
    <p:extLst>
      <p:ext uri="{BB962C8B-B14F-4D97-AF65-F5344CB8AC3E}">
        <p14:creationId xmlns:p14="http://schemas.microsoft.com/office/powerpoint/2010/main" val="36365622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97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2500" y="2805221"/>
            <a:ext cx="10286999" cy="992326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2500" y="3637441"/>
            <a:ext cx="10286999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578471"/>
            <a:ext cx="768531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2720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pos="70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Slide – Solid G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2500" y="2805221"/>
            <a:ext cx="10286999" cy="992326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2500" y="3637441"/>
            <a:ext cx="10286999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578471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92828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00">
          <p15:clr>
            <a:srgbClr val="FBAE40"/>
          </p15:clr>
        </p15:guide>
        <p15:guide id="4" pos="70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DCF07CB-9367-42C3-A692-C40393AD82D6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686757"/>
            <a:ext cx="10302446" cy="4256843"/>
          </a:xfrm>
        </p:spPr>
        <p:txBody>
          <a:bodyPr lIns="0" tIns="0" rIns="0" bIns="0"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Roboto" panose="02000000000000000000" pitchFamily="2" charset="0"/>
              <a:buChar char="–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3256674-50EA-4051-A990-EE693C08EC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A77DCA50-FEC6-49E1-9EEA-B451EDF9129B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71404963-45F5-4008-81D8-C3524547AE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165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  <p15:guide id="2" pos="600" userDrawn="1">
          <p15:clr>
            <a:srgbClr val="FBAE40"/>
          </p15:clr>
        </p15:guide>
        <p15:guide id="3" pos="7080" userDrawn="1">
          <p15:clr>
            <a:srgbClr val="FBAE40"/>
          </p15:clr>
        </p15:guide>
        <p15:guide id="4" pos="3840" userDrawn="1">
          <p15:clr>
            <a:srgbClr val="FBAE40"/>
          </p15:clr>
        </p15:guide>
        <p15:guide id="5" orient="horz" pos="1056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DCF07CB-9367-42C3-A692-C40393AD82D6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3256674-50EA-4051-A990-EE693C08EC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1106440-76C5-455C-9C74-D78B0727780C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E707B8B-CAE8-4D66-8534-1CCCB5FF63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33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  <p15:guide id="2" pos="600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6">
          <p15:clr>
            <a:srgbClr val="FBAE40"/>
          </p15:clr>
        </p15:guide>
        <p15:guide id="7" orient="horz" pos="2400" userDrawn="1">
          <p15:clr>
            <a:srgbClr val="FBAE40"/>
          </p15:clr>
        </p15:guide>
        <p15:guide id="8" orient="horz" pos="374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4800224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4800219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33724" y="1676706"/>
            <a:ext cx="4800224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33725" y="2664346"/>
            <a:ext cx="4800224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686758"/>
            <a:ext cx="0" cy="425684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CF25A8CA-01BE-4A16-8F58-2435674F9B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62D2F673-8F81-4982-AA66-35312BF38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7268D76D-8B5E-43AA-900E-97B949621B62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605CB9CB-A62F-4194-B563-4CFF0B5FA7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Peds Psychiatric Training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422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697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D47C82-65E8-6F4A-93F5-B60D5D90F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611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0A12C-E82E-3F40-8F2F-F914F24F0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00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83" r:id="rId2"/>
    <p:sldLayoutId id="2147483684" r:id="rId3"/>
    <p:sldLayoutId id="2147483685" r:id="rId4"/>
    <p:sldLayoutId id="2147483663" r:id="rId5"/>
    <p:sldLayoutId id="2147483686" r:id="rId6"/>
    <p:sldLayoutId id="2147483650" r:id="rId7"/>
    <p:sldLayoutId id="2147483682" r:id="rId8"/>
    <p:sldLayoutId id="2147483670" r:id="rId9"/>
    <p:sldLayoutId id="2147483667" r:id="rId10"/>
    <p:sldLayoutId id="2147483668" r:id="rId11"/>
    <p:sldLayoutId id="2147483674" r:id="rId12"/>
    <p:sldLayoutId id="2147483675" r:id="rId13"/>
    <p:sldLayoutId id="2147483677" r:id="rId14"/>
    <p:sldLayoutId id="2147483676" r:id="rId15"/>
    <p:sldLayoutId id="2147483672" r:id="rId16"/>
    <p:sldLayoutId id="2147483669" r:id="rId17"/>
    <p:sldLayoutId id="2147483671" r:id="rId18"/>
    <p:sldLayoutId id="2147483673" r:id="rId19"/>
    <p:sldLayoutId id="2147483679" r:id="rId20"/>
    <p:sldLayoutId id="2147483680" r:id="rId21"/>
    <p:sldLayoutId id="2147483681" r:id="rId22"/>
    <p:sldLayoutId id="2147483662" r:id="rId23"/>
    <p:sldLayoutId id="2147483654" r:id="rId24"/>
    <p:sldLayoutId id="2147483655" r:id="rId25"/>
    <p:sldLayoutId id="2147483665" r:id="rId26"/>
    <p:sldLayoutId id="2147483678" r:id="rId27"/>
    <p:sldLayoutId id="2147483664" r:id="rId28"/>
    <p:sldLayoutId id="2147483688" r:id="rId29"/>
    <p:sldLayoutId id="2147483689" r:id="rId30"/>
    <p:sldLayoutId id="2147483690" r:id="rId3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Roboto" panose="02000000000000000000" pitchFamily="2" charset="0"/>
        <a:buChar char="–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hyperlink" Target="mailto:blake-stephenson@uiowa.edu" TargetMode="External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80B23-7308-1745-A1A9-A5522BA49E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ID</a:t>
            </a:r>
            <a:r>
              <a:rPr lang="en-US" sz="4000"/>
              <a:t>/DD and </a:t>
            </a:r>
            <a:r>
              <a:rPr lang="en-US" sz="4000" dirty="0"/>
              <a:t>Sexuality 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829421E-209A-394C-94DC-7FB5B2A754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4725" y="4067176"/>
            <a:ext cx="10354360" cy="1110230"/>
          </a:xfrm>
        </p:spPr>
        <p:txBody>
          <a:bodyPr>
            <a:normAutofit/>
          </a:bodyPr>
          <a:lstStyle/>
          <a:p>
            <a:r>
              <a:rPr lang="en-US" b="0" dirty="0"/>
              <a:t>Blake Stephenson, LISW, BCBA</a:t>
            </a:r>
          </a:p>
        </p:txBody>
      </p:sp>
      <p:sp>
        <p:nvSpPr>
          <p:cNvPr id="6" name="Subtitle 11">
            <a:extLst>
              <a:ext uri="{FF2B5EF4-FFF2-40B4-BE49-F238E27FC236}">
                <a16:creationId xmlns:a16="http://schemas.microsoft.com/office/drawing/2014/main" id="{DA01EA82-A037-4241-A4FC-F65F0736F997}"/>
              </a:ext>
            </a:extLst>
          </p:cNvPr>
          <p:cNvSpPr txBox="1">
            <a:spLocks/>
          </p:cNvSpPr>
          <p:nvPr/>
        </p:nvSpPr>
        <p:spPr>
          <a:xfrm>
            <a:off x="974725" y="4709626"/>
            <a:ext cx="9144000" cy="4074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None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740690A-7437-F94B-A1EE-5D84CF4D77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2500" y="1774216"/>
            <a:ext cx="10376585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510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47274B-FA71-4C3D-AA12-473C6D275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EF015EF-14D4-44D8-8042-B95C78654242}"/>
              </a:ext>
            </a:extLst>
          </p:cNvPr>
          <p:cNvSpPr txBox="1">
            <a:spLocks/>
          </p:cNvSpPr>
          <p:nvPr/>
        </p:nvSpPr>
        <p:spPr>
          <a:xfrm>
            <a:off x="381000" y="1507723"/>
            <a:ext cx="11074400" cy="457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+mn-lt"/>
              </a:rPr>
              <a:t>The finer, more complex details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31E74019-C67E-481D-86C8-D0AE98B0BA22}"/>
              </a:ext>
            </a:extLst>
          </p:cNvPr>
          <p:cNvSpPr txBox="1">
            <a:spLocks/>
          </p:cNvSpPr>
          <p:nvPr/>
        </p:nvSpPr>
        <p:spPr bwMode="white">
          <a:xfrm>
            <a:off x="739954" y="590550"/>
            <a:ext cx="8229600" cy="609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4000" b="1" dirty="0">
              <a:latin typeface="+mj-lt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C462B91-057C-B9E6-F8B7-19DF3D918C47}"/>
              </a:ext>
            </a:extLst>
          </p:cNvPr>
          <p:cNvSpPr txBox="1">
            <a:spLocks/>
          </p:cNvSpPr>
          <p:nvPr/>
        </p:nvSpPr>
        <p:spPr bwMode="white">
          <a:xfrm>
            <a:off x="381000" y="676940"/>
            <a:ext cx="8686956" cy="50323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dirty="0"/>
              <a:t>ID/DD and Sexuality </a:t>
            </a:r>
            <a:endParaRPr lang="en-US" sz="3200" b="1" dirty="0">
              <a:latin typeface="+mj-lt"/>
            </a:endParaRP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F3842C1A-C149-F8F6-2C3B-30DB11BF9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435" y="2246017"/>
            <a:ext cx="10939130" cy="3935043"/>
          </a:xfrm>
        </p:spPr>
        <p:txBody>
          <a:bodyPr>
            <a:normAutofit/>
          </a:bodyPr>
          <a:lstStyle/>
          <a:p>
            <a:r>
              <a:rPr lang="en-US" sz="2400" dirty="0"/>
              <a:t>Know your professional and personal scope</a:t>
            </a:r>
          </a:p>
          <a:p>
            <a:r>
              <a:rPr lang="en-US" sz="2400" dirty="0"/>
              <a:t>Orientation and identity</a:t>
            </a:r>
          </a:p>
          <a:p>
            <a:pPr lvl="1"/>
            <a:r>
              <a:rPr lang="en-US" sz="2000" dirty="0"/>
              <a:t>Different types of sexual orientations</a:t>
            </a:r>
          </a:p>
          <a:p>
            <a:pPr lvl="1"/>
            <a:r>
              <a:rPr lang="en-US" sz="2000" dirty="0"/>
              <a:t>Difference between sex and gender</a:t>
            </a:r>
          </a:p>
          <a:p>
            <a:pPr lvl="1"/>
            <a:endParaRPr lang="en-US" sz="1600" dirty="0"/>
          </a:p>
          <a:p>
            <a:r>
              <a:rPr lang="en-US" sz="2400" dirty="0"/>
              <a:t>Relationships</a:t>
            </a:r>
          </a:p>
          <a:p>
            <a:pPr lvl="1"/>
            <a:r>
              <a:rPr lang="en-US" sz="2000" dirty="0"/>
              <a:t>What are healthy sexual relationships and what can they look like?</a:t>
            </a:r>
          </a:p>
          <a:p>
            <a:pPr lvl="2"/>
            <a:r>
              <a:rPr lang="en-US" sz="1600" dirty="0"/>
              <a:t>More than just monogamous</a:t>
            </a:r>
          </a:p>
          <a:p>
            <a:pPr lvl="1"/>
            <a:r>
              <a:rPr lang="en-US" sz="2000" dirty="0"/>
              <a:t>Communication and boundaries</a:t>
            </a:r>
          </a:p>
          <a:p>
            <a:pPr marL="457200" lvl="1" indent="0">
              <a:buNone/>
            </a:pPr>
            <a:endParaRPr lang="en-US" sz="1800" dirty="0"/>
          </a:p>
          <a:p>
            <a:pPr lvl="1"/>
            <a:endParaRPr lang="en-US" sz="2200" dirty="0"/>
          </a:p>
          <a:p>
            <a:pPr marL="914400" lvl="2" indent="0">
              <a:buNone/>
            </a:pPr>
            <a:endParaRPr lang="en-US" sz="1800" dirty="0"/>
          </a:p>
          <a:p>
            <a:pPr lvl="3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28979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47274B-FA71-4C3D-AA12-473C6D275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EF015EF-14D4-44D8-8042-B95C78654242}"/>
              </a:ext>
            </a:extLst>
          </p:cNvPr>
          <p:cNvSpPr txBox="1">
            <a:spLocks/>
          </p:cNvSpPr>
          <p:nvPr/>
        </p:nvSpPr>
        <p:spPr>
          <a:xfrm>
            <a:off x="577970" y="1684628"/>
            <a:ext cx="4066363" cy="457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>
              <a:latin typeface="+mn-lt"/>
            </a:endParaRP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31E74019-C67E-481D-86C8-D0AE98B0BA22}"/>
              </a:ext>
            </a:extLst>
          </p:cNvPr>
          <p:cNvSpPr txBox="1">
            <a:spLocks/>
          </p:cNvSpPr>
          <p:nvPr/>
        </p:nvSpPr>
        <p:spPr bwMode="white">
          <a:xfrm>
            <a:off x="739954" y="590550"/>
            <a:ext cx="8229600" cy="609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4000" b="1" dirty="0">
              <a:latin typeface="+mj-lt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1D88389-84ED-4569-DEA5-53B936027C55}"/>
              </a:ext>
            </a:extLst>
          </p:cNvPr>
          <p:cNvSpPr txBox="1">
            <a:spLocks/>
          </p:cNvSpPr>
          <p:nvPr/>
        </p:nvSpPr>
        <p:spPr bwMode="white">
          <a:xfrm>
            <a:off x="381000" y="676940"/>
            <a:ext cx="8686956" cy="50323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dirty="0"/>
              <a:t>ID/DD and Sexuality </a:t>
            </a:r>
            <a:endParaRPr lang="en-US" sz="3200" b="1" dirty="0">
              <a:latin typeface="+mj-lt"/>
            </a:endParaRP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DE3C7AC7-D843-8AF3-3FB4-BFCCAFA03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461478"/>
            <a:ext cx="10939130" cy="3935043"/>
          </a:xfrm>
        </p:spPr>
        <p:txBody>
          <a:bodyPr>
            <a:normAutofit/>
          </a:bodyPr>
          <a:lstStyle/>
          <a:p>
            <a:endParaRPr lang="en-US" sz="2400" dirty="0"/>
          </a:p>
          <a:p>
            <a:r>
              <a:rPr lang="en-US" sz="2400" dirty="0"/>
              <a:t>Exploitation and Abuse</a:t>
            </a:r>
          </a:p>
          <a:p>
            <a:pPr lvl="1"/>
            <a:r>
              <a:rPr lang="en-US" sz="2000" dirty="0"/>
              <a:t>Topics that should be intertwined throughout the education process</a:t>
            </a:r>
          </a:p>
          <a:p>
            <a:pPr lvl="1"/>
            <a:r>
              <a:rPr lang="en-US" sz="2000" dirty="0"/>
              <a:t>Understanding the role of emotions with these topics and the population we are working with</a:t>
            </a:r>
          </a:p>
          <a:p>
            <a:r>
              <a:rPr lang="en-US" sz="2400" dirty="0"/>
              <a:t>Consent</a:t>
            </a:r>
          </a:p>
          <a:p>
            <a:pPr lvl="1"/>
            <a:r>
              <a:rPr lang="en-US" sz="1800" dirty="0"/>
              <a:t>Tricky topic</a:t>
            </a:r>
          </a:p>
          <a:p>
            <a:pPr lvl="1"/>
            <a:r>
              <a:rPr lang="en-US" sz="1800" dirty="0"/>
              <a:t>Strong understanding and focus on this</a:t>
            </a:r>
          </a:p>
          <a:p>
            <a:pPr lvl="1"/>
            <a:r>
              <a:rPr lang="en-US" sz="1800" dirty="0"/>
              <a:t>Legal definition(s)</a:t>
            </a:r>
          </a:p>
          <a:p>
            <a:pPr lvl="2"/>
            <a:r>
              <a:rPr lang="en-US" sz="1400" dirty="0"/>
              <a:t>Often complicated but tend to focus on age, capacity, freely given, clearly communicated</a:t>
            </a:r>
          </a:p>
          <a:p>
            <a:pPr lvl="2"/>
            <a:endParaRPr lang="en-US" sz="1400" dirty="0"/>
          </a:p>
          <a:p>
            <a:pPr marL="457200" lvl="1" indent="0">
              <a:buNone/>
            </a:pPr>
            <a:endParaRPr lang="en-US" sz="1800" dirty="0"/>
          </a:p>
          <a:p>
            <a:pPr lvl="1"/>
            <a:endParaRPr lang="en-US" sz="2200" dirty="0"/>
          </a:p>
          <a:p>
            <a:pPr marL="914400" lvl="2" indent="0">
              <a:buNone/>
            </a:pPr>
            <a:endParaRPr lang="en-US" sz="1800" dirty="0"/>
          </a:p>
          <a:p>
            <a:pPr lvl="3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78077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626708A-2BEF-4E77-BD87-2AAB61F6EA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68233" y="5019085"/>
            <a:ext cx="1050288" cy="369332"/>
          </a:xfrm>
        </p:spPr>
        <p:txBody>
          <a:bodyPr>
            <a:spAutoFit/>
          </a:bodyPr>
          <a:lstStyle/>
          <a:p>
            <a:r>
              <a:rPr lang="en-US" dirty="0"/>
              <a:t>uihc.org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8A848C61-C124-4C49-97C4-0B76F6D2E3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7AB9F6C-73AD-294A-A3E0-6E87246DD6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169725C-B55D-4E33-942D-F573641FD18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819744" y="4719329"/>
            <a:ext cx="3987575" cy="2164579"/>
          </a:xfrm>
        </p:spPr>
        <p:txBody>
          <a:bodyPr/>
          <a:lstStyle/>
          <a:p>
            <a:r>
              <a:rPr lang="en-US" sz="1600" b="1" dirty="0"/>
              <a:t>Blake Stephenson, LISW, BCBA</a:t>
            </a:r>
          </a:p>
          <a:p>
            <a:r>
              <a:rPr lang="en-US" sz="1600" dirty="0">
                <a:hlinkClick r:id="rId3"/>
              </a:rPr>
              <a:t>blake-stephenson@uiowa.edu</a:t>
            </a:r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1525ECB-A3B4-4ECD-9819-DD14286EC775}"/>
              </a:ext>
            </a:extLst>
          </p:cNvPr>
          <p:cNvGrpSpPr/>
          <p:nvPr/>
        </p:nvGrpSpPr>
        <p:grpSpPr>
          <a:xfrm>
            <a:off x="956094" y="5607408"/>
            <a:ext cx="1649452" cy="371275"/>
            <a:chOff x="956094" y="5607408"/>
            <a:chExt cx="1649452" cy="371275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35DBA3F4-AD04-4FF3-8AF3-E0C634560945}"/>
                </a:ext>
              </a:extLst>
            </p:cNvPr>
            <p:cNvSpPr/>
            <p:nvPr/>
          </p:nvSpPr>
          <p:spPr>
            <a:xfrm>
              <a:off x="956094" y="5607408"/>
              <a:ext cx="360057" cy="3600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 dirty="0"/>
            </a:p>
          </p:txBody>
        </p:sp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48F94BF9-6123-4D9F-B47A-507D81F0CAB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71217" y="5695095"/>
              <a:ext cx="113905" cy="182247"/>
            </a:xfrm>
            <a:prstGeom prst="rect">
              <a:avLst/>
            </a:prstGeom>
          </p:spPr>
        </p:pic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983A986E-216E-4713-ABE2-242F65435AF2}"/>
                </a:ext>
              </a:extLst>
            </p:cNvPr>
            <p:cNvSpPr/>
            <p:nvPr/>
          </p:nvSpPr>
          <p:spPr>
            <a:xfrm>
              <a:off x="1378468" y="5618626"/>
              <a:ext cx="360057" cy="3600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 dirty="0"/>
            </a:p>
          </p:txBody>
        </p:sp>
        <p:pic>
          <p:nvPicPr>
            <p:cNvPr id="4" name="Graphic 3">
              <a:extLst>
                <a:ext uri="{FF2B5EF4-FFF2-40B4-BE49-F238E27FC236}">
                  <a16:creationId xmlns:a16="http://schemas.microsoft.com/office/drawing/2014/main" id="{3BFDA46A-13F8-4DA2-9756-A4F4AB93B81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466610" y="5702003"/>
              <a:ext cx="199233" cy="199233"/>
            </a:xfrm>
            <a:prstGeom prst="rect">
              <a:avLst/>
            </a:prstGeom>
          </p:spPr>
        </p:pic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1C1E962-E75E-42B3-97BA-044191209FF9}"/>
                </a:ext>
              </a:extLst>
            </p:cNvPr>
            <p:cNvSpPr/>
            <p:nvPr/>
          </p:nvSpPr>
          <p:spPr>
            <a:xfrm>
              <a:off x="1827541" y="5612186"/>
              <a:ext cx="360057" cy="3600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 dirty="0"/>
            </a:p>
          </p:txBody>
        </p:sp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80CD45D4-143E-47F8-9856-E6F56B0C80A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907397" y="5705191"/>
              <a:ext cx="200707" cy="178406"/>
            </a:xfrm>
            <a:prstGeom prst="rect">
              <a:avLst/>
            </a:prstGeom>
          </p:spPr>
        </p:pic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96B4FC49-8C41-4F30-8F37-22B1FE1AF1CC}"/>
                </a:ext>
              </a:extLst>
            </p:cNvPr>
            <p:cNvSpPr/>
            <p:nvPr/>
          </p:nvSpPr>
          <p:spPr>
            <a:xfrm>
              <a:off x="2245489" y="5618626"/>
              <a:ext cx="360057" cy="3600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2DFF7E88-5E50-458A-A698-2262BF21471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2338805" y="5699071"/>
              <a:ext cx="177699" cy="2030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87231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EF015EF-14D4-44D8-8042-B95C78654242}"/>
              </a:ext>
            </a:extLst>
          </p:cNvPr>
          <p:cNvSpPr txBox="1">
            <a:spLocks/>
          </p:cNvSpPr>
          <p:nvPr/>
        </p:nvSpPr>
        <p:spPr>
          <a:xfrm>
            <a:off x="381000" y="1383524"/>
            <a:ext cx="11074400" cy="457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+mn-lt"/>
              </a:rPr>
              <a:t>Some Quick Facts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31E74019-C67E-481D-86C8-D0AE98B0BA22}"/>
              </a:ext>
            </a:extLst>
          </p:cNvPr>
          <p:cNvSpPr txBox="1">
            <a:spLocks/>
          </p:cNvSpPr>
          <p:nvPr/>
        </p:nvSpPr>
        <p:spPr bwMode="white">
          <a:xfrm>
            <a:off x="739954" y="590550"/>
            <a:ext cx="8229600" cy="609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4000" b="1" dirty="0">
              <a:latin typeface="+mj-lt"/>
            </a:endParaRPr>
          </a:p>
        </p:txBody>
      </p:sp>
      <p:sp>
        <p:nvSpPr>
          <p:cNvPr id="19" name="Content Placeholder 1">
            <a:extLst>
              <a:ext uri="{FF2B5EF4-FFF2-40B4-BE49-F238E27FC236}">
                <a16:creationId xmlns:a16="http://schemas.microsoft.com/office/drawing/2014/main" id="{F98CDB50-1E91-4D7D-9B87-99E4A7C62D34}"/>
              </a:ext>
            </a:extLst>
          </p:cNvPr>
          <p:cNvSpPr txBox="1">
            <a:spLocks/>
          </p:cNvSpPr>
          <p:nvPr/>
        </p:nvSpPr>
        <p:spPr>
          <a:xfrm>
            <a:off x="595423" y="2095501"/>
            <a:ext cx="6815469" cy="3992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SzPct val="100000"/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Data suggest that any individual with ID is </a:t>
            </a:r>
            <a:r>
              <a:rPr lang="en-US" sz="2000" b="1" dirty="0"/>
              <a:t>seven times more likely</a:t>
            </a:r>
            <a:r>
              <a:rPr lang="en-US" sz="2000" dirty="0"/>
              <a:t> to experience sexual assault than someone with out ID (Byrne, 2017; Shapiro, 2018)</a:t>
            </a:r>
          </a:p>
          <a:p>
            <a:pPr lvl="1"/>
            <a:r>
              <a:rPr lang="en-US" sz="1800" dirty="0"/>
              <a:t>12 times more likely if that individual identifies as female</a:t>
            </a:r>
          </a:p>
          <a:p>
            <a:r>
              <a:rPr lang="en-US" sz="2000" dirty="0"/>
              <a:t>Prevalence increases from mild to severe levels of intellectual disability and decreases in profound levels. </a:t>
            </a:r>
          </a:p>
          <a:p>
            <a:r>
              <a:rPr lang="en-US" sz="2000" dirty="0"/>
              <a:t>Most prevalent abuser profiles are often a peers, caregivers, and/or family members</a:t>
            </a:r>
          </a:p>
          <a:p>
            <a:endParaRPr lang="en-US" sz="1600" dirty="0"/>
          </a:p>
          <a:p>
            <a:pPr marL="0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1600" dirty="0"/>
          </a:p>
          <a:p>
            <a:endParaRPr lang="en-US" sz="1600" dirty="0"/>
          </a:p>
          <a:p>
            <a:pPr lvl="1"/>
            <a:endParaRPr lang="en-US" sz="16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  <a:p>
            <a:pPr marL="458788" lvl="3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9C794D-349E-51E7-13FF-88F68F9F2A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0892" y="1403497"/>
            <a:ext cx="4522515" cy="4863953"/>
          </a:xfrm>
          <a:prstGeom prst="rect">
            <a:avLst/>
          </a:prstGeom>
        </p:spPr>
      </p:pic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A960A77-BEEA-A0AC-144F-7EC81185D8D7}"/>
              </a:ext>
            </a:extLst>
          </p:cNvPr>
          <p:cNvSpPr txBox="1">
            <a:spLocks/>
          </p:cNvSpPr>
          <p:nvPr/>
        </p:nvSpPr>
        <p:spPr bwMode="white">
          <a:xfrm>
            <a:off x="381000" y="676940"/>
            <a:ext cx="8686956" cy="50323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dirty="0"/>
              <a:t>ID/DD and Sexuality </a:t>
            </a:r>
            <a:endParaRPr lang="en-US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50533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47274B-FA71-4C3D-AA12-473C6D275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1571E92B-1A0F-4118-B0A7-64C102110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058" y="2143494"/>
            <a:ext cx="10939130" cy="411133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What is sexuality?</a:t>
            </a:r>
          </a:p>
          <a:p>
            <a:pPr lvl="1"/>
            <a:r>
              <a:rPr lang="en-US" dirty="0"/>
              <a:t> set of behaviors characterized by physical, emotional, and social interactions (</a:t>
            </a:r>
            <a:r>
              <a:rPr lang="en-US" dirty="0" err="1"/>
              <a:t>Breuss</a:t>
            </a:r>
            <a:r>
              <a:rPr lang="en-US" dirty="0"/>
              <a:t> and Greenberg, 1984)</a:t>
            </a:r>
          </a:p>
          <a:p>
            <a:pPr lvl="1"/>
            <a:r>
              <a:rPr lang="en-US" dirty="0"/>
              <a:t>More than just sexual acts and behaviors – its understanding who you are as a personal and the way we feel about our body</a:t>
            </a:r>
          </a:p>
          <a:p>
            <a:r>
              <a:rPr lang="en-US" dirty="0"/>
              <a:t>How does it develop</a:t>
            </a:r>
          </a:p>
          <a:p>
            <a:pPr lvl="1"/>
            <a:r>
              <a:rPr lang="en-US" dirty="0"/>
              <a:t>Biological</a:t>
            </a:r>
          </a:p>
          <a:p>
            <a:pPr lvl="2"/>
            <a:r>
              <a:rPr lang="en-US" dirty="0"/>
              <a:t>Genetics and neuro-endocrinal factors</a:t>
            </a:r>
          </a:p>
          <a:p>
            <a:pPr lvl="1"/>
            <a:r>
              <a:rPr lang="en-US" dirty="0"/>
              <a:t>Psychological/Social</a:t>
            </a:r>
          </a:p>
          <a:p>
            <a:pPr lvl="2"/>
            <a:r>
              <a:rPr lang="en-US" dirty="0"/>
              <a:t>Individual temperaments and attraction</a:t>
            </a:r>
          </a:p>
          <a:p>
            <a:pPr lvl="2"/>
            <a:r>
              <a:rPr lang="en-US" dirty="0"/>
              <a:t>Peers and Parents</a:t>
            </a:r>
          </a:p>
          <a:p>
            <a:pPr lvl="2"/>
            <a:r>
              <a:rPr lang="en-US" dirty="0"/>
              <a:t>Cultural/Religious/Societal/Political influences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DB55BE5-AEC1-4370-9B6B-154AE50C44CC}"/>
              </a:ext>
            </a:extLst>
          </p:cNvPr>
          <p:cNvSpPr txBox="1">
            <a:spLocks/>
          </p:cNvSpPr>
          <p:nvPr/>
        </p:nvSpPr>
        <p:spPr>
          <a:xfrm>
            <a:off x="381000" y="1686294"/>
            <a:ext cx="11689855" cy="457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>
              <a:latin typeface="+mn-lt"/>
            </a:endParaRP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484DE382-ACCC-4D0C-8532-33DBE9CE26BC}"/>
              </a:ext>
            </a:extLst>
          </p:cNvPr>
          <p:cNvSpPr txBox="1">
            <a:spLocks/>
          </p:cNvSpPr>
          <p:nvPr/>
        </p:nvSpPr>
        <p:spPr bwMode="white">
          <a:xfrm>
            <a:off x="381000" y="676940"/>
            <a:ext cx="8686956" cy="50323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dirty="0"/>
              <a:t>ID/DD and Sexuality </a:t>
            </a:r>
            <a:endParaRPr lang="en-US" sz="3200" b="1" dirty="0">
              <a:latin typeface="+mj-lt"/>
            </a:endParaRP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0745F4DC-AFBF-B53C-9827-79471A8E60D8}"/>
              </a:ext>
            </a:extLst>
          </p:cNvPr>
          <p:cNvSpPr txBox="1">
            <a:spLocks/>
          </p:cNvSpPr>
          <p:nvPr/>
        </p:nvSpPr>
        <p:spPr>
          <a:xfrm>
            <a:off x="381000" y="1524000"/>
            <a:ext cx="11074400" cy="457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dirty="0">
                <a:latin typeface="+mn-lt"/>
              </a:rPr>
              <a:t>Overview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55276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47274B-FA71-4C3D-AA12-473C6D275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1571E92B-1A0F-4118-B0A7-64C102110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058" y="2143494"/>
            <a:ext cx="10939130" cy="4111330"/>
          </a:xfrm>
        </p:spPr>
        <p:txBody>
          <a:bodyPr>
            <a:normAutofit/>
          </a:bodyPr>
          <a:lstStyle/>
          <a:p>
            <a:r>
              <a:rPr lang="en-US" dirty="0"/>
              <a:t>Education</a:t>
            </a:r>
          </a:p>
          <a:p>
            <a:pPr lvl="1"/>
            <a:r>
              <a:rPr lang="en-US" dirty="0"/>
              <a:t>Formally happens in adolescence … then formally stops</a:t>
            </a:r>
          </a:p>
          <a:p>
            <a:pPr marL="457200" lvl="1" indent="0">
              <a:buNone/>
            </a:pPr>
            <a:endParaRPr lang="en-US" dirty="0"/>
          </a:p>
          <a:p>
            <a:pPr lvl="2"/>
            <a:r>
              <a:rPr lang="en-US" dirty="0"/>
              <a:t>Individual and environmental experiences continue, often allowing individuals to form their own unique understanding(s)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US" b="1" dirty="0"/>
              <a:t>Lack of education for individuals with ID/DD</a:t>
            </a:r>
          </a:p>
          <a:p>
            <a:pPr marL="0" indent="0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WHY?!? </a:t>
            </a:r>
          </a:p>
          <a:p>
            <a:pPr marL="914400" lvl="2" indent="0">
              <a:buNone/>
            </a:pPr>
            <a:endParaRPr lang="en-US" dirty="0"/>
          </a:p>
          <a:p>
            <a:pPr lvl="2"/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DB55BE5-AEC1-4370-9B6B-154AE50C44CC}"/>
              </a:ext>
            </a:extLst>
          </p:cNvPr>
          <p:cNvSpPr txBox="1">
            <a:spLocks/>
          </p:cNvSpPr>
          <p:nvPr/>
        </p:nvSpPr>
        <p:spPr>
          <a:xfrm>
            <a:off x="381000" y="1686294"/>
            <a:ext cx="11689855" cy="457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>
              <a:latin typeface="+mn-lt"/>
            </a:endParaRP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484DE382-ACCC-4D0C-8532-33DBE9CE26BC}"/>
              </a:ext>
            </a:extLst>
          </p:cNvPr>
          <p:cNvSpPr txBox="1">
            <a:spLocks/>
          </p:cNvSpPr>
          <p:nvPr/>
        </p:nvSpPr>
        <p:spPr bwMode="white">
          <a:xfrm>
            <a:off x="381000" y="676940"/>
            <a:ext cx="8686956" cy="50323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dirty="0"/>
              <a:t>ID/DD and Sexuality </a:t>
            </a:r>
            <a:endParaRPr lang="en-US" sz="3200" b="1" dirty="0">
              <a:latin typeface="+mj-lt"/>
            </a:endParaRP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0745F4DC-AFBF-B53C-9827-79471A8E60D8}"/>
              </a:ext>
            </a:extLst>
          </p:cNvPr>
          <p:cNvSpPr txBox="1">
            <a:spLocks/>
          </p:cNvSpPr>
          <p:nvPr/>
        </p:nvSpPr>
        <p:spPr>
          <a:xfrm>
            <a:off x="381000" y="1516912"/>
            <a:ext cx="11074400" cy="457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dirty="0">
                <a:latin typeface="+mn-lt"/>
              </a:rPr>
              <a:t>Overview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3933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47274B-FA71-4C3D-AA12-473C6D275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1571E92B-1A0F-4118-B0A7-64C102110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058" y="2143494"/>
            <a:ext cx="10939130" cy="411133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Historical ableist and infantilized view of individuals with ID</a:t>
            </a:r>
          </a:p>
          <a:p>
            <a:pPr lvl="1"/>
            <a:r>
              <a:rPr lang="en-US" dirty="0"/>
              <a:t>Embarrassed </a:t>
            </a:r>
          </a:p>
          <a:p>
            <a:pPr lvl="1"/>
            <a:r>
              <a:rPr lang="en-US" dirty="0"/>
              <a:t>Neglected</a:t>
            </a:r>
          </a:p>
          <a:p>
            <a:pPr lvl="1"/>
            <a:r>
              <a:rPr lang="en-US" dirty="0"/>
              <a:t>Institutionalized</a:t>
            </a:r>
          </a:p>
          <a:p>
            <a:pPr lvl="1"/>
            <a:r>
              <a:rPr lang="en-US" dirty="0"/>
              <a:t>Penalized</a:t>
            </a:r>
          </a:p>
          <a:p>
            <a:pPr lvl="1"/>
            <a:r>
              <a:rPr lang="en-US" dirty="0"/>
              <a:t>Sterilized</a:t>
            </a:r>
          </a:p>
          <a:p>
            <a:r>
              <a:rPr lang="en-US" dirty="0"/>
              <a:t>Educations Gaps</a:t>
            </a:r>
          </a:p>
          <a:p>
            <a:pPr lvl="1"/>
            <a:r>
              <a:rPr lang="en-US" dirty="0"/>
              <a:t>Lack of empirically valid methods for teaching this topic</a:t>
            </a:r>
          </a:p>
          <a:p>
            <a:pPr lvl="1"/>
            <a:r>
              <a:rPr lang="en-US" dirty="0"/>
              <a:t>Lack of training for caregivers/staff</a:t>
            </a:r>
          </a:p>
          <a:p>
            <a:pPr lvl="1"/>
            <a:r>
              <a:rPr lang="en-US" dirty="0"/>
              <a:t>General embarrassment about the topic</a:t>
            </a:r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DB55BE5-AEC1-4370-9B6B-154AE50C44CC}"/>
              </a:ext>
            </a:extLst>
          </p:cNvPr>
          <p:cNvSpPr txBox="1">
            <a:spLocks/>
          </p:cNvSpPr>
          <p:nvPr/>
        </p:nvSpPr>
        <p:spPr>
          <a:xfrm>
            <a:off x="381000" y="1686294"/>
            <a:ext cx="11689855" cy="457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>
              <a:latin typeface="+mn-lt"/>
            </a:endParaRP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484DE382-ACCC-4D0C-8532-33DBE9CE26BC}"/>
              </a:ext>
            </a:extLst>
          </p:cNvPr>
          <p:cNvSpPr txBox="1">
            <a:spLocks/>
          </p:cNvSpPr>
          <p:nvPr/>
        </p:nvSpPr>
        <p:spPr bwMode="white">
          <a:xfrm>
            <a:off x="381000" y="676940"/>
            <a:ext cx="8686956" cy="50323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dirty="0"/>
              <a:t>ID/DD and Sexuality </a:t>
            </a:r>
            <a:endParaRPr lang="en-US" sz="3200" b="1" dirty="0">
              <a:latin typeface="+mj-lt"/>
            </a:endParaRP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0745F4DC-AFBF-B53C-9827-79471A8E60D8}"/>
              </a:ext>
            </a:extLst>
          </p:cNvPr>
          <p:cNvSpPr txBox="1">
            <a:spLocks/>
          </p:cNvSpPr>
          <p:nvPr/>
        </p:nvSpPr>
        <p:spPr>
          <a:xfrm>
            <a:off x="381000" y="1516912"/>
            <a:ext cx="11074400" cy="457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dirty="0">
                <a:latin typeface="+mn-lt"/>
              </a:rPr>
              <a:t>Sex Ed for ID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5354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47274B-FA71-4C3D-AA12-473C6D275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1571E92B-1A0F-4118-B0A7-64C102110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435" y="2351604"/>
            <a:ext cx="10718505" cy="3992563"/>
          </a:xfrm>
        </p:spPr>
        <p:txBody>
          <a:bodyPr>
            <a:normAutofit/>
          </a:bodyPr>
          <a:lstStyle/>
          <a:p>
            <a:r>
              <a:rPr lang="en-US" sz="2400" dirty="0"/>
              <a:t>Challenging dynamic that often impedes education and supports</a:t>
            </a:r>
          </a:p>
          <a:p>
            <a:pPr lvl="1"/>
            <a:r>
              <a:rPr lang="en-US" sz="2000" dirty="0"/>
              <a:t>Lack of decision-making capacity</a:t>
            </a:r>
          </a:p>
          <a:p>
            <a:pPr lvl="1"/>
            <a:r>
              <a:rPr lang="en-US" sz="2000" dirty="0"/>
              <a:t>Lack of experience and skills</a:t>
            </a:r>
          </a:p>
          <a:p>
            <a:pPr lvl="2"/>
            <a:r>
              <a:rPr lang="en-US" sz="1600" dirty="0"/>
              <a:t>often lead to restrictions that impede the ability to gain these experiences and skills</a:t>
            </a:r>
          </a:p>
          <a:p>
            <a:pPr lvl="1"/>
            <a:r>
              <a:rPr lang="en-US" sz="2000" dirty="0"/>
              <a:t>Concerns about sexual exploitation and other negative consequences (e.g. jail, loss of placement, </a:t>
            </a:r>
            <a:r>
              <a:rPr lang="en-US" sz="2000" dirty="0" err="1"/>
              <a:t>etc</a:t>
            </a:r>
            <a:r>
              <a:rPr lang="en-US" sz="2000" dirty="0"/>
              <a:t>)</a:t>
            </a:r>
          </a:p>
          <a:p>
            <a:r>
              <a:rPr lang="en-US" sz="2400" dirty="0"/>
              <a:t>How do we balance?</a:t>
            </a:r>
          </a:p>
          <a:p>
            <a:pPr marL="457200" lvl="1" indent="0">
              <a:buNone/>
            </a:pPr>
            <a:endParaRPr lang="en-US" sz="2000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DB55BE5-AEC1-4370-9B6B-154AE50C44CC}"/>
              </a:ext>
            </a:extLst>
          </p:cNvPr>
          <p:cNvSpPr txBox="1">
            <a:spLocks/>
          </p:cNvSpPr>
          <p:nvPr/>
        </p:nvSpPr>
        <p:spPr>
          <a:xfrm>
            <a:off x="381000" y="1537290"/>
            <a:ext cx="11689855" cy="457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+mn-lt"/>
              </a:rPr>
              <a:t>Rights vs Risk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484DE382-ACCC-4D0C-8532-33DBE9CE26BC}"/>
              </a:ext>
            </a:extLst>
          </p:cNvPr>
          <p:cNvSpPr txBox="1">
            <a:spLocks/>
          </p:cNvSpPr>
          <p:nvPr/>
        </p:nvSpPr>
        <p:spPr bwMode="white">
          <a:xfrm>
            <a:off x="381000" y="676940"/>
            <a:ext cx="8686956" cy="50323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dirty="0"/>
              <a:t>ID/DD and Sexuality </a:t>
            </a:r>
            <a:endParaRPr lang="en-US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08472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47274B-FA71-4C3D-AA12-473C6D275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1571E92B-1A0F-4118-B0A7-64C102110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435" y="2142497"/>
            <a:ext cx="10939130" cy="3935043"/>
          </a:xfrm>
        </p:spPr>
        <p:txBody>
          <a:bodyPr>
            <a:normAutofit/>
          </a:bodyPr>
          <a:lstStyle/>
          <a:p>
            <a:r>
              <a:rPr lang="en-US" sz="2000" dirty="0"/>
              <a:t>There is no specific model or approach that is empirically validated and recommended to support individuals with ID in their sexuality journey</a:t>
            </a:r>
          </a:p>
          <a:p>
            <a:r>
              <a:rPr lang="en-US" sz="2000" dirty="0"/>
              <a:t>Complicated balance of:</a:t>
            </a:r>
          </a:p>
          <a:p>
            <a:pPr lvl="1"/>
            <a:r>
              <a:rPr lang="en-US" sz="1600" dirty="0"/>
              <a:t>Protection</a:t>
            </a:r>
          </a:p>
          <a:p>
            <a:pPr lvl="1"/>
            <a:r>
              <a:rPr lang="en-US" sz="1600" dirty="0"/>
              <a:t>Empowerment</a:t>
            </a:r>
          </a:p>
          <a:p>
            <a:pPr lvl="1"/>
            <a:r>
              <a:rPr lang="en-US" sz="1800" b="1" i="1" dirty="0"/>
              <a:t>Comprehensive, individualized education based on patient’s needs and level of functioning</a:t>
            </a:r>
          </a:p>
          <a:p>
            <a:r>
              <a:rPr lang="en-US" sz="2000" dirty="0"/>
              <a:t>Very important to promote positive attitudes about sexual expression for the patient </a:t>
            </a:r>
          </a:p>
          <a:p>
            <a:pPr lvl="1"/>
            <a:r>
              <a:rPr lang="en-US" sz="1600" dirty="0"/>
              <a:t>Caregivers and staff are essential to this by having an accepting and positive attitude about these topics when they come up</a:t>
            </a:r>
          </a:p>
          <a:p>
            <a:pPr lvl="1"/>
            <a:r>
              <a:rPr lang="en-US" sz="1600" dirty="0"/>
              <a:t>The more comfortable and safe a patient feels with you, the more apt they are to discuss and share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DB55BE5-AEC1-4370-9B6B-154AE50C44CC}"/>
              </a:ext>
            </a:extLst>
          </p:cNvPr>
          <p:cNvSpPr txBox="1">
            <a:spLocks/>
          </p:cNvSpPr>
          <p:nvPr/>
        </p:nvSpPr>
        <p:spPr>
          <a:xfrm>
            <a:off x="381000" y="1686294"/>
            <a:ext cx="11689855" cy="457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>
              <a:latin typeface="+mn-lt"/>
            </a:endParaRP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484DE382-ACCC-4D0C-8532-33DBE9CE26BC}"/>
              </a:ext>
            </a:extLst>
          </p:cNvPr>
          <p:cNvSpPr txBox="1">
            <a:spLocks/>
          </p:cNvSpPr>
          <p:nvPr/>
        </p:nvSpPr>
        <p:spPr bwMode="white">
          <a:xfrm>
            <a:off x="381000" y="676940"/>
            <a:ext cx="8686956" cy="50323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dirty="0"/>
              <a:t>ID/DD and Sexuality </a:t>
            </a:r>
            <a:endParaRPr lang="en-US" sz="3200" b="1" dirty="0">
              <a:latin typeface="+mj-lt"/>
            </a:endParaRP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40296EAB-8735-9CB9-EF43-CCBB7705ABCA}"/>
              </a:ext>
            </a:extLst>
          </p:cNvPr>
          <p:cNvSpPr txBox="1">
            <a:spLocks/>
          </p:cNvSpPr>
          <p:nvPr/>
        </p:nvSpPr>
        <p:spPr>
          <a:xfrm>
            <a:off x="381000" y="1555732"/>
            <a:ext cx="11689855" cy="457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+mn-lt"/>
              </a:rPr>
              <a:t>Meeting the need</a:t>
            </a:r>
          </a:p>
        </p:txBody>
      </p:sp>
    </p:spTree>
    <p:extLst>
      <p:ext uri="{BB962C8B-B14F-4D97-AF65-F5344CB8AC3E}">
        <p14:creationId xmlns:p14="http://schemas.microsoft.com/office/powerpoint/2010/main" val="649609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47274B-FA71-4C3D-AA12-473C6D275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1571E92B-1A0F-4118-B0A7-64C102110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435" y="2433859"/>
            <a:ext cx="10939130" cy="3935043"/>
          </a:xfrm>
        </p:spPr>
        <p:txBody>
          <a:bodyPr>
            <a:normAutofit/>
          </a:bodyPr>
          <a:lstStyle/>
          <a:p>
            <a:r>
              <a:rPr lang="en-US" sz="2400" dirty="0"/>
              <a:t>Know your professional and personal scope</a:t>
            </a:r>
          </a:p>
          <a:p>
            <a:r>
              <a:rPr lang="en-US" sz="2400" dirty="0"/>
              <a:t>Start with the basics!</a:t>
            </a:r>
          </a:p>
          <a:p>
            <a:pPr lvl="1"/>
            <a:r>
              <a:rPr lang="en-US" sz="2000" dirty="0"/>
              <a:t>Can the individual:</a:t>
            </a:r>
          </a:p>
          <a:p>
            <a:pPr lvl="2"/>
            <a:r>
              <a:rPr lang="en-US" sz="1800" dirty="0"/>
              <a:t>Name and identify basic body parts by their correct name</a:t>
            </a:r>
          </a:p>
          <a:p>
            <a:pPr lvl="3"/>
            <a:r>
              <a:rPr lang="en-US" sz="1600" dirty="0"/>
              <a:t>What about slang terms?</a:t>
            </a:r>
          </a:p>
          <a:p>
            <a:pPr lvl="2"/>
            <a:r>
              <a:rPr lang="en-US" sz="1800" dirty="0"/>
              <a:t>Demonstrate a basic understanding of that body part’s function?</a:t>
            </a:r>
          </a:p>
          <a:p>
            <a:pPr lvl="2"/>
            <a:r>
              <a:rPr lang="en-US" sz="1800" dirty="0"/>
              <a:t>Complete basic personal hygiene routines related to sexual/reproductive health</a:t>
            </a:r>
          </a:p>
          <a:p>
            <a:pPr lvl="3"/>
            <a:r>
              <a:rPr lang="en-US" sz="1600" dirty="0"/>
              <a:t>More than cleaning up. Should also include self-examination pending the individuals age and level of functioning </a:t>
            </a:r>
          </a:p>
          <a:p>
            <a:pPr lvl="1"/>
            <a:r>
              <a:rPr lang="en-US" sz="2200" dirty="0"/>
              <a:t>These topics are often overlooked</a:t>
            </a:r>
          </a:p>
          <a:p>
            <a:pPr lvl="1"/>
            <a:endParaRPr lang="en-US" sz="2200" dirty="0"/>
          </a:p>
          <a:p>
            <a:pPr marL="914400" lvl="2" indent="0">
              <a:buNone/>
            </a:pPr>
            <a:endParaRPr lang="en-US" sz="1800" dirty="0"/>
          </a:p>
          <a:p>
            <a:pPr lvl="3"/>
            <a:endParaRPr lang="en-US" sz="1400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DB55BE5-AEC1-4370-9B6B-154AE50C44CC}"/>
              </a:ext>
            </a:extLst>
          </p:cNvPr>
          <p:cNvSpPr txBox="1">
            <a:spLocks/>
          </p:cNvSpPr>
          <p:nvPr/>
        </p:nvSpPr>
        <p:spPr>
          <a:xfrm>
            <a:off x="381000" y="1686294"/>
            <a:ext cx="11689855" cy="457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+mn-lt"/>
              </a:rPr>
              <a:t>So what do I do?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484DE382-ACCC-4D0C-8532-33DBE9CE26BC}"/>
              </a:ext>
            </a:extLst>
          </p:cNvPr>
          <p:cNvSpPr txBox="1">
            <a:spLocks/>
          </p:cNvSpPr>
          <p:nvPr/>
        </p:nvSpPr>
        <p:spPr bwMode="white">
          <a:xfrm>
            <a:off x="381000" y="676940"/>
            <a:ext cx="8686956" cy="50323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b="1" dirty="0">
              <a:latin typeface="+mj-lt"/>
            </a:endParaRP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6EBF616B-626F-93F8-E69D-3023EE8B0E67}"/>
              </a:ext>
            </a:extLst>
          </p:cNvPr>
          <p:cNvSpPr txBox="1">
            <a:spLocks/>
          </p:cNvSpPr>
          <p:nvPr/>
        </p:nvSpPr>
        <p:spPr bwMode="white">
          <a:xfrm>
            <a:off x="533400" y="829340"/>
            <a:ext cx="8686956" cy="50323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dirty="0"/>
              <a:t>ID/DD and Sexuality </a:t>
            </a:r>
            <a:endParaRPr lang="en-US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62120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47274B-FA71-4C3D-AA12-473C6D275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EF015EF-14D4-44D8-8042-B95C78654242}"/>
              </a:ext>
            </a:extLst>
          </p:cNvPr>
          <p:cNvSpPr txBox="1">
            <a:spLocks/>
          </p:cNvSpPr>
          <p:nvPr/>
        </p:nvSpPr>
        <p:spPr>
          <a:xfrm>
            <a:off x="558800" y="1570074"/>
            <a:ext cx="11074400" cy="457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+mn-lt"/>
              </a:rPr>
              <a:t>Okay, so now what…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31E74019-C67E-481D-86C8-D0AE98B0BA22}"/>
              </a:ext>
            </a:extLst>
          </p:cNvPr>
          <p:cNvSpPr txBox="1">
            <a:spLocks/>
          </p:cNvSpPr>
          <p:nvPr/>
        </p:nvSpPr>
        <p:spPr bwMode="white">
          <a:xfrm>
            <a:off x="739954" y="590550"/>
            <a:ext cx="8229600" cy="609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4000" b="1" dirty="0">
              <a:latin typeface="+mj-lt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266878F-3989-695E-67D4-D2A5F38F83E3}"/>
              </a:ext>
            </a:extLst>
          </p:cNvPr>
          <p:cNvSpPr txBox="1">
            <a:spLocks/>
          </p:cNvSpPr>
          <p:nvPr/>
        </p:nvSpPr>
        <p:spPr bwMode="white">
          <a:xfrm>
            <a:off x="381000" y="676940"/>
            <a:ext cx="8686956" cy="50323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Roboto" panose="02000000000000000000" pitchFamily="2" charset="0"/>
              <a:buChar char="–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dirty="0"/>
              <a:t>ID/DD and Sexuality </a:t>
            </a:r>
            <a:endParaRPr lang="en-US" sz="3200" b="1" dirty="0">
              <a:latin typeface="+mj-lt"/>
            </a:endParaRP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3FADE635-4746-3AB7-09A9-19529FA06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435" y="2246017"/>
            <a:ext cx="10939130" cy="3935043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/>
              <a:t>Private vs Public</a:t>
            </a:r>
          </a:p>
          <a:p>
            <a:pPr lvl="1"/>
            <a:r>
              <a:rPr lang="en-US" sz="2000" dirty="0"/>
              <a:t>What does this mean, where does it apply, what does it apply too?</a:t>
            </a:r>
          </a:p>
          <a:p>
            <a:pPr lvl="2"/>
            <a:r>
              <a:rPr lang="en-US" sz="1800" dirty="0"/>
              <a:t>Parts of one’s body</a:t>
            </a:r>
          </a:p>
          <a:p>
            <a:pPr lvl="2"/>
            <a:r>
              <a:rPr lang="en-US" sz="1800" dirty="0"/>
              <a:t>Location, location, location</a:t>
            </a:r>
          </a:p>
          <a:p>
            <a:pPr lvl="2"/>
            <a:r>
              <a:rPr lang="en-US" sz="1800" dirty="0"/>
              <a:t>Specific behaviors/actions (not always intimate ones!)</a:t>
            </a:r>
          </a:p>
          <a:p>
            <a:r>
              <a:rPr lang="en-US" sz="2600" dirty="0"/>
              <a:t>Arousal and masturbation</a:t>
            </a:r>
          </a:p>
          <a:p>
            <a:pPr lvl="1"/>
            <a:r>
              <a:rPr lang="en-US" sz="2200" dirty="0"/>
              <a:t>Sexual feelings, thoughts, touching</a:t>
            </a:r>
          </a:p>
          <a:p>
            <a:pPr lvl="2"/>
            <a:r>
              <a:rPr lang="en-US" sz="1800" dirty="0"/>
              <a:t>The sequence of events</a:t>
            </a:r>
          </a:p>
          <a:p>
            <a:pPr lvl="1"/>
            <a:r>
              <a:rPr lang="en-US" sz="2200" dirty="0"/>
              <a:t>Masturbation</a:t>
            </a:r>
          </a:p>
          <a:p>
            <a:pPr lvl="2"/>
            <a:r>
              <a:rPr lang="en-US" sz="1800" dirty="0"/>
              <a:t>To teach or not to teach…</a:t>
            </a:r>
          </a:p>
          <a:p>
            <a:pPr lvl="2"/>
            <a:r>
              <a:rPr lang="en-US" sz="1800" dirty="0"/>
              <a:t>Understand cultural/religious dynamics</a:t>
            </a:r>
          </a:p>
          <a:p>
            <a:pPr lvl="1"/>
            <a:r>
              <a:rPr lang="en-US" sz="2200" dirty="0"/>
              <a:t>Pornography</a:t>
            </a:r>
          </a:p>
          <a:p>
            <a:pPr lvl="2"/>
            <a:r>
              <a:rPr lang="en-US" sz="1800" dirty="0"/>
              <a:t>Appropriate and safe searches</a:t>
            </a:r>
          </a:p>
          <a:p>
            <a:pPr lvl="2"/>
            <a:r>
              <a:rPr lang="en-US" sz="1800" dirty="0"/>
              <a:t>Avoiding exploitation</a:t>
            </a:r>
          </a:p>
          <a:p>
            <a:pPr lvl="1"/>
            <a:endParaRPr lang="en-US" sz="2800" dirty="0"/>
          </a:p>
          <a:p>
            <a:pPr lvl="2"/>
            <a:endParaRPr lang="en-US" sz="1800" dirty="0"/>
          </a:p>
          <a:p>
            <a:pPr lvl="1"/>
            <a:endParaRPr lang="en-US" sz="2200" dirty="0"/>
          </a:p>
          <a:p>
            <a:pPr marL="914400" lvl="2" indent="0">
              <a:buNone/>
            </a:pPr>
            <a:endParaRPr lang="en-US" sz="1800" dirty="0"/>
          </a:p>
          <a:p>
            <a:pPr lvl="3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4319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IOWA BRAND COLORS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616669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University of Iowa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9CCDD9754E9B40B13882595ECD5F7A" ma:contentTypeVersion="0" ma:contentTypeDescription="Create a new document." ma:contentTypeScope="" ma:versionID="48ffdc5cb6ca8bf97cbe1bd0206e10b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97FFD54-27B0-415C-8654-D843242BD071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421B56A-5C82-479A-80D0-662CC28B93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14B8143-C3D6-460D-830C-A8DBEE85511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6396</TotalTime>
  <Words>854</Words>
  <Application>Microsoft Office PowerPoint</Application>
  <PresentationFormat>Widescreen</PresentationFormat>
  <Paragraphs>150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Roboto</vt:lpstr>
      <vt:lpstr>Roboto Black</vt:lpstr>
      <vt:lpstr>Office Theme</vt:lpstr>
      <vt:lpstr>ID/DD and Sexuality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ryan-potter@uiowa.edu</dc:creator>
  <cp:lastModifiedBy>Stephenson, Blake</cp:lastModifiedBy>
  <cp:revision>305</cp:revision>
  <dcterms:created xsi:type="dcterms:W3CDTF">2020-01-21T18:13:39Z</dcterms:created>
  <dcterms:modified xsi:type="dcterms:W3CDTF">2024-12-17T13:14:11Z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0x010100579CCDD9754E9B40B13882595ECD5F7A</vt:lpwstr>
  </property>
</Properties>
</file>