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4" r:id="rId3"/>
    <p:sldId id="335" r:id="rId4"/>
    <p:sldId id="336" r:id="rId5"/>
    <p:sldId id="337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31" r:id="rId15"/>
    <p:sldId id="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E51F-12C2-4ABC-8CD3-4ED3ED874F57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7B1-8147-4528-87D8-08E95E1BD0D0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A1B-420C-469B-955B-8AA05F07BF3C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395C-46AE-4B75-8CBB-49DB93BAA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03FFD-B177-4F50-B3A2-BB8829FCF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91CE-2017-4A13-9474-0F2ED13B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2640-6C3A-4282-B136-3DAD0C0115D4}" type="datetime1">
              <a:rPr lang="en-US" smtClean="0"/>
              <a:t>8/8/2024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0906-CF83-4814-BEE2-9104F979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0949E-9A22-42D9-938B-0C8F7673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37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F623-F7AF-430E-9072-2445CDBD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973D-9238-41F5-9D04-784209688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73275-49AD-488F-9D6C-BEB2F994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8B2E-D2EE-4C79-8935-CFB32D35325C}" type="datetime1">
              <a:rPr lang="en-US" smtClean="0"/>
              <a:t>8/8/2024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B652F-7745-439D-978C-12C11FFF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5D06A-38AC-42E7-8E6A-2E4C86FA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92DF-116C-4EE2-BF6A-1858DC32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2DEE-9F7D-4B0B-B2A3-61BD9356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0805-3083-41B2-9663-E09033FA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104B-7F4D-4940-95E7-CBD3509CFE1F}" type="datetime1">
              <a:rPr lang="en-US" smtClean="0"/>
              <a:t>8/8/2024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08AA-B275-42E7-8985-F948FB15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13076-B89A-4D06-879F-D4E0B978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6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31FB-7E32-47D0-BBD7-6E04ABD5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B99E-8676-4FF9-A880-9D34D7EF3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A69B3-2425-4E41-85FB-2AF0F5F3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BF0A-E277-418B-A5CB-5D4DE1DE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455-D9D8-4179-A994-D4CAFE5590AE}" type="datetime1">
              <a:rPr lang="en-US" smtClean="0"/>
              <a:t>8/8/2024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A3C1B-210A-4696-8E08-D577A85E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D8734-C8EB-4F50-BE22-51F31697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16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51FA-300B-4CE3-B9D8-EB7AF410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AD37B-C796-4755-B938-21104D66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CD48F-E40D-4490-B686-4C064B48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3F4C4-08FA-4DE9-AA5D-417428A99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D86E6-151C-4266-BE6A-E35A12229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2B2D4-D606-46F1-9D3E-ECD38713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5899-0CE3-41C3-9694-02866FD96EE8}" type="datetime1">
              <a:rPr lang="en-US" smtClean="0"/>
              <a:t>8/8/2024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9481E-E7A5-44EA-AB3D-E7464585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C22EE-D833-4316-ABEC-C6E8706A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16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09F1-7FC6-4E69-A35A-2A544EA3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06B7E-DF21-4DC2-977E-6F748A32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CFB3-D2E4-4477-B227-CC411ABD2A49}" type="datetime1">
              <a:rPr lang="en-US" smtClean="0"/>
              <a:t>8/8/2024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1A534-0652-49A8-B898-50EF2040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24FAB-31A0-4FCB-A661-350FCCED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599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C7F34-C5B7-4786-84DD-988ADC46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38CF-12BE-4A9F-9C02-B7ECC0D9CCF2}" type="datetime1">
              <a:rPr lang="en-US" smtClean="0"/>
              <a:t>8/8/2024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C5B8E-6663-41A4-81E5-07369FB4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DC29C-3479-4642-969F-DEB9747D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6984"/>
            <a:ext cx="2743200" cy="365125"/>
          </a:xfrm>
        </p:spPr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5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F23C-4765-452A-8B12-47789920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BB6A-5D09-4660-AA3E-7DF8FD23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C3529-0342-422C-8918-C9D59692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69E91-4309-4CC0-9094-BDD0C702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1E9-8A29-40C6-A1EF-E1CFE5D907D9}" type="datetime1">
              <a:rPr lang="en-US" smtClean="0"/>
              <a:t>8/8/2024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1374B-54E7-4500-9D0E-B96DE86B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E413A-4B14-49AA-A7F0-E4840AD4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0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0636-C418-4EC9-9BBE-5C5B706B6CC2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5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E22C-16BF-4195-BD76-2E512650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5602E-7DBB-476B-A009-037DFD68F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96011-D003-411A-90AE-8E48D1E9C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D83B1-047F-460D-9FE8-4925C133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4FCF-80CD-42FE-B020-78B656CEB3F6}" type="datetime1">
              <a:rPr lang="en-US" smtClean="0"/>
              <a:t>8/8/2024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F6AB-B4F3-493F-A8C1-CA7921E0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D1161-BE1F-4911-ABA9-ED026DB5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875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279C-8DAB-443C-A1B4-C971F5FD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87FFA-A5DD-4041-886B-3437E87E2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4594-11CA-4B9B-9B43-54EB7781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09C7-E383-4A3E-B063-4F9EC7B994E4}" type="datetime1">
              <a:rPr lang="en-US" smtClean="0"/>
              <a:t>8/8/2024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49DA-8724-4C8C-9B0D-EE81EB24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3979C-C26A-480B-B4CE-3E30A729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09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0F51B-BBC1-41EE-983D-1D489D1A2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39BAF-1BA7-4CA2-ABDA-93D1F3EA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C88DA-5448-4C62-87E5-C5A209AB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69BB-E527-4E5F-B5B0-A1EE896F0989}" type="datetime1">
              <a:rPr lang="en-US" smtClean="0"/>
              <a:t>8/8/2024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C2FF-8B7A-4925-8155-C8EA44DD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030B-4D3C-4C43-B9FD-BDB92D29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58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D59A-C64B-4E15-A397-A48DAAF04385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D537-8B0E-41CC-9750-C8522E309F66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985-E517-405A-8912-EB6275269F4E}" type="datetime1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7240-BC9F-4F95-8704-706C3F44CE71}" type="datetime1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C3CA-E76B-4E23-A9D9-5F9EF4F8780F}" type="datetime1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5455" y="5804557"/>
            <a:ext cx="2743200" cy="3651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fld id="{EF6C60A7-3E21-42C1-A1D7-B168B348D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EE02-0432-4C09-802C-72C199708CB1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E86E-E4EC-48C2-A646-7E62D72081DB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tx1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9095-81A3-4925-BC13-0A62C5BDE816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60A7-3E21-42C1-A1D7-B168B348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6000">
              <a:schemeClr val="tx1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1C5D5-F5AA-457B-A13D-0AB21B40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C09BC-9CB0-42A6-8124-76436F2D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A6936-AA1D-4979-A918-3A9E7391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E0A7-5C41-427A-AD26-EE931E5BBAD3}" type="datetime1">
              <a:rPr lang="en-US" smtClean="0"/>
              <a:t>8/8/2024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0147E-5E90-4687-9790-1C5E8CFB4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4D3CE-E145-469F-ADDC-9FDE58E28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DFD5-A655-44F6-8A44-CA71AACA404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34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A47D5-732C-81E3-60DA-577CA711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 yellow and black logo&#10;&#10;Description automatically generated">
            <a:extLst>
              <a:ext uri="{FF2B5EF4-FFF2-40B4-BE49-F238E27FC236}">
                <a16:creationId xmlns:a16="http://schemas.microsoft.com/office/drawing/2014/main" id="{B258494E-C605-328C-6086-DF455804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30" y="190402"/>
            <a:ext cx="3857625" cy="2371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24626-6981-FA35-BACA-A3EF0C5FE3CC}"/>
              </a:ext>
            </a:extLst>
          </p:cNvPr>
          <p:cNvSpPr txBox="1"/>
          <p:nvPr/>
        </p:nvSpPr>
        <p:spPr>
          <a:xfrm>
            <a:off x="361629" y="652989"/>
            <a:ext cx="7051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FECF05"/>
                </a:solidFill>
              </a:rPr>
              <a:t>Oral health for adults with special health care needs</a:t>
            </a:r>
            <a:endParaRPr lang="en-US" sz="4400" b="1" dirty="0">
              <a:solidFill>
                <a:srgbClr val="FECF0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A571F-5500-0B75-ABAF-E9A06097A4D7}"/>
              </a:ext>
            </a:extLst>
          </p:cNvPr>
          <p:cNvSpPr txBox="1"/>
          <p:nvPr/>
        </p:nvSpPr>
        <p:spPr>
          <a:xfrm>
            <a:off x="8043798" y="5113566"/>
            <a:ext cx="3924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Leonardo Marchini, DDS, MSD, Phd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Professor and Chair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Department of Preventive and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Community Dentistry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lose-up of a person's mouth with teeth and gums&#10;&#10;Description automatically generated">
            <a:extLst>
              <a:ext uri="{FF2B5EF4-FFF2-40B4-BE49-F238E27FC236}">
                <a16:creationId xmlns:a16="http://schemas.microsoft.com/office/drawing/2014/main" id="{1EDF79A6-378A-2C3E-72A9-6F062B138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6" y="2481795"/>
            <a:ext cx="5971592" cy="395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0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520" y="1991428"/>
            <a:ext cx="5281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 over hand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the patient holding a toothbrush and then a caregiver place his hand over patient’s hand and guides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toothbrushing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18" y="2072663"/>
            <a:ext cx="5151217" cy="34118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60A6-1766-2E1B-5720-8B329AB0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6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520" y="1991428"/>
            <a:ext cx="5281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caregiver starts an oral health care activity and then let the patient finish 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19961" y="2407885"/>
            <a:ext cx="4953783" cy="2741402"/>
            <a:chOff x="6419961" y="2407885"/>
            <a:chExt cx="4953783" cy="27414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961" y="2407885"/>
              <a:ext cx="4882645" cy="27414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90032" y="4887677"/>
              <a:ext cx="13837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Pixabay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domeckopol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AD07B4-7326-A1D5-4CF7-810C9B2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3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a80c061-3a56-4d54-8cd4-dfb3d8b97df4@namprd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3" y="1836835"/>
            <a:ext cx="2132395" cy="379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335d236-2dea-4972-8a71-1a77cbd584d1@namprd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82" y="1836835"/>
            <a:ext cx="2119062" cy="37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b9ee161-5ae3-4746-91f9-0b2ed1d583b4@namprd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88" y="1836835"/>
            <a:ext cx="2147623" cy="381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1aef8ae-e4ad-48b2-9814-1197d0d00269@namprd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1836835"/>
            <a:ext cx="2147623" cy="381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3484" y="119360"/>
            <a:ext cx="11228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GeriaDental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 offers expert tips from geriatric dentists and hygienists to help you provide high quality oral health care for older adults.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1D57628E-E26D-4CFB-98E7-C3DEB7E25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E0F285-69B3-4AFC-B67B-D060FFCA8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840" y="5991663"/>
            <a:ext cx="1677520" cy="4902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67AC2-EA76-88EC-5ACB-51D204E0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789" y="62367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C60A7-3E21-42C1-A1D7-B168B348D89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0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8A55E-9169-3E19-A612-F12BF737E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0" r="1649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69D86-888A-E6AE-6CF9-A2119414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8" r="11965" b="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E9F84-0504-6381-C08E-14807928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028" y="630080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C60A7-3E21-42C1-A1D7-B168B348D89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6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D27EE-4D02-4FE3-0A23-8FB00713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585BD-66DF-6216-9BBE-0C7A70E12AE8}"/>
              </a:ext>
            </a:extLst>
          </p:cNvPr>
          <p:cNvSpPr txBox="1"/>
          <p:nvPr/>
        </p:nvSpPr>
        <p:spPr>
          <a:xfrm>
            <a:off x="1738173" y="1355571"/>
            <a:ext cx="87156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ECF0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Thank you for your attention!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00FE3-113C-1353-000E-F25A34E1816E}"/>
              </a:ext>
            </a:extLst>
          </p:cNvPr>
          <p:cNvSpPr txBox="1"/>
          <p:nvPr/>
        </p:nvSpPr>
        <p:spPr>
          <a:xfrm>
            <a:off x="3048739" y="447261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leonardo-marchini@uiowa.edu</a:t>
            </a:r>
          </a:p>
        </p:txBody>
      </p:sp>
    </p:spTree>
    <p:extLst>
      <p:ext uri="{BB962C8B-B14F-4D97-AF65-F5344CB8AC3E}">
        <p14:creationId xmlns:p14="http://schemas.microsoft.com/office/powerpoint/2010/main" val="5570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DDF5B-1849-37C1-D995-B45D5ED7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F7252-685C-E889-A812-1D7AC88A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" t="26876" r="-1" b="9709"/>
          <a:stretch/>
        </p:blipFill>
        <p:spPr>
          <a:xfrm>
            <a:off x="1634374" y="1895105"/>
            <a:ext cx="8923251" cy="4274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105FF-F7C1-5639-3F6A-7BF168B67282}"/>
              </a:ext>
            </a:extLst>
          </p:cNvPr>
          <p:cNvSpPr txBox="1"/>
          <p:nvPr/>
        </p:nvSpPr>
        <p:spPr>
          <a:xfrm>
            <a:off x="2951997" y="495880"/>
            <a:ext cx="628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b="1" dirty="0">
                <a:solidFill>
                  <a:srgbClr val="FECF05"/>
                </a:solidFill>
              </a:rPr>
              <a:t>The interdisciplinary team</a:t>
            </a:r>
            <a:endParaRPr lang="en-US" sz="4400" b="1" dirty="0">
              <a:solidFill>
                <a:srgbClr val="FEC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06C04-32EA-5E9C-C8B1-D366B30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2A620-BE28-681D-EB6A-E2D0AB36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58388" y="-976119"/>
            <a:ext cx="5222656" cy="9598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C3DBA-B496-EBE8-241A-78FD661F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0" y="392866"/>
            <a:ext cx="2723800" cy="818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0AD86-5871-0CDF-55CD-E38C5C4B8A6B}"/>
              </a:ext>
            </a:extLst>
          </p:cNvPr>
          <p:cNvSpPr txBox="1"/>
          <p:nvPr/>
        </p:nvSpPr>
        <p:spPr>
          <a:xfrm>
            <a:off x="11373496" y="61696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68561B-BE62-977B-B29F-DC264E6B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60A7-3E21-42C1-A1D7-B168B348D89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2A9D8-E1BA-F8EE-449A-AB1BFC78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65838" y="-245909"/>
            <a:ext cx="5344443" cy="8112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9A6AB-24A6-DA80-C807-F86E7DF0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7" y="375447"/>
            <a:ext cx="2605798" cy="783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A4417E-3365-2A00-9303-5998E52AB7C9}"/>
              </a:ext>
            </a:extLst>
          </p:cNvPr>
          <p:cNvSpPr txBox="1"/>
          <p:nvPr/>
        </p:nvSpPr>
        <p:spPr>
          <a:xfrm>
            <a:off x="11271028" y="61696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8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066" y="1147096"/>
            <a:ext cx="64868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 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patient, respectful, gentle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patient’s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smile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eye contact, preferably at patient’s eye level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 from the front, move slowly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 yourself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plain language and short sentences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only one instruction each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Briefly explain what you are doing and why you are doing it, repeat as necessary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polite, provide encouragement and positive feedback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76181" y="2239035"/>
            <a:ext cx="4437174" cy="2958116"/>
            <a:chOff x="6876181" y="2239035"/>
            <a:chExt cx="4437174" cy="2958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181" y="2239035"/>
              <a:ext cx="4437174" cy="29581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76181" y="4935541"/>
              <a:ext cx="10054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Pixabay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sasint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F06BF-5734-885F-177A-77FD578C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38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741" y="1227927"/>
            <a:ext cx="5281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breakdown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Breakdown an activity into small steps. Instead of saying 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Please, brush your teeth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”, one should say: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Please, get your toothbrush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open your toothpaste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add a small amount of toothpaste to the toothbrush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Please, brush your front teeth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your back teeth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 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63511" y="1724607"/>
            <a:ext cx="3862513" cy="3862513"/>
            <a:chOff x="7163511" y="1724607"/>
            <a:chExt cx="3862513" cy="38625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511" y="1724607"/>
              <a:ext cx="3862513" cy="38625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63511" y="5325510"/>
              <a:ext cx="992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Pixabay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metsi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78A475-25D0-1313-D20A-F67B56A2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30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708" y="2439758"/>
            <a:ext cx="5281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second caregiver enters the situation and deliver care to the patient as the first caregiver leaves or steps back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62380" y="2552450"/>
            <a:ext cx="4719085" cy="2452272"/>
            <a:chOff x="6562380" y="2552450"/>
            <a:chExt cx="4719085" cy="24522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380" y="2552450"/>
              <a:ext cx="4670994" cy="24522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240795" y="4743112"/>
              <a:ext cx="10406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Pixabay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geralt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5BEAA-03A0-6A2A-F5FC-824CD329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6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174" y="1720840"/>
            <a:ext cx="5281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patient can be distracted by singing a favorite song, by holding a favorite item (a blanket, a pillow, a doll, etc.), by telling a story/joke, by  watching a TV show, or by doing any other appropriate favorite activity.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98637" y="2323322"/>
            <a:ext cx="4997080" cy="3313975"/>
            <a:chOff x="6198637" y="2323322"/>
            <a:chExt cx="4997080" cy="3313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637" y="2323322"/>
              <a:ext cx="4956888" cy="33045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110163" y="5375687"/>
              <a:ext cx="1085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Pixabay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JSchley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BF911-2285-B545-CEAF-B692E5AF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23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229" y="106644"/>
            <a:ext cx="599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Overcoming Barriers to Good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928" y="1041174"/>
            <a:ext cx="11338143" cy="5474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520" y="1991428"/>
            <a:ext cx="5281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Bridging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the resident holding a toothbrush or any other oral care related item as the caregiver brush his teeth with another toothbrush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80" y="1991428"/>
            <a:ext cx="5287206" cy="35019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4DCF8-BC88-3321-0C87-73C7799E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8DFD5-A655-44F6-8A44-CA71AACA404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935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416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Marchini, Leonardo</dc:creator>
  <cp:lastModifiedBy>Marchini, Leonardo</cp:lastModifiedBy>
  <cp:revision>4</cp:revision>
  <dcterms:created xsi:type="dcterms:W3CDTF">2024-08-08T15:45:32Z</dcterms:created>
  <dcterms:modified xsi:type="dcterms:W3CDTF">2024-08-08T16:05:10Z</dcterms:modified>
</cp:coreProperties>
</file>