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6"/>
  </p:notesMasterIdLst>
  <p:handoutMasterIdLst>
    <p:handoutMasterId r:id="rId17"/>
  </p:handoutMasterIdLst>
  <p:sldIdLst>
    <p:sldId id="1906" r:id="rId2"/>
    <p:sldId id="1919" r:id="rId3"/>
    <p:sldId id="1915" r:id="rId4"/>
    <p:sldId id="1916" r:id="rId5"/>
    <p:sldId id="1917" r:id="rId6"/>
    <p:sldId id="305" r:id="rId7"/>
    <p:sldId id="307" r:id="rId8"/>
    <p:sldId id="1922" r:id="rId9"/>
    <p:sldId id="306" r:id="rId10"/>
    <p:sldId id="310" r:id="rId11"/>
    <p:sldId id="1920" r:id="rId12"/>
    <p:sldId id="1921" r:id="rId13"/>
    <p:sldId id="308" r:id="rId14"/>
    <p:sldId id="31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77451" autoAdjust="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A432C8-69A7-458B-9684-2BFA64B3194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1" y="536574"/>
            <a:ext cx="289250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4344" y="242814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0705" y="2877019"/>
            <a:ext cx="2295000" cy="2938561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500" y="6357169"/>
            <a:ext cx="11103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7710" y="6357600"/>
            <a:ext cx="5012532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4991" y="0"/>
            <a:ext cx="540901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8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0" y="395289"/>
            <a:ext cx="76599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049" y="1736732"/>
            <a:ext cx="2228550" cy="661912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050" y="2431256"/>
            <a:ext cx="2228550" cy="36327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725" y="1756025"/>
            <a:ext cx="2228550" cy="662400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7725" y="2450550"/>
            <a:ext cx="2228550" cy="36327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3400" y="1756025"/>
            <a:ext cx="2228550" cy="662400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3400" y="2450550"/>
            <a:ext cx="2228550" cy="36327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CB818-7379-467D-8E76-EF9D9074A26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7AD23-403E-CB9F-8D5C-3C9B086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5279588"/>
            <a:ext cx="6749561" cy="154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CAA4-1E6E-0BBD-160A-C7B3FC895343}"/>
              </a:ext>
            </a:extLst>
          </p:cNvPr>
          <p:cNvSpPr txBox="1"/>
          <p:nvPr/>
        </p:nvSpPr>
        <p:spPr>
          <a:xfrm>
            <a:off x="-2250830" y="4797084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CE774-D997-73EF-C27E-A1F16314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18917" cy="321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D5A91-94C6-6795-5683-CDD51A88CB86}"/>
              </a:ext>
            </a:extLst>
          </p:cNvPr>
          <p:cNvSpPr txBox="1"/>
          <p:nvPr/>
        </p:nvSpPr>
        <p:spPr>
          <a:xfrm>
            <a:off x="170490" y="3668251"/>
            <a:ext cx="873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asis MT Pro Black" panose="020F0502020204030204" pitchFamily="18" charset="0"/>
              </a:rPr>
              <a:t>Visual Schedule Basics</a:t>
            </a:r>
          </a:p>
          <a:p>
            <a:pPr algn="ctr"/>
            <a:r>
              <a:rPr lang="en-US" sz="3600" b="1" dirty="0">
                <a:latin typeface="Amasis MT Pro Black" panose="020F0502020204030204" pitchFamily="18" charset="0"/>
              </a:rPr>
              <a:t>Jen Kuhle, PhD, BCBA-D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4D5ECD-AFEB-7838-B875-416E97D4D2D2}"/>
              </a:ext>
            </a:extLst>
          </p:cNvPr>
          <p:cNvCxnSpPr/>
          <p:nvPr/>
        </p:nvCxnSpPr>
        <p:spPr>
          <a:xfrm>
            <a:off x="225083" y="5166416"/>
            <a:ext cx="869383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429A2-CD03-0A41-0209-8752D6A9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3401565"/>
            <a:ext cx="8730229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1BFB-5943-DF5E-DEAF-13373992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F16E-203C-05E2-3A55-CB4563E9B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Use actual pictures from the people/places/activities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Can take more time to assemble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May be preferred for adults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1E61-5BF2-98F6-ECD8-6A73D1D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pic>
        <p:nvPicPr>
          <p:cNvPr id="4100" name="Picture 4" descr="jen Kuhle iowa from uihc.org">
            <a:extLst>
              <a:ext uri="{FF2B5EF4-FFF2-40B4-BE49-F238E27FC236}">
                <a16:creationId xmlns:a16="http://schemas.microsoft.com/office/drawing/2014/main" id="{2F40CAC1-BAB9-2C05-C59D-96A603DC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07" y="2239327"/>
            <a:ext cx="1189673" cy="11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4F8AB-6062-03D2-E276-CDDD9D9C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827" y="3800475"/>
            <a:ext cx="1957388" cy="1314450"/>
          </a:xfrm>
          <a:prstGeom prst="rect">
            <a:avLst/>
          </a:prstGeom>
        </p:spPr>
      </p:pic>
      <p:pic>
        <p:nvPicPr>
          <p:cNvPr id="4104" name="Picture 8" descr="Walmart Store Entrance Stock Photo - Download Image Now - Wal-mart, Store,  Shopping - iStock">
            <a:extLst>
              <a:ext uri="{FF2B5EF4-FFF2-40B4-BE49-F238E27FC236}">
                <a16:creationId xmlns:a16="http://schemas.microsoft.com/office/drawing/2014/main" id="{954039C2-B45D-1E1A-86CE-0F681CC652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84" y="2150269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mburger: Our Classic Burger | McDonald's">
            <a:extLst>
              <a:ext uri="{FF2B5EF4-FFF2-40B4-BE49-F238E27FC236}">
                <a16:creationId xmlns:a16="http://schemas.microsoft.com/office/drawing/2014/main" id="{6FA6CD8B-9A27-66EC-AA79-CDC4BDD2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00" y="3857625"/>
            <a:ext cx="2043113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7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941A25CB-E686-D4CE-1E04-AFF048D9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88" y="854660"/>
            <a:ext cx="2892509" cy="1089752"/>
          </a:xfrm>
        </p:spPr>
        <p:txBody>
          <a:bodyPr>
            <a:normAutofit/>
          </a:bodyPr>
          <a:lstStyle/>
          <a:p>
            <a:r>
              <a:rPr lang="en-US" dirty="0"/>
              <a:t>Task analysis</a:t>
            </a:r>
          </a:p>
        </p:txBody>
      </p:sp>
      <p:sp>
        <p:nvSpPr>
          <p:cNvPr id="1033" name="Content Placeholder 2">
            <a:extLst>
              <a:ext uri="{FF2B5EF4-FFF2-40B4-BE49-F238E27FC236}">
                <a16:creationId xmlns:a16="http://schemas.microsoft.com/office/drawing/2014/main" id="{8D023ED3-92C3-971F-87B3-78192DD722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488" y="2327039"/>
            <a:ext cx="3180356" cy="220392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Break down of complex skills into smaller steps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Schedule within a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May not need to teach every step within 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4CD05-418A-9900-404D-D3F2187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7100" y="5625450"/>
            <a:ext cx="1320113" cy="34560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11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0FE2678-A636-5076-699B-98BE0819F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3888" y="986274"/>
          <a:ext cx="3774281" cy="488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8936" progId="Acrobat.Document.2020">
                  <p:embed/>
                </p:oleObj>
              </mc:Choice>
              <mc:Fallback>
                <p:oleObj name="Acrobat Document" r:id="rId2" imgW="3886052" imgH="5028936" progId="Acrobat.Document.2020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D0FE2678-A636-5076-699B-98BE0819F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888" y="986274"/>
                        <a:ext cx="3774281" cy="4885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25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00DE-303E-B35E-4890-BDAFF43C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Schedule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8F376-BFD2-73D6-ACCD-38C937CD4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length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9864C-B9D7-CE1F-A98A-353BF39A5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Full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Portion of the day (morning, afternoon, evening)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Specific activity (morning routine, dinner)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First-then (something non preferred followed by preferred)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Single schedule or multiple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8C6F8-7E69-3448-241F-36F15986C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flexibility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1D585-4792-4245-71DB-90E6B06CE0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Identify areas where choice can be offered (e.g., breakfast, activities)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Schedule choice activities into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What is required vs. not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How much input from client?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B8A02-0DB4-7DB7-BEF3-D11240242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1800" dirty="0"/>
              <a:t>MISC</a:t>
            </a:r>
            <a:r>
              <a:rPr lang="en-US" dirty="0"/>
              <a:t>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1C9A2A-4424-DFF3-E7D0-3F9C3C0EC8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How quickly can schedule be assembled each day?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Does it need to be transportable?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Laminated or protected?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Who is responsible for updating pictures or images?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Where will it be located?</a:t>
            </a:r>
          </a:p>
        </p:txBody>
      </p:sp>
    </p:spTree>
    <p:extLst>
      <p:ext uri="{BB962C8B-B14F-4D97-AF65-F5344CB8AC3E}">
        <p14:creationId xmlns:p14="http://schemas.microsoft.com/office/powerpoint/2010/main" val="187756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D60518-F981-5461-435D-01C5B9FB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Considerations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0F0CC-2F3F-D4A5-F99D-2D65D653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</a:rPr>
              <a:t> Identify the medical needs of the client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</a:rPr>
              <a:t> May be anchor points for the schedule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</a:rPr>
              <a:t>	Medications</a:t>
            </a:r>
          </a:p>
          <a:p>
            <a:pPr marL="0" lvl="1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</a:rPr>
              <a:t>	Therapies</a:t>
            </a:r>
          </a:p>
          <a:p>
            <a:pPr marL="0" lvl="1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</a:rPr>
              <a:t>	Appointments </a:t>
            </a:r>
          </a:p>
          <a:p>
            <a:pPr marL="0" lvl="1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</a:rPr>
              <a:t>	Any other interventions that are part of their 	medical plan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FA894-06E5-96A2-CE0C-EB3F1AC2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8597-19B1-879F-0FFA-1B6FD739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6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59F415B-75DF-B410-EFB7-C4944F63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of Schedule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0BF934-2795-8F08-CE71-28A0D419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1938130"/>
            <a:ext cx="729005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Ensure schedule is complete and built before introducing it to client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Determine where to place the schedule. Look for high traffic areas for the individual.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Engage in the schedule each day, period,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Schedules are not helpful if simply hung up and no additional interaction occurs.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6B1CC2-FB59-CF86-8490-34B54A34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1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A1E4-A503-0626-9454-05B9D8C5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B68-021E-9440-79C5-B5E90AB7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General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Schedule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Building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Medical Considerations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Questions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476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D913-5EE8-E178-EB58-01FF68E5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schedule?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2CDE-E1B0-BC86-46AF-A4056439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Communicates the sequence of upcoming events or activities. </a:t>
            </a:r>
          </a:p>
        </p:txBody>
      </p:sp>
    </p:spTree>
    <p:extLst>
      <p:ext uri="{BB962C8B-B14F-4D97-AF65-F5344CB8AC3E}">
        <p14:creationId xmlns:p14="http://schemas.microsoft.com/office/powerpoint/2010/main" val="35295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7691-5A86-F4F7-BF68-3E775F61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schedules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E575EC-474B-668C-A25E-ED75AC8E4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62192"/>
              </p:ext>
            </p:extLst>
          </p:nvPr>
        </p:nvGraphicFramePr>
        <p:xfrm>
          <a:off x="768350" y="2286000"/>
          <a:ext cx="7289799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33">
                  <a:extLst>
                    <a:ext uri="{9D8B030D-6E8A-4147-A177-3AD203B41FA5}">
                      <a16:colId xmlns:a16="http://schemas.microsoft.com/office/drawing/2014/main" val="1724824689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348332538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1516409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4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Basic needs are being met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Help to reduce anxiety or navigate stressors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Trauma-informed 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Know what is to be expected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Help to address anxiety about unknowns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Both client and direct support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Agreement that when certain things occur then other more desirable things will occur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1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6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AABD-305A-CBCF-E4F7-DDF47DAC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schedules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BF37-2936-5F38-8602-ACD637E51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Schedule type will be based on need of the client. Incredibly flexible intervention!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Consider intellectual functioning, preferences, activity level, etc.</a:t>
            </a:r>
          </a:p>
          <a:p>
            <a:pPr marL="128016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Options: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Picture schedule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Written schedule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Photographed schedule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First-then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1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941A25CB-E686-D4CE-1E04-AFF048D9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54" y="854660"/>
            <a:ext cx="2892509" cy="1089752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Schedule </a:t>
            </a:r>
          </a:p>
        </p:txBody>
      </p:sp>
      <p:sp>
        <p:nvSpPr>
          <p:cNvPr id="1033" name="Content Placeholder 2">
            <a:extLst>
              <a:ext uri="{FF2B5EF4-FFF2-40B4-BE49-F238E27FC236}">
                <a16:creationId xmlns:a16="http://schemas.microsoft.com/office/drawing/2014/main" id="{8D023ED3-92C3-971F-87B3-78192DD722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7731" y="3015014"/>
            <a:ext cx="3180356" cy="220392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Portion of the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Limited detail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Focus on activity, not time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Cartoon(</a:t>
            </a:r>
            <a:r>
              <a:rPr lang="en-US" dirty="0" err="1"/>
              <a:t>ish</a:t>
            </a:r>
            <a:r>
              <a:rPr lang="en-US" dirty="0"/>
              <a:t>) pictures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7FB226-4C93-C935-AB51-BDDB37E2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745" y="857250"/>
            <a:ext cx="5143500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4CD05-418A-9900-404D-D3F2187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7100" y="5625450"/>
            <a:ext cx="1320113" cy="34560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96C4-6FA5-2C75-E966-B62796C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“To Do” Versions of Schedules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824407-7A2B-2DCB-569F-35578F6C00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82133" y="2064544"/>
            <a:ext cx="3639739" cy="36397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6C0D7C-57FB-8BD5-6DA5-A3B37473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To Do/Done Visual Schedule Example | HDESD Learning Labs">
            <a:extLst>
              <a:ext uri="{FF2B5EF4-FFF2-40B4-BE49-F238E27FC236}">
                <a16:creationId xmlns:a16="http://schemas.microsoft.com/office/drawing/2014/main" id="{57F3B7FA-26F9-3AB1-1EA2-8410A5F4C6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87" y="2064544"/>
            <a:ext cx="2904098" cy="37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5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B322-C130-103C-C635-703CA7FC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then schedule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3983E-42EF-A0B2-9326-73A496125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" y="2305029"/>
            <a:ext cx="3566160" cy="334157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Start with </a:t>
            </a:r>
            <a:r>
              <a:rPr lang="en-US" sz="2000" i="1" dirty="0"/>
              <a:t>hard task </a:t>
            </a:r>
            <a:r>
              <a:rPr lang="en-US" sz="2000" dirty="0"/>
              <a:t>and move towards something preferred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May require task to be broken up into smaller bits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 Can help to build momentum towards bigger or more involved tasks </a:t>
            </a:r>
          </a:p>
          <a:p>
            <a:endParaRPr lang="en-US" b="1" dirty="0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109CB0A6-4DB9-6D57-2A90-73B9ECF5D5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2427208"/>
            <a:ext cx="4233118" cy="2345961"/>
          </a:xfrm>
        </p:spPr>
      </p:pic>
    </p:spTree>
    <p:extLst>
      <p:ext uri="{BB962C8B-B14F-4D97-AF65-F5344CB8AC3E}">
        <p14:creationId xmlns:p14="http://schemas.microsoft.com/office/powerpoint/2010/main" val="102274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itle 1">
            <a:extLst>
              <a:ext uri="{FF2B5EF4-FFF2-40B4-BE49-F238E27FC236}">
                <a16:creationId xmlns:a16="http://schemas.microsoft.com/office/drawing/2014/main" id="{9522AB4A-8F83-5A36-6321-186FB3C2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31" y="1259680"/>
            <a:ext cx="2892509" cy="1089752"/>
          </a:xfrm>
        </p:spPr>
        <p:txBody>
          <a:bodyPr>
            <a:normAutofit fontScale="90000"/>
          </a:bodyPr>
          <a:lstStyle/>
          <a:p>
            <a:r>
              <a:rPr lang="en-US" dirty="0"/>
              <a:t>Written Schedule</a:t>
            </a:r>
          </a:p>
        </p:txBody>
      </p:sp>
      <p:sp>
        <p:nvSpPr>
          <p:cNvPr id="3088" name="Content Placeholder 2">
            <a:extLst>
              <a:ext uri="{FF2B5EF4-FFF2-40B4-BE49-F238E27FC236}">
                <a16:creationId xmlns:a16="http://schemas.microsoft.com/office/drawing/2014/main" id="{5F21E4A8-44A2-0511-E82A-81C86937C2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7730" y="3015014"/>
            <a:ext cx="2892509" cy="220392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Brief in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Clear Expectations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Words Only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7FDAC5-3A5A-9762-BEFE-97E99902CE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3734991" y="1414144"/>
            <a:ext cx="5409010" cy="4029712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A96D-99C1-72EF-BE10-D6EE024F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7100" y="5625450"/>
            <a:ext cx="1320113" cy="34560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6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24167</TotalTime>
  <Words>475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Amasis MT Pro Black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Acrobat Document</vt:lpstr>
      <vt:lpstr>PowerPoint Presentation</vt:lpstr>
      <vt:lpstr>Agenda</vt:lpstr>
      <vt:lpstr>What is a schedule?</vt:lpstr>
      <vt:lpstr>Goals of schedules </vt:lpstr>
      <vt:lpstr>Types of schedules </vt:lpstr>
      <vt:lpstr>Picture Schedule </vt:lpstr>
      <vt:lpstr>“To Do” Versions of Schedules </vt:lpstr>
      <vt:lpstr>First then schedule </vt:lpstr>
      <vt:lpstr>Written Schedule</vt:lpstr>
      <vt:lpstr>Photo Schedule</vt:lpstr>
      <vt:lpstr>Task analysis</vt:lpstr>
      <vt:lpstr>Schedule considerations</vt:lpstr>
      <vt:lpstr>Medical Considerations</vt:lpstr>
      <vt:lpstr>Utilization of Schedule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van der Heide, Carly J</cp:lastModifiedBy>
  <cp:revision>247</cp:revision>
  <cp:lastPrinted>2024-06-10T18:56:41Z</cp:lastPrinted>
  <dcterms:created xsi:type="dcterms:W3CDTF">2014-11-01T11:36:13Z</dcterms:created>
  <dcterms:modified xsi:type="dcterms:W3CDTF">2025-09-16T19:49:37Z</dcterms:modified>
</cp:coreProperties>
</file>