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 id="2147484043" r:id="rId2"/>
  </p:sldMasterIdLst>
  <p:notesMasterIdLst>
    <p:notesMasterId r:id="rId27"/>
  </p:notesMasterIdLst>
  <p:handoutMasterIdLst>
    <p:handoutMasterId r:id="rId28"/>
  </p:handoutMasterIdLst>
  <p:sldIdLst>
    <p:sldId id="1906" r:id="rId3"/>
    <p:sldId id="258" r:id="rId4"/>
    <p:sldId id="332" r:id="rId5"/>
    <p:sldId id="333" r:id="rId6"/>
    <p:sldId id="343" r:id="rId7"/>
    <p:sldId id="427" r:id="rId8"/>
    <p:sldId id="428" r:id="rId9"/>
    <p:sldId id="429" r:id="rId10"/>
    <p:sldId id="1917" r:id="rId11"/>
    <p:sldId id="337" r:id="rId12"/>
    <p:sldId id="415" r:id="rId13"/>
    <p:sldId id="424" r:id="rId14"/>
    <p:sldId id="425" r:id="rId15"/>
    <p:sldId id="297" r:id="rId16"/>
    <p:sldId id="355" r:id="rId17"/>
    <p:sldId id="340" r:id="rId18"/>
    <p:sldId id="356" r:id="rId19"/>
    <p:sldId id="357" r:id="rId20"/>
    <p:sldId id="359" r:id="rId21"/>
    <p:sldId id="362" r:id="rId22"/>
    <p:sldId id="345" r:id="rId23"/>
    <p:sldId id="341" r:id="rId24"/>
    <p:sldId id="407" r:id="rId25"/>
    <p:sldId id="426"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51" autoAdjust="0"/>
  </p:normalViewPr>
  <p:slideViewPr>
    <p:cSldViewPr snapToGrid="0" snapToObjects="1">
      <p:cViewPr varScale="1">
        <p:scale>
          <a:sx n="86" d="100"/>
          <a:sy n="86" d="100"/>
        </p:scale>
        <p:origin x="2334"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BA07C-42F6-4D9C-ADE9-5FC584158CFE}"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23ACA92-22D5-4241-A8D4-3FAF2ADAC1A7}">
      <dgm:prSet/>
      <dgm:spPr/>
      <dgm:t>
        <a:bodyPr/>
        <a:lstStyle/>
        <a:p>
          <a:r>
            <a:rPr lang="en-US"/>
            <a:t>Burnout</a:t>
          </a:r>
        </a:p>
      </dgm:t>
    </dgm:pt>
    <dgm:pt modelId="{4FE38A89-0075-4F7F-BDD9-F07D64A03A87}" type="parTrans" cxnId="{1D0FF456-E179-4D86-AB73-136B669ED8AA}">
      <dgm:prSet/>
      <dgm:spPr/>
      <dgm:t>
        <a:bodyPr/>
        <a:lstStyle/>
        <a:p>
          <a:endParaRPr lang="en-US"/>
        </a:p>
      </dgm:t>
    </dgm:pt>
    <dgm:pt modelId="{1381F8E7-0DEF-4B53-B3FD-4E0C68859C17}" type="sibTrans" cxnId="{1D0FF456-E179-4D86-AB73-136B669ED8AA}">
      <dgm:prSet/>
      <dgm:spPr/>
      <dgm:t>
        <a:bodyPr/>
        <a:lstStyle/>
        <a:p>
          <a:endParaRPr lang="en-US"/>
        </a:p>
      </dgm:t>
    </dgm:pt>
    <dgm:pt modelId="{FC07A21B-7189-4E29-9B40-8A8064A0D511}">
      <dgm:prSet/>
      <dgm:spPr/>
      <dgm:t>
        <a:bodyPr/>
        <a:lstStyle/>
        <a:p>
          <a:r>
            <a:rPr lang="en-US" dirty="0"/>
            <a:t>Work-related hopelessness and feelings of inefficacy</a:t>
          </a:r>
        </a:p>
      </dgm:t>
    </dgm:pt>
    <dgm:pt modelId="{0DA7DC33-0B41-48D7-8674-8B25F72F19C7}" type="parTrans" cxnId="{DFB9E367-E20C-4291-B898-26DA2DB8FFE2}">
      <dgm:prSet/>
      <dgm:spPr/>
      <dgm:t>
        <a:bodyPr/>
        <a:lstStyle/>
        <a:p>
          <a:endParaRPr lang="en-US"/>
        </a:p>
      </dgm:t>
    </dgm:pt>
    <dgm:pt modelId="{45E0CF80-BBF6-4C07-9092-7FE4AD2063C7}" type="sibTrans" cxnId="{DFB9E367-E20C-4291-B898-26DA2DB8FFE2}">
      <dgm:prSet/>
      <dgm:spPr/>
      <dgm:t>
        <a:bodyPr/>
        <a:lstStyle/>
        <a:p>
          <a:endParaRPr lang="en-US"/>
        </a:p>
      </dgm:t>
    </dgm:pt>
    <dgm:pt modelId="{A20F1133-7D09-4F8E-8C7A-0D52E397B1D3}">
      <dgm:prSet/>
      <dgm:spPr/>
      <dgm:t>
        <a:bodyPr/>
        <a:lstStyle/>
        <a:p>
          <a:r>
            <a:rPr lang="en-US" dirty="0"/>
            <a:t>Secondary traumatic stress (STS) </a:t>
          </a:r>
        </a:p>
      </dgm:t>
    </dgm:pt>
    <dgm:pt modelId="{D474CE39-6C14-4915-99C8-92A114846C73}" type="parTrans" cxnId="{48E90B85-6787-478C-B2BF-FE72155C2725}">
      <dgm:prSet/>
      <dgm:spPr/>
      <dgm:t>
        <a:bodyPr/>
        <a:lstStyle/>
        <a:p>
          <a:endParaRPr lang="en-US"/>
        </a:p>
      </dgm:t>
    </dgm:pt>
    <dgm:pt modelId="{DAAA2ED0-87FF-4970-9DBE-402011CC8F3D}" type="sibTrans" cxnId="{48E90B85-6787-478C-B2BF-FE72155C2725}">
      <dgm:prSet/>
      <dgm:spPr/>
      <dgm:t>
        <a:bodyPr/>
        <a:lstStyle/>
        <a:p>
          <a:endParaRPr lang="en-US"/>
        </a:p>
      </dgm:t>
    </dgm:pt>
    <dgm:pt modelId="{A69FB16F-EFEA-46F8-8A74-D87AD56CCB02}">
      <dgm:prSet/>
      <dgm:spPr/>
      <dgm:t>
        <a:bodyPr/>
        <a:lstStyle/>
        <a:p>
          <a:r>
            <a:rPr lang="en-US" dirty="0"/>
            <a:t>Work-related secondary exposure to extremely or traumatically stressful events</a:t>
          </a:r>
        </a:p>
      </dgm:t>
    </dgm:pt>
    <dgm:pt modelId="{6EED524E-6366-4B09-A0B1-78DFAC01C702}" type="parTrans" cxnId="{F92021E3-8A24-4ED2-8E36-8CDD25F30A31}">
      <dgm:prSet/>
      <dgm:spPr/>
      <dgm:t>
        <a:bodyPr/>
        <a:lstStyle/>
        <a:p>
          <a:endParaRPr lang="en-US"/>
        </a:p>
      </dgm:t>
    </dgm:pt>
    <dgm:pt modelId="{F7052B90-87C1-4F9A-B721-41DFA6D457E4}" type="sibTrans" cxnId="{F92021E3-8A24-4ED2-8E36-8CDD25F30A31}">
      <dgm:prSet/>
      <dgm:spPr/>
      <dgm:t>
        <a:bodyPr/>
        <a:lstStyle/>
        <a:p>
          <a:endParaRPr lang="en-US"/>
        </a:p>
      </dgm:t>
    </dgm:pt>
    <dgm:pt modelId="{91254D48-861F-4CC7-92AF-58EB4BA53D1B}">
      <dgm:prSet/>
      <dgm:spPr/>
      <dgm:t>
        <a:bodyPr/>
        <a:lstStyle/>
        <a:p>
          <a:r>
            <a:rPr lang="en-US"/>
            <a:t>Both share negative affect</a:t>
          </a:r>
        </a:p>
      </dgm:t>
    </dgm:pt>
    <dgm:pt modelId="{5070FE6F-445D-4E79-AF61-9B03E8E87ED2}" type="parTrans" cxnId="{E6C64917-2575-4CB3-B2D4-F1F565A90A7A}">
      <dgm:prSet/>
      <dgm:spPr/>
      <dgm:t>
        <a:bodyPr/>
        <a:lstStyle/>
        <a:p>
          <a:endParaRPr lang="en-US"/>
        </a:p>
      </dgm:t>
    </dgm:pt>
    <dgm:pt modelId="{61A4DACB-1ACD-495A-BDD9-BE9628EB279A}" type="sibTrans" cxnId="{E6C64917-2575-4CB3-B2D4-F1F565A90A7A}">
      <dgm:prSet/>
      <dgm:spPr/>
      <dgm:t>
        <a:bodyPr/>
        <a:lstStyle/>
        <a:p>
          <a:endParaRPr lang="en-US"/>
        </a:p>
      </dgm:t>
    </dgm:pt>
    <dgm:pt modelId="{F0AE07CD-66D0-4B31-882C-26A0D3498A4D}">
      <dgm:prSet/>
      <dgm:spPr/>
      <dgm:t>
        <a:bodyPr/>
        <a:lstStyle/>
        <a:p>
          <a:r>
            <a:rPr lang="en-US"/>
            <a:t>Burnout is about being worn out</a:t>
          </a:r>
        </a:p>
      </dgm:t>
    </dgm:pt>
    <dgm:pt modelId="{FFA890C5-BF44-4E34-AFBB-CFDEA27970E9}" type="parTrans" cxnId="{1C553AD2-5B71-4E74-A0E1-17E0E15B3B66}">
      <dgm:prSet/>
      <dgm:spPr/>
      <dgm:t>
        <a:bodyPr/>
        <a:lstStyle/>
        <a:p>
          <a:endParaRPr lang="en-US"/>
        </a:p>
      </dgm:t>
    </dgm:pt>
    <dgm:pt modelId="{DE03C9BF-1BC8-4032-A53E-FC955A1676A4}" type="sibTrans" cxnId="{1C553AD2-5B71-4E74-A0E1-17E0E15B3B66}">
      <dgm:prSet/>
      <dgm:spPr/>
      <dgm:t>
        <a:bodyPr/>
        <a:lstStyle/>
        <a:p>
          <a:endParaRPr lang="en-US"/>
        </a:p>
      </dgm:t>
    </dgm:pt>
    <dgm:pt modelId="{CAC3F470-6365-4B5F-A83E-326A231DD284}">
      <dgm:prSet/>
      <dgm:spPr/>
      <dgm:t>
        <a:bodyPr/>
        <a:lstStyle/>
        <a:p>
          <a:r>
            <a:rPr lang="en-US" dirty="0"/>
            <a:t>STS is about being afraid</a:t>
          </a:r>
        </a:p>
      </dgm:t>
    </dgm:pt>
    <dgm:pt modelId="{02D8927B-30EE-4377-8B18-70C00759F951}" type="parTrans" cxnId="{8DA31C94-4488-466B-A218-BCD03FFA81ED}">
      <dgm:prSet/>
      <dgm:spPr/>
      <dgm:t>
        <a:bodyPr/>
        <a:lstStyle/>
        <a:p>
          <a:endParaRPr lang="en-US"/>
        </a:p>
      </dgm:t>
    </dgm:pt>
    <dgm:pt modelId="{EC0B16BF-D9F0-4864-838D-788B6F7C3CD1}" type="sibTrans" cxnId="{8DA31C94-4488-466B-A218-BCD03FFA81ED}">
      <dgm:prSet/>
      <dgm:spPr/>
      <dgm:t>
        <a:bodyPr/>
        <a:lstStyle/>
        <a:p>
          <a:endParaRPr lang="en-US"/>
        </a:p>
      </dgm:t>
    </dgm:pt>
    <dgm:pt modelId="{74C6CD08-921F-40C9-AECE-EE1B23270171}">
      <dgm:prSet/>
      <dgm:spPr/>
      <dgm:t>
        <a:bodyPr/>
        <a:lstStyle/>
        <a:p>
          <a:r>
            <a:rPr lang="en-US" dirty="0"/>
            <a:t>What do these manifest in yourself/your team?</a:t>
          </a:r>
        </a:p>
      </dgm:t>
    </dgm:pt>
    <dgm:pt modelId="{5C9A4086-47DB-4C9F-BEC1-5F4E51D87D19}" type="parTrans" cxnId="{00F513E8-DC4C-4BE8-AB0D-97BEC8F19590}">
      <dgm:prSet/>
      <dgm:spPr/>
    </dgm:pt>
    <dgm:pt modelId="{371EA3C1-21E6-4622-A2EC-236A583AB955}" type="sibTrans" cxnId="{00F513E8-DC4C-4BE8-AB0D-97BEC8F19590}">
      <dgm:prSet/>
      <dgm:spPr/>
    </dgm:pt>
    <dgm:pt modelId="{72BD723B-29F2-4627-BF03-46BFB9FA3C07}" type="pres">
      <dgm:prSet presAssocID="{B30BA07C-42F6-4D9C-ADE9-5FC584158CFE}" presName="linear" presStyleCnt="0">
        <dgm:presLayoutVars>
          <dgm:dir/>
          <dgm:animLvl val="lvl"/>
          <dgm:resizeHandles val="exact"/>
        </dgm:presLayoutVars>
      </dgm:prSet>
      <dgm:spPr/>
    </dgm:pt>
    <dgm:pt modelId="{3AF6DEAD-3709-4FA0-A863-6B68CBAC89F9}" type="pres">
      <dgm:prSet presAssocID="{723ACA92-22D5-4241-A8D4-3FAF2ADAC1A7}" presName="parentLin" presStyleCnt="0"/>
      <dgm:spPr/>
    </dgm:pt>
    <dgm:pt modelId="{3109017F-CDAB-423C-A42A-C473C171A0D5}" type="pres">
      <dgm:prSet presAssocID="{723ACA92-22D5-4241-A8D4-3FAF2ADAC1A7}" presName="parentLeftMargin" presStyleLbl="node1" presStyleIdx="0" presStyleCnt="3"/>
      <dgm:spPr/>
    </dgm:pt>
    <dgm:pt modelId="{C8E81598-5E06-4722-A61F-AAA4CA8FFD2E}" type="pres">
      <dgm:prSet presAssocID="{723ACA92-22D5-4241-A8D4-3FAF2ADAC1A7}" presName="parentText" presStyleLbl="node1" presStyleIdx="0" presStyleCnt="3">
        <dgm:presLayoutVars>
          <dgm:chMax val="0"/>
          <dgm:bulletEnabled val="1"/>
        </dgm:presLayoutVars>
      </dgm:prSet>
      <dgm:spPr/>
    </dgm:pt>
    <dgm:pt modelId="{7FFFA01B-6F66-4479-BFD7-CABFA2DBBDBA}" type="pres">
      <dgm:prSet presAssocID="{723ACA92-22D5-4241-A8D4-3FAF2ADAC1A7}" presName="negativeSpace" presStyleCnt="0"/>
      <dgm:spPr/>
    </dgm:pt>
    <dgm:pt modelId="{75FEA5B9-D6DC-404E-A9B1-F993CB2F01C4}" type="pres">
      <dgm:prSet presAssocID="{723ACA92-22D5-4241-A8D4-3FAF2ADAC1A7}" presName="childText" presStyleLbl="conFgAcc1" presStyleIdx="0" presStyleCnt="3">
        <dgm:presLayoutVars>
          <dgm:bulletEnabled val="1"/>
        </dgm:presLayoutVars>
      </dgm:prSet>
      <dgm:spPr/>
    </dgm:pt>
    <dgm:pt modelId="{6192FCAE-9CE8-4D95-BB09-91110C49CCE0}" type="pres">
      <dgm:prSet presAssocID="{1381F8E7-0DEF-4B53-B3FD-4E0C68859C17}" presName="spaceBetweenRectangles" presStyleCnt="0"/>
      <dgm:spPr/>
    </dgm:pt>
    <dgm:pt modelId="{C6A4D34A-0584-436A-93D5-59AB76F091D3}" type="pres">
      <dgm:prSet presAssocID="{A20F1133-7D09-4F8E-8C7A-0D52E397B1D3}" presName="parentLin" presStyleCnt="0"/>
      <dgm:spPr/>
    </dgm:pt>
    <dgm:pt modelId="{E00209D3-F53E-4986-8607-94DF91CDF5EB}" type="pres">
      <dgm:prSet presAssocID="{A20F1133-7D09-4F8E-8C7A-0D52E397B1D3}" presName="parentLeftMargin" presStyleLbl="node1" presStyleIdx="0" presStyleCnt="3"/>
      <dgm:spPr/>
    </dgm:pt>
    <dgm:pt modelId="{8F070AC7-FA5E-4AE4-85C9-C0BE50028D32}" type="pres">
      <dgm:prSet presAssocID="{A20F1133-7D09-4F8E-8C7A-0D52E397B1D3}" presName="parentText" presStyleLbl="node1" presStyleIdx="1" presStyleCnt="3">
        <dgm:presLayoutVars>
          <dgm:chMax val="0"/>
          <dgm:bulletEnabled val="1"/>
        </dgm:presLayoutVars>
      </dgm:prSet>
      <dgm:spPr/>
    </dgm:pt>
    <dgm:pt modelId="{DA89421F-9C92-435D-93FF-CD7737DDA994}" type="pres">
      <dgm:prSet presAssocID="{A20F1133-7D09-4F8E-8C7A-0D52E397B1D3}" presName="negativeSpace" presStyleCnt="0"/>
      <dgm:spPr/>
    </dgm:pt>
    <dgm:pt modelId="{F67F03F4-AFC4-42A6-884B-BE9B518BD6F1}" type="pres">
      <dgm:prSet presAssocID="{A20F1133-7D09-4F8E-8C7A-0D52E397B1D3}" presName="childText" presStyleLbl="conFgAcc1" presStyleIdx="1" presStyleCnt="3" custLinFactNeighborX="-154">
        <dgm:presLayoutVars>
          <dgm:bulletEnabled val="1"/>
        </dgm:presLayoutVars>
      </dgm:prSet>
      <dgm:spPr/>
    </dgm:pt>
    <dgm:pt modelId="{0F47080E-EC8D-4727-8F9A-DB3AD5DEB8AC}" type="pres">
      <dgm:prSet presAssocID="{DAAA2ED0-87FF-4970-9DBE-402011CC8F3D}" presName="spaceBetweenRectangles" presStyleCnt="0"/>
      <dgm:spPr/>
    </dgm:pt>
    <dgm:pt modelId="{E5D18F60-F6FE-429D-B4CE-13D4BF8E9176}" type="pres">
      <dgm:prSet presAssocID="{91254D48-861F-4CC7-92AF-58EB4BA53D1B}" presName="parentLin" presStyleCnt="0"/>
      <dgm:spPr/>
    </dgm:pt>
    <dgm:pt modelId="{8E45A2D3-AD19-4D99-8328-5B281BD9F3C8}" type="pres">
      <dgm:prSet presAssocID="{91254D48-861F-4CC7-92AF-58EB4BA53D1B}" presName="parentLeftMargin" presStyleLbl="node1" presStyleIdx="1" presStyleCnt="3"/>
      <dgm:spPr/>
    </dgm:pt>
    <dgm:pt modelId="{59591994-848F-40DC-BABA-BBF6F24F34F0}" type="pres">
      <dgm:prSet presAssocID="{91254D48-861F-4CC7-92AF-58EB4BA53D1B}" presName="parentText" presStyleLbl="node1" presStyleIdx="2" presStyleCnt="3">
        <dgm:presLayoutVars>
          <dgm:chMax val="0"/>
          <dgm:bulletEnabled val="1"/>
        </dgm:presLayoutVars>
      </dgm:prSet>
      <dgm:spPr/>
    </dgm:pt>
    <dgm:pt modelId="{0C83081D-C2AF-4756-A347-465F6DFD3A5B}" type="pres">
      <dgm:prSet presAssocID="{91254D48-861F-4CC7-92AF-58EB4BA53D1B}" presName="negativeSpace" presStyleCnt="0"/>
      <dgm:spPr/>
    </dgm:pt>
    <dgm:pt modelId="{D3BBE9A4-FF84-4672-A260-20000E5C50D4}" type="pres">
      <dgm:prSet presAssocID="{91254D48-861F-4CC7-92AF-58EB4BA53D1B}" presName="childText" presStyleLbl="conFgAcc1" presStyleIdx="2" presStyleCnt="3">
        <dgm:presLayoutVars>
          <dgm:bulletEnabled val="1"/>
        </dgm:presLayoutVars>
      </dgm:prSet>
      <dgm:spPr/>
    </dgm:pt>
  </dgm:ptLst>
  <dgm:cxnLst>
    <dgm:cxn modelId="{E6C64917-2575-4CB3-B2D4-F1F565A90A7A}" srcId="{B30BA07C-42F6-4D9C-ADE9-5FC584158CFE}" destId="{91254D48-861F-4CC7-92AF-58EB4BA53D1B}" srcOrd="2" destOrd="0" parTransId="{5070FE6F-445D-4E79-AF61-9B03E8E87ED2}" sibTransId="{61A4DACB-1ACD-495A-BDD9-BE9628EB279A}"/>
    <dgm:cxn modelId="{CB150519-8598-4596-9761-8A870BBC71D3}" type="presOf" srcId="{A20F1133-7D09-4F8E-8C7A-0D52E397B1D3}" destId="{8F070AC7-FA5E-4AE4-85C9-C0BE50028D32}" srcOrd="1" destOrd="0" presId="urn:microsoft.com/office/officeart/2005/8/layout/list1"/>
    <dgm:cxn modelId="{A8BF5D19-AC4C-4C94-975D-F6A4D1669D23}" type="presOf" srcId="{74C6CD08-921F-40C9-AECE-EE1B23270171}" destId="{D3BBE9A4-FF84-4672-A260-20000E5C50D4}" srcOrd="0" destOrd="2" presId="urn:microsoft.com/office/officeart/2005/8/layout/list1"/>
    <dgm:cxn modelId="{3C045867-C579-4959-BC16-C2E88DB879EF}" type="presOf" srcId="{723ACA92-22D5-4241-A8D4-3FAF2ADAC1A7}" destId="{C8E81598-5E06-4722-A61F-AAA4CA8FFD2E}" srcOrd="1" destOrd="0" presId="urn:microsoft.com/office/officeart/2005/8/layout/list1"/>
    <dgm:cxn modelId="{C948BB67-DD04-4CEC-8F7B-D435A38EE2F8}" type="presOf" srcId="{F0AE07CD-66D0-4B31-882C-26A0D3498A4D}" destId="{D3BBE9A4-FF84-4672-A260-20000E5C50D4}" srcOrd="0" destOrd="0" presId="urn:microsoft.com/office/officeart/2005/8/layout/list1"/>
    <dgm:cxn modelId="{DFB9E367-E20C-4291-B898-26DA2DB8FFE2}" srcId="{723ACA92-22D5-4241-A8D4-3FAF2ADAC1A7}" destId="{FC07A21B-7189-4E29-9B40-8A8064A0D511}" srcOrd="0" destOrd="0" parTransId="{0DA7DC33-0B41-48D7-8674-8B25F72F19C7}" sibTransId="{45E0CF80-BBF6-4C07-9092-7FE4AD2063C7}"/>
    <dgm:cxn modelId="{23176A72-AA37-4575-B91B-DA3AE8284CEA}" type="presOf" srcId="{91254D48-861F-4CC7-92AF-58EB4BA53D1B}" destId="{59591994-848F-40DC-BABA-BBF6F24F34F0}" srcOrd="1" destOrd="0" presId="urn:microsoft.com/office/officeart/2005/8/layout/list1"/>
    <dgm:cxn modelId="{8654F173-3DC5-4A57-9EAD-B982B21CDCB0}" type="presOf" srcId="{A20F1133-7D09-4F8E-8C7A-0D52E397B1D3}" destId="{E00209D3-F53E-4986-8607-94DF91CDF5EB}" srcOrd="0" destOrd="0" presId="urn:microsoft.com/office/officeart/2005/8/layout/list1"/>
    <dgm:cxn modelId="{1D0FF456-E179-4D86-AB73-136B669ED8AA}" srcId="{B30BA07C-42F6-4D9C-ADE9-5FC584158CFE}" destId="{723ACA92-22D5-4241-A8D4-3FAF2ADAC1A7}" srcOrd="0" destOrd="0" parTransId="{4FE38A89-0075-4F7F-BDD9-F07D64A03A87}" sibTransId="{1381F8E7-0DEF-4B53-B3FD-4E0C68859C17}"/>
    <dgm:cxn modelId="{48E90B85-6787-478C-B2BF-FE72155C2725}" srcId="{B30BA07C-42F6-4D9C-ADE9-5FC584158CFE}" destId="{A20F1133-7D09-4F8E-8C7A-0D52E397B1D3}" srcOrd="1" destOrd="0" parTransId="{D474CE39-6C14-4915-99C8-92A114846C73}" sibTransId="{DAAA2ED0-87FF-4970-9DBE-402011CC8F3D}"/>
    <dgm:cxn modelId="{9711E385-8C57-4619-BC69-36CF2AF5876A}" type="presOf" srcId="{91254D48-861F-4CC7-92AF-58EB4BA53D1B}" destId="{8E45A2D3-AD19-4D99-8328-5B281BD9F3C8}" srcOrd="0" destOrd="0" presId="urn:microsoft.com/office/officeart/2005/8/layout/list1"/>
    <dgm:cxn modelId="{8DA31C94-4488-466B-A218-BCD03FFA81ED}" srcId="{91254D48-861F-4CC7-92AF-58EB4BA53D1B}" destId="{CAC3F470-6365-4B5F-A83E-326A231DD284}" srcOrd="1" destOrd="0" parTransId="{02D8927B-30EE-4377-8B18-70C00759F951}" sibTransId="{EC0B16BF-D9F0-4864-838D-788B6F7C3CD1}"/>
    <dgm:cxn modelId="{9F216199-432A-4A7F-9CFD-8AD18DB1ECDF}" type="presOf" srcId="{CAC3F470-6365-4B5F-A83E-326A231DD284}" destId="{D3BBE9A4-FF84-4672-A260-20000E5C50D4}" srcOrd="0" destOrd="1" presId="urn:microsoft.com/office/officeart/2005/8/layout/list1"/>
    <dgm:cxn modelId="{7101229F-655D-464A-A700-A81C576AA73A}" type="presOf" srcId="{A69FB16F-EFEA-46F8-8A74-D87AD56CCB02}" destId="{F67F03F4-AFC4-42A6-884B-BE9B518BD6F1}" srcOrd="0" destOrd="0" presId="urn:microsoft.com/office/officeart/2005/8/layout/list1"/>
    <dgm:cxn modelId="{1C553AD2-5B71-4E74-A0E1-17E0E15B3B66}" srcId="{91254D48-861F-4CC7-92AF-58EB4BA53D1B}" destId="{F0AE07CD-66D0-4B31-882C-26A0D3498A4D}" srcOrd="0" destOrd="0" parTransId="{FFA890C5-BF44-4E34-AFBB-CFDEA27970E9}" sibTransId="{DE03C9BF-1BC8-4032-A53E-FC955A1676A4}"/>
    <dgm:cxn modelId="{614CE3E2-5651-45C3-BD21-8E47A46259B2}" type="presOf" srcId="{B30BA07C-42F6-4D9C-ADE9-5FC584158CFE}" destId="{72BD723B-29F2-4627-BF03-46BFB9FA3C07}" srcOrd="0" destOrd="0" presId="urn:microsoft.com/office/officeart/2005/8/layout/list1"/>
    <dgm:cxn modelId="{F92021E3-8A24-4ED2-8E36-8CDD25F30A31}" srcId="{A20F1133-7D09-4F8E-8C7A-0D52E397B1D3}" destId="{A69FB16F-EFEA-46F8-8A74-D87AD56CCB02}" srcOrd="0" destOrd="0" parTransId="{6EED524E-6366-4B09-A0B1-78DFAC01C702}" sibTransId="{F7052B90-87C1-4F9A-B721-41DFA6D457E4}"/>
    <dgm:cxn modelId="{90B977E7-C413-4A55-ABA5-63D2681212E6}" type="presOf" srcId="{FC07A21B-7189-4E29-9B40-8A8064A0D511}" destId="{75FEA5B9-D6DC-404E-A9B1-F993CB2F01C4}" srcOrd="0" destOrd="0" presId="urn:microsoft.com/office/officeart/2005/8/layout/list1"/>
    <dgm:cxn modelId="{00F513E8-DC4C-4BE8-AB0D-97BEC8F19590}" srcId="{91254D48-861F-4CC7-92AF-58EB4BA53D1B}" destId="{74C6CD08-921F-40C9-AECE-EE1B23270171}" srcOrd="2" destOrd="0" parTransId="{5C9A4086-47DB-4C9F-BEC1-5F4E51D87D19}" sibTransId="{371EA3C1-21E6-4622-A2EC-236A583AB955}"/>
    <dgm:cxn modelId="{638DB8F0-D2C3-4EC3-A0E0-23D812EFC117}" type="presOf" srcId="{723ACA92-22D5-4241-A8D4-3FAF2ADAC1A7}" destId="{3109017F-CDAB-423C-A42A-C473C171A0D5}" srcOrd="0" destOrd="0" presId="urn:microsoft.com/office/officeart/2005/8/layout/list1"/>
    <dgm:cxn modelId="{7274913F-1C85-4D7F-9912-1384450BA5D2}" type="presParOf" srcId="{72BD723B-29F2-4627-BF03-46BFB9FA3C07}" destId="{3AF6DEAD-3709-4FA0-A863-6B68CBAC89F9}" srcOrd="0" destOrd="0" presId="urn:microsoft.com/office/officeart/2005/8/layout/list1"/>
    <dgm:cxn modelId="{94FCC08E-B509-4BB2-90E9-99FAE5D81886}" type="presParOf" srcId="{3AF6DEAD-3709-4FA0-A863-6B68CBAC89F9}" destId="{3109017F-CDAB-423C-A42A-C473C171A0D5}" srcOrd="0" destOrd="0" presId="urn:microsoft.com/office/officeart/2005/8/layout/list1"/>
    <dgm:cxn modelId="{F3D21220-2DDE-428C-80B5-EE76256072BA}" type="presParOf" srcId="{3AF6DEAD-3709-4FA0-A863-6B68CBAC89F9}" destId="{C8E81598-5E06-4722-A61F-AAA4CA8FFD2E}" srcOrd="1" destOrd="0" presId="urn:microsoft.com/office/officeart/2005/8/layout/list1"/>
    <dgm:cxn modelId="{46866B36-82E6-42B8-9C37-A31F27B5E2F7}" type="presParOf" srcId="{72BD723B-29F2-4627-BF03-46BFB9FA3C07}" destId="{7FFFA01B-6F66-4479-BFD7-CABFA2DBBDBA}" srcOrd="1" destOrd="0" presId="urn:microsoft.com/office/officeart/2005/8/layout/list1"/>
    <dgm:cxn modelId="{E1281739-059B-4AD6-93F4-C1265926952A}" type="presParOf" srcId="{72BD723B-29F2-4627-BF03-46BFB9FA3C07}" destId="{75FEA5B9-D6DC-404E-A9B1-F993CB2F01C4}" srcOrd="2" destOrd="0" presId="urn:microsoft.com/office/officeart/2005/8/layout/list1"/>
    <dgm:cxn modelId="{879A3E8D-586F-497E-AC43-F02BB891770D}" type="presParOf" srcId="{72BD723B-29F2-4627-BF03-46BFB9FA3C07}" destId="{6192FCAE-9CE8-4D95-BB09-91110C49CCE0}" srcOrd="3" destOrd="0" presId="urn:microsoft.com/office/officeart/2005/8/layout/list1"/>
    <dgm:cxn modelId="{619AFC77-E21B-47D5-BD80-CA3046AC9D79}" type="presParOf" srcId="{72BD723B-29F2-4627-BF03-46BFB9FA3C07}" destId="{C6A4D34A-0584-436A-93D5-59AB76F091D3}" srcOrd="4" destOrd="0" presId="urn:microsoft.com/office/officeart/2005/8/layout/list1"/>
    <dgm:cxn modelId="{C8C96394-DA2D-40B5-9945-CC5E11952FBD}" type="presParOf" srcId="{C6A4D34A-0584-436A-93D5-59AB76F091D3}" destId="{E00209D3-F53E-4986-8607-94DF91CDF5EB}" srcOrd="0" destOrd="0" presId="urn:microsoft.com/office/officeart/2005/8/layout/list1"/>
    <dgm:cxn modelId="{47912CE1-C619-4E88-A933-1E70D2970EE1}" type="presParOf" srcId="{C6A4D34A-0584-436A-93D5-59AB76F091D3}" destId="{8F070AC7-FA5E-4AE4-85C9-C0BE50028D32}" srcOrd="1" destOrd="0" presId="urn:microsoft.com/office/officeart/2005/8/layout/list1"/>
    <dgm:cxn modelId="{20231720-DFB5-4D8D-B786-8F405FFE7C4E}" type="presParOf" srcId="{72BD723B-29F2-4627-BF03-46BFB9FA3C07}" destId="{DA89421F-9C92-435D-93FF-CD7737DDA994}" srcOrd="5" destOrd="0" presId="urn:microsoft.com/office/officeart/2005/8/layout/list1"/>
    <dgm:cxn modelId="{5EFDF15F-F713-480C-B275-AC8925AE445B}" type="presParOf" srcId="{72BD723B-29F2-4627-BF03-46BFB9FA3C07}" destId="{F67F03F4-AFC4-42A6-884B-BE9B518BD6F1}" srcOrd="6" destOrd="0" presId="urn:microsoft.com/office/officeart/2005/8/layout/list1"/>
    <dgm:cxn modelId="{851967B1-AE35-4797-A2B8-7ABEA02ABFF0}" type="presParOf" srcId="{72BD723B-29F2-4627-BF03-46BFB9FA3C07}" destId="{0F47080E-EC8D-4727-8F9A-DB3AD5DEB8AC}" srcOrd="7" destOrd="0" presId="urn:microsoft.com/office/officeart/2005/8/layout/list1"/>
    <dgm:cxn modelId="{79C5A83C-A395-48D1-911A-6E93620F90A4}" type="presParOf" srcId="{72BD723B-29F2-4627-BF03-46BFB9FA3C07}" destId="{E5D18F60-F6FE-429D-B4CE-13D4BF8E9176}" srcOrd="8" destOrd="0" presId="urn:microsoft.com/office/officeart/2005/8/layout/list1"/>
    <dgm:cxn modelId="{741CF771-290B-4309-BAF0-0557D3A035BD}" type="presParOf" srcId="{E5D18F60-F6FE-429D-B4CE-13D4BF8E9176}" destId="{8E45A2D3-AD19-4D99-8328-5B281BD9F3C8}" srcOrd="0" destOrd="0" presId="urn:microsoft.com/office/officeart/2005/8/layout/list1"/>
    <dgm:cxn modelId="{70574F27-8999-49F2-8CC9-B8EAF0CBFDBF}" type="presParOf" srcId="{E5D18F60-F6FE-429D-B4CE-13D4BF8E9176}" destId="{59591994-848F-40DC-BABA-BBF6F24F34F0}" srcOrd="1" destOrd="0" presId="urn:microsoft.com/office/officeart/2005/8/layout/list1"/>
    <dgm:cxn modelId="{59DA65A2-0F89-41F1-9AC7-3937AFB668DA}" type="presParOf" srcId="{72BD723B-29F2-4627-BF03-46BFB9FA3C07}" destId="{0C83081D-C2AF-4756-A347-465F6DFD3A5B}" srcOrd="9" destOrd="0" presId="urn:microsoft.com/office/officeart/2005/8/layout/list1"/>
    <dgm:cxn modelId="{F5872F93-3A07-4E0A-AF48-A3AA34DE970E}" type="presParOf" srcId="{72BD723B-29F2-4627-BF03-46BFB9FA3C07}" destId="{D3BBE9A4-FF84-4672-A260-20000E5C50D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EA5B9-D6DC-404E-A9B1-F993CB2F01C4}">
      <dsp:nvSpPr>
        <dsp:cNvPr id="0" name=""/>
        <dsp:cNvSpPr/>
      </dsp:nvSpPr>
      <dsp:spPr>
        <a:xfrm>
          <a:off x="0" y="314612"/>
          <a:ext cx="7727156" cy="5843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9713" tIns="291592" rIns="5997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Work-related hopelessness and feelings of inefficacy</a:t>
          </a:r>
        </a:p>
      </dsp:txBody>
      <dsp:txXfrm>
        <a:off x="0" y="314612"/>
        <a:ext cx="7727156" cy="584325"/>
      </dsp:txXfrm>
    </dsp:sp>
    <dsp:sp modelId="{C8E81598-5E06-4722-A61F-AAA4CA8FFD2E}">
      <dsp:nvSpPr>
        <dsp:cNvPr id="0" name=""/>
        <dsp:cNvSpPr/>
      </dsp:nvSpPr>
      <dsp:spPr>
        <a:xfrm>
          <a:off x="386357" y="107972"/>
          <a:ext cx="5409009"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448" tIns="0" rIns="204448" bIns="0" numCol="1" spcCol="1270" anchor="ctr" anchorCtr="0">
          <a:noAutofit/>
        </a:bodyPr>
        <a:lstStyle/>
        <a:p>
          <a:pPr marL="0" lvl="0" indent="0" algn="l" defTabSz="622300">
            <a:lnSpc>
              <a:spcPct val="90000"/>
            </a:lnSpc>
            <a:spcBef>
              <a:spcPct val="0"/>
            </a:spcBef>
            <a:spcAft>
              <a:spcPct val="35000"/>
            </a:spcAft>
            <a:buNone/>
          </a:pPr>
          <a:r>
            <a:rPr lang="en-US" sz="1400" kern="1200"/>
            <a:t>Burnout</a:t>
          </a:r>
        </a:p>
      </dsp:txBody>
      <dsp:txXfrm>
        <a:off x="406532" y="128147"/>
        <a:ext cx="5368659" cy="372930"/>
      </dsp:txXfrm>
    </dsp:sp>
    <dsp:sp modelId="{F67F03F4-AFC4-42A6-884B-BE9B518BD6F1}">
      <dsp:nvSpPr>
        <dsp:cNvPr id="0" name=""/>
        <dsp:cNvSpPr/>
      </dsp:nvSpPr>
      <dsp:spPr>
        <a:xfrm>
          <a:off x="0" y="1181177"/>
          <a:ext cx="7727156" cy="5843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9713" tIns="291592" rIns="5997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Work-related secondary exposure to extremely or traumatically stressful events</a:t>
          </a:r>
        </a:p>
      </dsp:txBody>
      <dsp:txXfrm>
        <a:off x="0" y="1181177"/>
        <a:ext cx="7727156" cy="584325"/>
      </dsp:txXfrm>
    </dsp:sp>
    <dsp:sp modelId="{8F070AC7-FA5E-4AE4-85C9-C0BE50028D32}">
      <dsp:nvSpPr>
        <dsp:cNvPr id="0" name=""/>
        <dsp:cNvSpPr/>
      </dsp:nvSpPr>
      <dsp:spPr>
        <a:xfrm>
          <a:off x="386357" y="974537"/>
          <a:ext cx="5409009"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448" tIns="0" rIns="204448" bIns="0" numCol="1" spcCol="1270" anchor="ctr" anchorCtr="0">
          <a:noAutofit/>
        </a:bodyPr>
        <a:lstStyle/>
        <a:p>
          <a:pPr marL="0" lvl="0" indent="0" algn="l" defTabSz="622300">
            <a:lnSpc>
              <a:spcPct val="90000"/>
            </a:lnSpc>
            <a:spcBef>
              <a:spcPct val="0"/>
            </a:spcBef>
            <a:spcAft>
              <a:spcPct val="35000"/>
            </a:spcAft>
            <a:buNone/>
          </a:pPr>
          <a:r>
            <a:rPr lang="en-US" sz="1400" kern="1200" dirty="0"/>
            <a:t>Secondary traumatic stress (STS) </a:t>
          </a:r>
        </a:p>
      </dsp:txBody>
      <dsp:txXfrm>
        <a:off x="406532" y="994712"/>
        <a:ext cx="5368659" cy="372930"/>
      </dsp:txXfrm>
    </dsp:sp>
    <dsp:sp modelId="{D3BBE9A4-FF84-4672-A260-20000E5C50D4}">
      <dsp:nvSpPr>
        <dsp:cNvPr id="0" name=""/>
        <dsp:cNvSpPr/>
      </dsp:nvSpPr>
      <dsp:spPr>
        <a:xfrm>
          <a:off x="0" y="2047742"/>
          <a:ext cx="7727156" cy="10363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9713" tIns="291592" rIns="59971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Burnout is about being worn out</a:t>
          </a:r>
        </a:p>
        <a:p>
          <a:pPr marL="114300" lvl="1" indent="-114300" algn="l" defTabSz="622300">
            <a:lnSpc>
              <a:spcPct val="90000"/>
            </a:lnSpc>
            <a:spcBef>
              <a:spcPct val="0"/>
            </a:spcBef>
            <a:spcAft>
              <a:spcPct val="15000"/>
            </a:spcAft>
            <a:buChar char="•"/>
          </a:pPr>
          <a:r>
            <a:rPr lang="en-US" sz="1400" kern="1200" dirty="0"/>
            <a:t>STS is about being afraid</a:t>
          </a:r>
        </a:p>
        <a:p>
          <a:pPr marL="114300" lvl="1" indent="-114300" algn="l" defTabSz="622300">
            <a:lnSpc>
              <a:spcPct val="90000"/>
            </a:lnSpc>
            <a:spcBef>
              <a:spcPct val="0"/>
            </a:spcBef>
            <a:spcAft>
              <a:spcPct val="15000"/>
            </a:spcAft>
            <a:buChar char="•"/>
          </a:pPr>
          <a:r>
            <a:rPr lang="en-US" sz="1400" kern="1200" dirty="0"/>
            <a:t>What do these manifest in yourself/your team?</a:t>
          </a:r>
        </a:p>
      </dsp:txBody>
      <dsp:txXfrm>
        <a:off x="0" y="2047742"/>
        <a:ext cx="7727156" cy="1036350"/>
      </dsp:txXfrm>
    </dsp:sp>
    <dsp:sp modelId="{59591994-848F-40DC-BABA-BBF6F24F34F0}">
      <dsp:nvSpPr>
        <dsp:cNvPr id="0" name=""/>
        <dsp:cNvSpPr/>
      </dsp:nvSpPr>
      <dsp:spPr>
        <a:xfrm>
          <a:off x="386357" y="1841102"/>
          <a:ext cx="5409009"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448" tIns="0" rIns="204448" bIns="0" numCol="1" spcCol="1270" anchor="ctr" anchorCtr="0">
          <a:noAutofit/>
        </a:bodyPr>
        <a:lstStyle/>
        <a:p>
          <a:pPr marL="0" lvl="0" indent="0" algn="l" defTabSz="622300">
            <a:lnSpc>
              <a:spcPct val="90000"/>
            </a:lnSpc>
            <a:spcBef>
              <a:spcPct val="0"/>
            </a:spcBef>
            <a:spcAft>
              <a:spcPct val="35000"/>
            </a:spcAft>
            <a:buNone/>
          </a:pPr>
          <a:r>
            <a:rPr lang="en-US" sz="1400" kern="1200"/>
            <a:t>Both share negative affect</a:t>
          </a:r>
        </a:p>
      </dsp:txBody>
      <dsp:txXfrm>
        <a:off x="406532" y="1861277"/>
        <a:ext cx="5368659"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BB353268-BEF9-4F8C-BC4A-233C04E862D0}" type="datetimeFigureOut">
              <a:rPr lang="en-US" smtClean="0"/>
              <a:t>9/16/2025</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6" tIns="46588" rIns="93176" bIns="46588" rtlCol="0" anchor="b"/>
          <a:lstStyle>
            <a:lvl1pPr algn="r">
              <a:defRPr sz="1200"/>
            </a:lvl1pPr>
          </a:lstStyle>
          <a:p>
            <a:fld id="{27CFD1D8-5DC5-41EC-A2B5-922E46A83542}" type="slidenum">
              <a:rPr lang="en-US" smtClean="0"/>
              <a:t>‹#›</a:t>
            </a:fld>
            <a:endParaRPr lang="en-US"/>
          </a:p>
        </p:txBody>
      </p:sp>
    </p:spTree>
    <p:extLst>
      <p:ext uri="{BB962C8B-B14F-4D97-AF65-F5344CB8AC3E}">
        <p14:creationId xmlns:p14="http://schemas.microsoft.com/office/powerpoint/2010/main" val="3020381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A517B45A-50C8-1D49-93CE-139A8C3B5ED4}" type="datetimeFigureOut">
              <a:rPr lang="en-US" smtClean="0"/>
              <a:t>9/16/2025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1ED65AAA-DA5F-6742-A067-B679F5A0BAAD}" type="slidenum">
              <a:rPr lang="en-US" smtClean="0"/>
              <a:t>‹#›</a:t>
            </a:fld>
            <a:endParaRPr lang="en-US"/>
          </a:p>
        </p:txBody>
      </p:sp>
    </p:spTree>
    <p:extLst>
      <p:ext uri="{BB962C8B-B14F-4D97-AF65-F5344CB8AC3E}">
        <p14:creationId xmlns:p14="http://schemas.microsoft.com/office/powerpoint/2010/main" val="392367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jpm-online.net/article/PIIS0749379798000178/abstrac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brfs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 slides 1-3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943EA-69D9-7E49-97CD-A49926F61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16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44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68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494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narrowness relates to executive functioning challenges </a:t>
            </a:r>
            <a:r>
              <a:rPr lang="en-US" dirty="0" err="1"/>
              <a:t>assocaoited</a:t>
            </a:r>
            <a:r>
              <a:rPr lang="en-US" dirty="0"/>
              <a:t> with </a:t>
            </a:r>
            <a:r>
              <a:rPr lang="en-US" dirty="0" err="1"/>
              <a:t>asd</a:t>
            </a:r>
            <a:r>
              <a:rPr lang="en-US" dirty="0"/>
              <a:t> (i.e. regulation, perspective taking, etc.) Tie in sensory systems in the hyper and hypo sections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46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 slides 13-xx</a:t>
            </a:r>
          </a:p>
          <a:p>
            <a:endParaRPr lang="en-US" dirty="0"/>
          </a:p>
          <a:p>
            <a:endParaRPr lang="en-US" dirty="0"/>
          </a:p>
          <a:p>
            <a:r>
              <a:rPr lang="en-US" sz="1200" b="0" i="0" kern="1200" dirty="0">
                <a:solidFill>
                  <a:schemeClr val="tx1"/>
                </a:solidFill>
                <a:effectLst/>
                <a:latin typeface="+mn-lt"/>
                <a:ea typeface="+mn-ea"/>
                <a:cs typeface="+mn-cs"/>
              </a:rPr>
              <a:t>The CDC-Kaiser Permanente adverse childhood experiences (ACE) study is one of the largest investigations of childhood abuse and neglect and household challenges and later-life health and well-being.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original ACE study was conducted at Kaiser Permanente from 1995 to 1997 with two waves of data collection. Over 17,000 Health Maintenance Organization members from Southern California receiving physical exams completed confidential surveys regarding their childhood experiences and current health status and behaviors.</a:t>
            </a:r>
          </a:p>
          <a:p>
            <a:r>
              <a:rPr lang="en-US" sz="1200" b="0" i="0" kern="1200" dirty="0">
                <a:solidFill>
                  <a:schemeClr val="tx1"/>
                </a:solidFill>
                <a:effectLst/>
                <a:latin typeface="+mn-lt"/>
                <a:ea typeface="+mn-ea"/>
                <a:cs typeface="+mn-cs"/>
              </a:rPr>
              <a:t>More detailed information about the study can be found in the links below or in the article, “</a:t>
            </a:r>
            <a:r>
              <a:rPr lang="en-US" sz="1200" b="0" i="0" u="sng" kern="1200" dirty="0">
                <a:solidFill>
                  <a:schemeClr val="tx1"/>
                </a:solidFill>
                <a:effectLst/>
                <a:latin typeface="+mn-lt"/>
                <a:ea typeface="+mn-ea"/>
                <a:cs typeface="+mn-cs"/>
                <a:hlinkClick r:id="rId3"/>
              </a:rPr>
              <a:t>Relationship of Childhood Abuse and Household Dysfunction to Many of the Leading Causes of Death in Adults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Please note: The original CDC-Kaiser dataset is not available to the public.  Kaiser owns the data and data collection is ongoing (e.g., prescription drug use, medical status of original participants).  However, there is an optional ACE Module on the </a:t>
            </a:r>
            <a:r>
              <a:rPr lang="en-US" sz="1200" b="0" i="0" u="sng" kern="1200" dirty="0">
                <a:solidFill>
                  <a:schemeClr val="tx1"/>
                </a:solidFill>
                <a:effectLst/>
                <a:latin typeface="+mn-lt"/>
                <a:ea typeface="+mn-ea"/>
                <a:cs typeface="+mn-cs"/>
                <a:hlinkClick r:id="rId4"/>
              </a:rPr>
              <a:t>Behavioral Risk Factor Surveillance System (BRFSS</a:t>
            </a:r>
            <a:r>
              <a:rPr lang="en-US" sz="1200" b="0" i="0" kern="1200" dirty="0">
                <a:solidFill>
                  <a:schemeClr val="tx1"/>
                </a:solidFill>
                <a:effectLst/>
                <a:latin typeface="+mn-lt"/>
                <a:ea typeface="+mn-ea"/>
                <a:cs typeface="+mn-cs"/>
              </a:rPr>
              <a:t>) that many states have administered. These data are available for download from BRFSS.</a:t>
            </a:r>
          </a:p>
          <a:p>
            <a:r>
              <a:rPr lang="en-US" sz="1200" b="0" i="0" kern="1200" dirty="0">
                <a:solidFill>
                  <a:schemeClr val="tx1"/>
                </a:solidFill>
                <a:effectLst/>
                <a:latin typeface="+mn-lt"/>
                <a:ea typeface="+mn-ea"/>
                <a:cs typeface="+mn-cs"/>
              </a:rPr>
              <a:t>Open All</a:t>
            </a: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14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709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543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55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https://www.iowaaces360.org/uploads/1/0/9/2/10925571/acesreport2020.pdf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943EA-69D9-7E49-97CD-A49926F61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77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943EA-69D9-7E49-97CD-A49926F61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90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Blake: slides 4-12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48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C1180-83EB-D840-B7D2-B80F223C42B2}" type="slidenum">
              <a:rPr lang="en-US" smtClean="0"/>
              <a:t>21</a:t>
            </a:fld>
            <a:endParaRPr lang="en-US"/>
          </a:p>
        </p:txBody>
      </p:sp>
    </p:spTree>
    <p:extLst>
      <p:ext uri="{BB962C8B-B14F-4D97-AF65-F5344CB8AC3E}">
        <p14:creationId xmlns:p14="http://schemas.microsoft.com/office/powerpoint/2010/main" val="266678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ACEs can have a tremendous impact on future outcomes, but, working together, we can create communities in which every individual has the positive experiences they need to thrive. </a:t>
            </a:r>
          </a:p>
          <a:p>
            <a:endParaRPr lang="en-US" dirty="0"/>
          </a:p>
          <a:p>
            <a:r>
              <a:rPr lang="en-US" dirty="0"/>
              <a:t>Researchers are identifying opportunities to prevent and mitigate the harms of ACEs at many levels of our society. These strategies focus on helping parents bear the load of stress, as well as promoting safe, nurturing, and equitable environments for kids to learn and play and for families to thrive together.</a:t>
            </a:r>
          </a:p>
          <a:p>
            <a:endParaRPr lang="en-US" dirty="0"/>
          </a:p>
          <a:p>
            <a:endParaRPr lang="en-US" dirty="0"/>
          </a:p>
          <a:p>
            <a:endParaRPr lang="en-US" dirty="0"/>
          </a:p>
          <a:p>
            <a:r>
              <a:rPr lang="en-US" dirty="0"/>
              <a:t> Shifting our systems to promote these opportunities at all levels of our society can amplify the impact of reducing 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694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943EA-69D9-7E49-97CD-A49926F61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98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96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a:t>Blake: slides xx-xx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8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a:t>Blake: slides xx-xx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76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a:t>Blake: slides xx-xx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82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a:t>Blake: slides xx-xx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72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a:t>Blake: slides xx-xx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698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C1180-83EB-D840-B7D2-B80F223C4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82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8A432C8-69A7-458B-9684-2BFA64B31948}"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12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057FC-95B6-4D89-AFDA-ABA33EE921E5}"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18701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5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F9EED2-F2D9-4D1C-8969-1BA7341BA940}"/>
              </a:ext>
            </a:extLst>
          </p:cNvPr>
          <p:cNvSpPr/>
          <p:nvPr userDrawn="1"/>
        </p:nvSpPr>
        <p:spPr>
          <a:xfrm>
            <a:off x="6476484" y="1193"/>
            <a:ext cx="2020330" cy="1279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descr="A picture containing drawing&#10;&#10;Description automatically generated">
            <a:extLst>
              <a:ext uri="{FF2B5EF4-FFF2-40B4-BE49-F238E27FC236}">
                <a16:creationId xmlns:a16="http://schemas.microsoft.com/office/drawing/2014/main" id="{588AA8DC-09B9-4C2B-B3C2-D2B8CC2706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41639" y="341138"/>
            <a:ext cx="1690020" cy="650796"/>
          </a:xfrm>
          <a:prstGeom prst="rect">
            <a:avLst/>
          </a:prstGeom>
        </p:spPr>
      </p:pic>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7765770" cy="1843238"/>
          </a:xfrm>
        </p:spPr>
        <p:txBody>
          <a:bodyPr lIns="0" tIns="0" rIns="0" bIns="0" anchor="t" anchorCtr="0">
            <a:normAutofit/>
          </a:bodyPr>
          <a:lstStyle>
            <a:lvl1pPr algn="l">
              <a:defRPr sz="45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7765770" cy="407460"/>
          </a:xfrm>
        </p:spPr>
        <p:txBody>
          <a:bodyPr lIns="0" tIns="0" rIns="0" bIns="0"/>
          <a:lstStyle>
            <a:lvl1pPr marL="0" indent="0" algn="l">
              <a:buNone/>
              <a:defRPr sz="18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087150"/>
            <a:ext cx="7765770" cy="463108"/>
          </a:xfrm>
        </p:spPr>
        <p:txBody>
          <a:bodyPr lIns="0" tIns="0" rIns="0" bIns="0">
            <a:normAutofit/>
          </a:bodyPr>
          <a:lstStyle>
            <a:lvl1pPr marL="0" indent="0">
              <a:buNone/>
              <a:defRPr sz="1800">
                <a:solidFill>
                  <a:schemeClr val="tx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7782439" cy="365125"/>
          </a:xfrm>
          <a:prstGeom prst="rect">
            <a:avLst/>
          </a:prstGeom>
          <a:noFill/>
        </p:spPr>
        <p:txBody>
          <a:bodyPr vert="horz" lIns="0" tIns="0" rIns="0" bIns="0" rtlCol="0" anchor="ctr"/>
          <a:lstStyle>
            <a:lvl1pPr algn="l">
              <a:defRPr sz="1650"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339665"/>
            <a:ext cx="576398"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0F4AED-E379-429F-B181-540A31DD1B15}"/>
              </a:ext>
            </a:extLst>
          </p:cNvPr>
          <p:cNvSpPr txBox="1"/>
          <p:nvPr userDrawn="1"/>
        </p:nvSpPr>
        <p:spPr>
          <a:xfrm>
            <a:off x="6640309" y="6116752"/>
            <a:ext cx="1504988" cy="300082"/>
          </a:xfrm>
          <a:prstGeom prst="rect">
            <a:avLst/>
          </a:prstGeom>
          <a:noFill/>
        </p:spPr>
        <p:txBody>
          <a:bodyPr wrap="square" lIns="0" tIns="0" rIns="0" bIns="0" rtlCol="0">
            <a:spAutoFit/>
          </a:bodyPr>
          <a:lstStyle/>
          <a:p>
            <a:r>
              <a:rPr lang="en-US" sz="975" dirty="0"/>
              <a:t>CHANGING MEDICINE.</a:t>
            </a:r>
          </a:p>
          <a:p>
            <a:r>
              <a:rPr lang="en-US" sz="975" b="1" dirty="0"/>
              <a:t>CHANGING LIVES.</a:t>
            </a:r>
            <a:r>
              <a:rPr lang="en-US" sz="975" b="1" baseline="30000" dirty="0"/>
              <a:t>®</a:t>
            </a:r>
          </a:p>
        </p:txBody>
      </p:sp>
    </p:spTree>
    <p:extLst>
      <p:ext uri="{BB962C8B-B14F-4D97-AF65-F5344CB8AC3E}">
        <p14:creationId xmlns:p14="http://schemas.microsoft.com/office/powerpoint/2010/main" val="1318715435"/>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 Solid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F9EED2-F2D9-4D1C-8969-1BA7341BA940}"/>
              </a:ext>
            </a:extLst>
          </p:cNvPr>
          <p:cNvSpPr/>
          <p:nvPr userDrawn="1"/>
        </p:nvSpPr>
        <p:spPr>
          <a:xfrm>
            <a:off x="6476484" y="1193"/>
            <a:ext cx="2020330" cy="1279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descr="A picture containing drawing&#10;&#10;Description automatically generated">
            <a:extLst>
              <a:ext uri="{FF2B5EF4-FFF2-40B4-BE49-F238E27FC236}">
                <a16:creationId xmlns:a16="http://schemas.microsoft.com/office/drawing/2014/main" id="{588AA8DC-09B9-4C2B-B3C2-D2B8CC2706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41639" y="341138"/>
            <a:ext cx="1690020" cy="650796"/>
          </a:xfrm>
          <a:prstGeom prst="rect">
            <a:avLst/>
          </a:prstGeom>
        </p:spPr>
      </p:pic>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858000" cy="1843238"/>
          </a:xfrm>
        </p:spPr>
        <p:txBody>
          <a:bodyPr lIns="0" tIns="0" rIns="0" bIns="0" anchor="t" anchorCtr="0">
            <a:normAutofit/>
          </a:bodyPr>
          <a:lstStyle>
            <a:lvl1pPr algn="l">
              <a:defRPr sz="45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6858000" cy="407460"/>
          </a:xfrm>
        </p:spPr>
        <p:txBody>
          <a:bodyPr lIns="0" tIns="0" rIns="0" bIns="0"/>
          <a:lstStyle>
            <a:lvl1pPr marL="0" indent="0" algn="l">
              <a:buNone/>
              <a:defRPr sz="18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087150"/>
            <a:ext cx="6858000" cy="463108"/>
          </a:xfrm>
        </p:spPr>
        <p:txBody>
          <a:bodyPr lIns="0" tIns="0" rIns="0" bIns="0">
            <a:normAutofit/>
          </a:bodyPr>
          <a:lstStyle>
            <a:lvl1pPr marL="0" indent="0">
              <a:buNone/>
              <a:defRPr sz="1800">
                <a:solidFill>
                  <a:schemeClr val="tx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6874669" cy="365125"/>
          </a:xfrm>
          <a:prstGeom prst="rect">
            <a:avLst/>
          </a:prstGeom>
          <a:noFill/>
        </p:spPr>
        <p:txBody>
          <a:bodyPr vert="horz" lIns="0" tIns="0" rIns="0" bIns="0" rtlCol="0" anchor="ctr"/>
          <a:lstStyle>
            <a:lvl1pPr algn="l">
              <a:defRPr sz="1650"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33966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0F4AED-E379-429F-B181-540A31DD1B15}"/>
              </a:ext>
            </a:extLst>
          </p:cNvPr>
          <p:cNvSpPr txBox="1"/>
          <p:nvPr userDrawn="1"/>
        </p:nvSpPr>
        <p:spPr>
          <a:xfrm>
            <a:off x="6640309" y="6116752"/>
            <a:ext cx="1504988" cy="300082"/>
          </a:xfrm>
          <a:prstGeom prst="rect">
            <a:avLst/>
          </a:prstGeom>
          <a:noFill/>
        </p:spPr>
        <p:txBody>
          <a:bodyPr wrap="square" lIns="0" tIns="0" rIns="0" bIns="0" rtlCol="0">
            <a:spAutoFit/>
          </a:bodyPr>
          <a:lstStyle/>
          <a:p>
            <a:r>
              <a:rPr lang="en-US" sz="975" dirty="0"/>
              <a:t>CHANGING MEDICINE.</a:t>
            </a:r>
          </a:p>
          <a:p>
            <a:r>
              <a:rPr lang="en-US" sz="975" b="1" dirty="0"/>
              <a:t>CHANGING LIVES.</a:t>
            </a:r>
            <a:r>
              <a:rPr lang="en-US" sz="975" b="1" baseline="30000" dirty="0"/>
              <a:t>®</a:t>
            </a:r>
          </a:p>
        </p:txBody>
      </p:sp>
    </p:spTree>
    <p:extLst>
      <p:ext uri="{BB962C8B-B14F-4D97-AF65-F5344CB8AC3E}">
        <p14:creationId xmlns:p14="http://schemas.microsoft.com/office/powerpoint/2010/main" val="17422323"/>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FA97D39-3D82-4E10-B998-60D25A78677A}"/>
              </a:ext>
            </a:extLst>
          </p:cNvPr>
          <p:cNvSpPr>
            <a:spLocks noGrp="1"/>
          </p:cNvSpPr>
          <p:nvPr>
            <p:ph type="ftr" sz="quarter" idx="3"/>
          </p:nvPr>
        </p:nvSpPr>
        <p:spPr>
          <a:xfrm>
            <a:off x="2947200" y="341138"/>
            <a:ext cx="2217173" cy="939597"/>
          </a:xfrm>
          <a:prstGeom prst="rect">
            <a:avLst/>
          </a:prstGeom>
          <a:noFill/>
        </p:spPr>
        <p:txBody>
          <a:bodyPr vert="horz" lIns="0" tIns="0" rIns="0" bIns="0" rtlCol="0" anchor="ctr"/>
          <a:lstStyle>
            <a:lvl1pPr algn="l">
              <a:defRPr sz="1500"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grpSp>
        <p:nvGrpSpPr>
          <p:cNvPr id="4" name="Group 3">
            <a:extLst>
              <a:ext uri="{FF2B5EF4-FFF2-40B4-BE49-F238E27FC236}">
                <a16:creationId xmlns:a16="http://schemas.microsoft.com/office/drawing/2014/main" id="{2CF9853B-D819-44D4-B26A-098571D4BC78}"/>
              </a:ext>
            </a:extLst>
          </p:cNvPr>
          <p:cNvGrpSpPr/>
          <p:nvPr userDrawn="1"/>
        </p:nvGrpSpPr>
        <p:grpSpPr>
          <a:xfrm>
            <a:off x="710804" y="1193"/>
            <a:ext cx="2020330" cy="1279542"/>
            <a:chOff x="947738" y="1193"/>
            <a:chExt cx="2693773" cy="1279542"/>
          </a:xfrm>
        </p:grpSpPr>
        <p:sp>
          <p:nvSpPr>
            <p:cNvPr id="9" name="Rectangle 8">
              <a:extLst>
                <a:ext uri="{FF2B5EF4-FFF2-40B4-BE49-F238E27FC236}">
                  <a16:creationId xmlns:a16="http://schemas.microsoft.com/office/drawing/2014/main" id="{16EC2438-94E0-4859-A72B-7264ABFFA282}"/>
                </a:ext>
              </a:extLst>
            </p:cNvPr>
            <p:cNvSpPr/>
            <p:nvPr userDrawn="1"/>
          </p:nvSpPr>
          <p:spPr>
            <a:xfrm>
              <a:off x="947738" y="1193"/>
              <a:ext cx="2693773" cy="1279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A picture containing drawing&#10;&#10;Description automatically generated">
              <a:extLst>
                <a:ext uri="{FF2B5EF4-FFF2-40B4-BE49-F238E27FC236}">
                  <a16:creationId xmlns:a16="http://schemas.microsoft.com/office/drawing/2014/main" id="{A2B6BA61-7EEC-43A8-9C9C-3F63A9B447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7945" y="341138"/>
              <a:ext cx="2253360" cy="650796"/>
            </a:xfrm>
            <a:prstGeom prst="rect">
              <a:avLst/>
            </a:prstGeom>
          </p:spPr>
        </p:pic>
      </p:grpSp>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657032"/>
          </a:xfrm>
        </p:spPr>
        <p:txBody>
          <a:bodyPr anchor="ctr" anchorCtr="0">
            <a:normAutofit/>
          </a:bodyPr>
          <a:lstStyle>
            <a:lvl1pPr algn="l">
              <a:defRPr sz="4125" b="1">
                <a:solidFill>
                  <a:schemeClr val="tx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720073" y="4841934"/>
            <a:ext cx="4616795" cy="494797"/>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720072" y="5304530"/>
            <a:ext cx="4616795" cy="495309"/>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12" name="TextBox 11">
            <a:extLst>
              <a:ext uri="{FF2B5EF4-FFF2-40B4-BE49-F238E27FC236}">
                <a16:creationId xmlns:a16="http://schemas.microsoft.com/office/drawing/2014/main" id="{15BE8632-0193-489E-AB41-1193058D6D80}"/>
              </a:ext>
            </a:extLst>
          </p:cNvPr>
          <p:cNvSpPr txBox="1"/>
          <p:nvPr userDrawn="1"/>
        </p:nvSpPr>
        <p:spPr>
          <a:xfrm>
            <a:off x="720074" y="6116752"/>
            <a:ext cx="1504988" cy="300082"/>
          </a:xfrm>
          <a:prstGeom prst="rect">
            <a:avLst/>
          </a:prstGeom>
          <a:noFill/>
        </p:spPr>
        <p:txBody>
          <a:bodyPr wrap="square" lIns="0" tIns="0" rIns="0" bIns="0" rtlCol="0">
            <a:spAutoFit/>
          </a:bodyPr>
          <a:lstStyle/>
          <a:p>
            <a:r>
              <a:rPr lang="en-US" sz="975" dirty="0"/>
              <a:t>CHANGING MEDICINE.</a:t>
            </a:r>
          </a:p>
          <a:p>
            <a:r>
              <a:rPr lang="en-US" sz="975" b="1" dirty="0"/>
              <a:t>CHANGING LIVES.</a:t>
            </a:r>
            <a:r>
              <a:rPr lang="en-US" sz="975" b="1" baseline="30000" dirty="0"/>
              <a:t>®</a:t>
            </a:r>
          </a:p>
        </p:txBody>
      </p:sp>
    </p:spTree>
    <p:extLst>
      <p:ext uri="{BB962C8B-B14F-4D97-AF65-F5344CB8AC3E}">
        <p14:creationId xmlns:p14="http://schemas.microsoft.com/office/powerpoint/2010/main" val="115517021"/>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AFA97D39-3D82-4E10-B998-60D25A78677A}"/>
              </a:ext>
            </a:extLst>
          </p:cNvPr>
          <p:cNvSpPr>
            <a:spLocks noGrp="1"/>
          </p:cNvSpPr>
          <p:nvPr>
            <p:ph type="ftr" sz="quarter" idx="3"/>
          </p:nvPr>
        </p:nvSpPr>
        <p:spPr>
          <a:xfrm>
            <a:off x="2947200" y="341138"/>
            <a:ext cx="2217173" cy="939597"/>
          </a:xfrm>
          <a:prstGeom prst="rect">
            <a:avLst/>
          </a:prstGeom>
          <a:noFill/>
        </p:spPr>
        <p:txBody>
          <a:bodyPr vert="horz" lIns="0" tIns="0" rIns="0" bIns="0" rtlCol="0" anchor="ctr"/>
          <a:lstStyle>
            <a:lvl1pPr algn="l">
              <a:defRPr sz="1500"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grpSp>
        <p:nvGrpSpPr>
          <p:cNvPr id="4" name="Group 3">
            <a:extLst>
              <a:ext uri="{FF2B5EF4-FFF2-40B4-BE49-F238E27FC236}">
                <a16:creationId xmlns:a16="http://schemas.microsoft.com/office/drawing/2014/main" id="{2CF9853B-D819-44D4-B26A-098571D4BC78}"/>
              </a:ext>
            </a:extLst>
          </p:cNvPr>
          <p:cNvGrpSpPr/>
          <p:nvPr userDrawn="1"/>
        </p:nvGrpSpPr>
        <p:grpSpPr>
          <a:xfrm>
            <a:off x="710804" y="1193"/>
            <a:ext cx="2020330" cy="1279542"/>
            <a:chOff x="947738" y="1193"/>
            <a:chExt cx="2693773" cy="1279542"/>
          </a:xfrm>
        </p:grpSpPr>
        <p:sp>
          <p:nvSpPr>
            <p:cNvPr id="9" name="Rectangle 8">
              <a:extLst>
                <a:ext uri="{FF2B5EF4-FFF2-40B4-BE49-F238E27FC236}">
                  <a16:creationId xmlns:a16="http://schemas.microsoft.com/office/drawing/2014/main" id="{16EC2438-94E0-4859-A72B-7264ABFFA282}"/>
                </a:ext>
              </a:extLst>
            </p:cNvPr>
            <p:cNvSpPr/>
            <p:nvPr userDrawn="1"/>
          </p:nvSpPr>
          <p:spPr>
            <a:xfrm>
              <a:off x="947738" y="1193"/>
              <a:ext cx="2693773" cy="1279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A picture containing drawing&#10;&#10;Description automatically generated">
              <a:extLst>
                <a:ext uri="{FF2B5EF4-FFF2-40B4-BE49-F238E27FC236}">
                  <a16:creationId xmlns:a16="http://schemas.microsoft.com/office/drawing/2014/main" id="{A2B6BA61-7EEC-43A8-9C9C-3F63A9B447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7945" y="341138"/>
              <a:ext cx="2253360" cy="650796"/>
            </a:xfrm>
            <a:prstGeom prst="rect">
              <a:avLst/>
            </a:prstGeom>
          </p:spPr>
        </p:pic>
      </p:grpSp>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657032"/>
          </a:xfrm>
        </p:spPr>
        <p:txBody>
          <a:bodyPr anchor="ctr" anchorCtr="0">
            <a:normAutofit/>
          </a:bodyPr>
          <a:lstStyle>
            <a:lvl1pPr algn="l">
              <a:defRPr sz="4125" b="1">
                <a:solidFill>
                  <a:schemeClr val="tx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720073" y="4841934"/>
            <a:ext cx="4616795" cy="494797"/>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720072" y="5304530"/>
            <a:ext cx="4616795" cy="495309"/>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12" name="TextBox 11">
            <a:extLst>
              <a:ext uri="{FF2B5EF4-FFF2-40B4-BE49-F238E27FC236}">
                <a16:creationId xmlns:a16="http://schemas.microsoft.com/office/drawing/2014/main" id="{15BE8632-0193-489E-AB41-1193058D6D80}"/>
              </a:ext>
            </a:extLst>
          </p:cNvPr>
          <p:cNvSpPr txBox="1"/>
          <p:nvPr userDrawn="1"/>
        </p:nvSpPr>
        <p:spPr>
          <a:xfrm>
            <a:off x="720074" y="6116752"/>
            <a:ext cx="1504988" cy="300082"/>
          </a:xfrm>
          <a:prstGeom prst="rect">
            <a:avLst/>
          </a:prstGeom>
          <a:noFill/>
        </p:spPr>
        <p:txBody>
          <a:bodyPr wrap="square" lIns="0" tIns="0" rIns="0" bIns="0" rtlCol="0">
            <a:spAutoFit/>
          </a:bodyPr>
          <a:lstStyle/>
          <a:p>
            <a:r>
              <a:rPr lang="en-US" sz="975" dirty="0"/>
              <a:t>CHANGING MEDICINE.</a:t>
            </a:r>
          </a:p>
          <a:p>
            <a:r>
              <a:rPr lang="en-US" sz="975" b="1" dirty="0"/>
              <a:t>CHANGING LIVES.</a:t>
            </a:r>
            <a:r>
              <a:rPr lang="en-US" sz="975" b="1" baseline="30000" dirty="0"/>
              <a:t>®</a:t>
            </a:r>
          </a:p>
        </p:txBody>
      </p:sp>
    </p:spTree>
    <p:extLst>
      <p:ext uri="{BB962C8B-B14F-4D97-AF65-F5344CB8AC3E}">
        <p14:creationId xmlns:p14="http://schemas.microsoft.com/office/powerpoint/2010/main" val="427204105"/>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805221"/>
            <a:ext cx="7715249" cy="992326"/>
          </a:xfrm>
        </p:spPr>
        <p:txBody>
          <a:bodyPr lIns="0" tIns="0" rIns="0" bIns="0" anchor="t" anchorCtr="0">
            <a:normAutofit/>
          </a:bodyPr>
          <a:lstStyle>
            <a:lvl1pPr algn="l">
              <a:defRPr sz="45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14376" y="3637441"/>
            <a:ext cx="7715249" cy="407460"/>
          </a:xfrm>
        </p:spPr>
        <p:txBody>
          <a:bodyPr lIns="0" tIns="0" rIns="0" bIns="0"/>
          <a:lstStyle>
            <a:lvl1pPr marL="0" indent="0" algn="l">
              <a:buNone/>
              <a:defRPr sz="18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578471"/>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17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Slide – Soli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805221"/>
            <a:ext cx="7715249" cy="992326"/>
          </a:xfrm>
        </p:spPr>
        <p:txBody>
          <a:bodyPr lIns="0" tIns="0" rIns="0" bIns="0" anchor="t" anchorCtr="0">
            <a:normAutofit/>
          </a:bodyPr>
          <a:lstStyle>
            <a:lvl1pPr algn="l">
              <a:defRPr sz="45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14376" y="3637441"/>
            <a:ext cx="7715249" cy="407460"/>
          </a:xfrm>
        </p:spPr>
        <p:txBody>
          <a:bodyPr lIns="0" tIns="0" rIns="0" bIns="0"/>
          <a:lstStyle>
            <a:lvl1pPr marL="0" indent="0" algn="l">
              <a:buNone/>
              <a:defRPr sz="18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578471"/>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325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CF07CB-9367-42C3-A692-C40393AD82D6}"/>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714374" y="1686758"/>
            <a:ext cx="7726835" cy="4256843"/>
          </a:xfrm>
        </p:spPr>
        <p:txBody>
          <a:bodyPr lIns="0" tIns="0" rIns="0" bIns="0"/>
          <a:lstStyle>
            <a:lvl1pPr marL="171450" indent="-17145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5143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8572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3256674-50EA-4051-A990-EE693C08EC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11" name="Footer Placeholder 4">
            <a:extLst>
              <a:ext uri="{FF2B5EF4-FFF2-40B4-BE49-F238E27FC236}">
                <a16:creationId xmlns:a16="http://schemas.microsoft.com/office/drawing/2014/main" id="{A77DCA50-FEC6-49E1-9EEA-B451EDF9129B}"/>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13" name="Footer Placeholder 4">
            <a:extLst>
              <a:ext uri="{FF2B5EF4-FFF2-40B4-BE49-F238E27FC236}">
                <a16:creationId xmlns:a16="http://schemas.microsoft.com/office/drawing/2014/main" id="{71404963-45F5-4008-81D8-C3524547AEE1}"/>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3626980081"/>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3744">
          <p15:clr>
            <a:srgbClr val="FBAE40"/>
          </p15:clr>
        </p15:guide>
        <p15:guide id="8" orient="horz" pos="2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CF07CB-9367-42C3-A692-C40393AD82D6}"/>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3256674-50EA-4051-A990-EE693C08EC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7" name="Footer Placeholder 4">
            <a:extLst>
              <a:ext uri="{FF2B5EF4-FFF2-40B4-BE49-F238E27FC236}">
                <a16:creationId xmlns:a16="http://schemas.microsoft.com/office/drawing/2014/main" id="{A1106440-76C5-455C-9C74-D78B0727780C}"/>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11" name="Footer Placeholder 4">
            <a:extLst>
              <a:ext uri="{FF2B5EF4-FFF2-40B4-BE49-F238E27FC236}">
                <a16:creationId xmlns:a16="http://schemas.microsoft.com/office/drawing/2014/main" id="{8E707B8B-CAE8-4D66-8534-1CCCB5FF637E}"/>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3600824679"/>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6A3A3-94A6-4E5B-AF39-173ACA3E61CC}"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842519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3600168" cy="754602"/>
          </a:xfrm>
        </p:spPr>
        <p:txBody>
          <a:bodyPr lIns="0" tIns="0" rIns="0" bIns="0" anchor="b" anchorCtr="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3600164" cy="327925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676706"/>
            <a:ext cx="3600168" cy="754602"/>
          </a:xfrm>
        </p:spPr>
        <p:txBody>
          <a:bodyPr lIns="0" tIns="0" rIns="0" bIns="0" anchor="b" anchorCtr="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664346"/>
            <a:ext cx="3600168" cy="327925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F25A8CA-01BE-4A16-8F58-2435674F9B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15" name="Footer Placeholder 4">
            <a:extLst>
              <a:ext uri="{FF2B5EF4-FFF2-40B4-BE49-F238E27FC236}">
                <a16:creationId xmlns:a16="http://schemas.microsoft.com/office/drawing/2014/main" id="{7268D76D-8B5E-43AA-900E-97B949621B62}"/>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16" name="Footer Placeholder 4">
            <a:extLst>
              <a:ext uri="{FF2B5EF4-FFF2-40B4-BE49-F238E27FC236}">
                <a16:creationId xmlns:a16="http://schemas.microsoft.com/office/drawing/2014/main" id="{605CB9CB-A62F-4194-B563-4CFF0B5FA728}"/>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3658113223"/>
      </p:ext>
    </p:extLst>
  </p:cSld>
  <p:clrMapOvr>
    <a:masterClrMapping/>
  </p:clrMapOvr>
  <p:extLst>
    <p:ext uri="{DCECCB84-F9BA-43D5-87BE-67443E8EF086}">
      <p15:sldGuideLst xmlns:p15="http://schemas.microsoft.com/office/powerpoint/2012/main">
        <p15:guide id="1" orient="horz" pos="3744">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697">
          <p15:clr>
            <a:srgbClr val="FBAE40"/>
          </p15:clr>
        </p15:guide>
        <p15:guide id="7" orient="horz" pos="24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3282519" y="1679383"/>
            <a:ext cx="2572304" cy="4264218"/>
            <a:chOff x="4376691" y="719666"/>
            <a:chExt cx="3429739"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2375055"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1686756"/>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2674396"/>
            <a:ext cx="2230029"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168675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2674396"/>
            <a:ext cx="2375055"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pic>
        <p:nvPicPr>
          <p:cNvPr id="22" name="Picture 21">
            <a:extLst>
              <a:ext uri="{FF2B5EF4-FFF2-40B4-BE49-F238E27FC236}">
                <a16:creationId xmlns:a16="http://schemas.microsoft.com/office/drawing/2014/main" id="{867BAEDF-0505-4A4F-B2E5-F80C2824D0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19" name="Footer Placeholder 4">
            <a:extLst>
              <a:ext uri="{FF2B5EF4-FFF2-40B4-BE49-F238E27FC236}">
                <a16:creationId xmlns:a16="http://schemas.microsoft.com/office/drawing/2014/main" id="{5CD2C684-CCD6-421F-AEB1-F6E1568F7383}"/>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21" name="Footer Placeholder 4">
            <a:extLst>
              <a:ext uri="{FF2B5EF4-FFF2-40B4-BE49-F238E27FC236}">
                <a16:creationId xmlns:a16="http://schemas.microsoft.com/office/drawing/2014/main" id="{D5288CDF-C306-49E7-BA90-7DCCF98E97BB}"/>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800266905"/>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2643187" y="1686757"/>
            <a:ext cx="3862388" cy="4256844"/>
            <a:chOff x="3524250" y="719666"/>
            <a:chExt cx="5149850"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1769150"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2802850" y="1686756"/>
            <a:ext cx="161157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2802851" y="2674396"/>
            <a:ext cx="1611570"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4729580" y="1686756"/>
            <a:ext cx="161157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4729581" y="2674396"/>
            <a:ext cx="1611570"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656311" y="167670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656311" y="2664346"/>
            <a:ext cx="1769150" cy="3269204"/>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5470DA81-7678-4E39-AEEE-93325B2B48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21" name="Footer Placeholder 4">
            <a:extLst>
              <a:ext uri="{FF2B5EF4-FFF2-40B4-BE49-F238E27FC236}">
                <a16:creationId xmlns:a16="http://schemas.microsoft.com/office/drawing/2014/main" id="{CE73CD1A-5401-476A-90D3-A45397A6CD60}"/>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23" name="Footer Placeholder 4">
            <a:extLst>
              <a:ext uri="{FF2B5EF4-FFF2-40B4-BE49-F238E27FC236}">
                <a16:creationId xmlns:a16="http://schemas.microsoft.com/office/drawing/2014/main" id="{261F97A5-B6D5-4E25-961B-39ABDFFCF9A3}"/>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81932327"/>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376316"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850484"/>
            <a:ext cx="1376316" cy="3093116"/>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id="{C05DD3A4-1F16-4549-AF79-33A7C7667FE8}"/>
              </a:ext>
            </a:extLst>
          </p:cNvPr>
          <p:cNvGrpSpPr/>
          <p:nvPr userDrawn="1"/>
        </p:nvGrpSpPr>
        <p:grpSpPr>
          <a:xfrm>
            <a:off x="2258902" y="1686759"/>
            <a:ext cx="4629197" cy="4256842"/>
            <a:chOff x="3011869" y="1686758"/>
            <a:chExt cx="6172262" cy="4293629"/>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2421753" y="1686758"/>
            <a:ext cx="121346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2421753" y="2850484"/>
            <a:ext cx="1213465" cy="3093116"/>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3960918" y="1686758"/>
            <a:ext cx="121346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3960918" y="2850484"/>
            <a:ext cx="1213465" cy="3093116"/>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5511783" y="1686758"/>
            <a:ext cx="121346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5511783" y="2850484"/>
            <a:ext cx="1213465" cy="3093116"/>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7050950" y="1686758"/>
            <a:ext cx="137631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7050950" y="2850484"/>
            <a:ext cx="1378675" cy="3093116"/>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pic>
        <p:nvPicPr>
          <p:cNvPr id="35" name="Picture 34">
            <a:extLst>
              <a:ext uri="{FF2B5EF4-FFF2-40B4-BE49-F238E27FC236}">
                <a16:creationId xmlns:a16="http://schemas.microsoft.com/office/drawing/2014/main" id="{D002EB71-4353-4DFD-8AD9-C894F270DF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2" name="Footer Placeholder 4">
            <a:extLst>
              <a:ext uri="{FF2B5EF4-FFF2-40B4-BE49-F238E27FC236}">
                <a16:creationId xmlns:a16="http://schemas.microsoft.com/office/drawing/2014/main" id="{2B325C33-1F71-45BF-8AD9-0D430C0ED879}"/>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36" name="Footer Placeholder 4">
            <a:extLst>
              <a:ext uri="{FF2B5EF4-FFF2-40B4-BE49-F238E27FC236}">
                <a16:creationId xmlns:a16="http://schemas.microsoft.com/office/drawing/2014/main" id="{4A624D27-FE37-41E2-805C-52398EE7729E}"/>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228028450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7716440"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7716440"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91760"/>
            <a:ext cx="7716440" cy="328016"/>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725012"/>
            <a:ext cx="7716440" cy="644563"/>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753993"/>
            <a:ext cx="7716440"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87244"/>
            <a:ext cx="7716440"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pic>
        <p:nvPicPr>
          <p:cNvPr id="18" name="Picture 17">
            <a:extLst>
              <a:ext uri="{FF2B5EF4-FFF2-40B4-BE49-F238E27FC236}">
                <a16:creationId xmlns:a16="http://schemas.microsoft.com/office/drawing/2014/main" id="{04988373-5BCC-4826-83FA-3EA98AE1A1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15" name="Footer Placeholder 4">
            <a:extLst>
              <a:ext uri="{FF2B5EF4-FFF2-40B4-BE49-F238E27FC236}">
                <a16:creationId xmlns:a16="http://schemas.microsoft.com/office/drawing/2014/main" id="{EE18F79B-587C-4CB1-8781-F0F15A0EF8DC}"/>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16" name="Footer Placeholder 4">
            <a:extLst>
              <a:ext uri="{FF2B5EF4-FFF2-40B4-BE49-F238E27FC236}">
                <a16:creationId xmlns:a16="http://schemas.microsoft.com/office/drawing/2014/main" id="{BDDAB923-ED9D-4D56-9384-BCC3D3798032}"/>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4277562846"/>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66879"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3566879"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91760"/>
            <a:ext cx="3566879" cy="328016"/>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725012"/>
            <a:ext cx="3566879" cy="644563"/>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753993"/>
            <a:ext cx="3566879"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87244"/>
            <a:ext cx="3566879"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4862772" y="1688512"/>
            <a:ext cx="3566879"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4862773" y="2121764"/>
            <a:ext cx="3566879"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4862773" y="3293514"/>
            <a:ext cx="3566879" cy="328016"/>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4862774" y="3726767"/>
            <a:ext cx="3566879" cy="644563"/>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4862775" y="4755747"/>
            <a:ext cx="3566879"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4862776" y="5188998"/>
            <a:ext cx="3566879" cy="75460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4B4134B8-1039-4411-B3FD-F8EDCC2C2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29" name="Footer Placeholder 4">
            <a:extLst>
              <a:ext uri="{FF2B5EF4-FFF2-40B4-BE49-F238E27FC236}">
                <a16:creationId xmlns:a16="http://schemas.microsoft.com/office/drawing/2014/main" id="{A1608546-71A3-4AFF-8A8B-D64E7A9D0CFB}"/>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34" name="Footer Placeholder 4">
            <a:extLst>
              <a:ext uri="{FF2B5EF4-FFF2-40B4-BE49-F238E27FC236}">
                <a16:creationId xmlns:a16="http://schemas.microsoft.com/office/drawing/2014/main" id="{43D2F1A2-CAD9-4F9B-B535-BB37F5BEBADB}"/>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3094474278"/>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120011"/>
            <a:ext cx="3579002" cy="41714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2760956"/>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3792244"/>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714380" y="488567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715571" y="2904081"/>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715573" y="3337334"/>
            <a:ext cx="3579002" cy="30491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715573" y="5089030"/>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715574" y="5522282"/>
            <a:ext cx="3579002" cy="41714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715574" y="3970621"/>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715576" y="4403874"/>
            <a:ext cx="3579002" cy="31097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4850622" y="1688232"/>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4850623" y="2121485"/>
            <a:ext cx="3579002" cy="41714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4851817" y="2905555"/>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4851819" y="3338808"/>
            <a:ext cx="3579002" cy="30491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4851819" y="5090504"/>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4851820" y="5523756"/>
            <a:ext cx="3579002" cy="417141"/>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4851820" y="3972096"/>
            <a:ext cx="3579002" cy="319591"/>
          </a:xfrm>
        </p:spPr>
        <p:txBody>
          <a:bodyPr lIns="0" tIns="0" rIns="0" bIns="0">
            <a:no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4851822" y="4405348"/>
            <a:ext cx="3579002" cy="310972"/>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A3561DD9-2993-408A-B05E-CE058EF46B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3" name="Footer Placeholder 4">
            <a:extLst>
              <a:ext uri="{FF2B5EF4-FFF2-40B4-BE49-F238E27FC236}">
                <a16:creationId xmlns:a16="http://schemas.microsoft.com/office/drawing/2014/main" id="{191588AA-D456-46F6-A8F3-36A9769A19F9}"/>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37" name="Footer Placeholder 4">
            <a:extLst>
              <a:ext uri="{FF2B5EF4-FFF2-40B4-BE49-F238E27FC236}">
                <a16:creationId xmlns:a16="http://schemas.microsoft.com/office/drawing/2014/main" id="{EF7EC195-19F3-4C2D-A284-16E70DE5AE74}"/>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683841323"/>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3600168" cy="374036"/>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38480"/>
            <a:ext cx="3600164" cy="1200572"/>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676706"/>
            <a:ext cx="3600168" cy="374036"/>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28428"/>
            <a:ext cx="3600168" cy="1200572"/>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79385"/>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711994" y="3790765"/>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718539" y="4209907"/>
            <a:ext cx="3600168" cy="374036"/>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718540" y="4761630"/>
            <a:ext cx="3600164" cy="1181971"/>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4829457" y="4199855"/>
            <a:ext cx="3600168" cy="374036"/>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4829458" y="4751577"/>
            <a:ext cx="3600168" cy="1200572"/>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pic>
        <p:nvPicPr>
          <p:cNvPr id="18" name="Picture 17">
            <a:extLst>
              <a:ext uri="{FF2B5EF4-FFF2-40B4-BE49-F238E27FC236}">
                <a16:creationId xmlns:a16="http://schemas.microsoft.com/office/drawing/2014/main" id="{5F6D1DAD-8574-4BD3-979F-AEA4E0C526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21" name="Footer Placeholder 4">
            <a:extLst>
              <a:ext uri="{FF2B5EF4-FFF2-40B4-BE49-F238E27FC236}">
                <a16:creationId xmlns:a16="http://schemas.microsoft.com/office/drawing/2014/main" id="{8490D636-72CA-421D-9D50-124F5307D09F}"/>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27" name="Footer Placeholder 4">
            <a:extLst>
              <a:ext uri="{FF2B5EF4-FFF2-40B4-BE49-F238E27FC236}">
                <a16:creationId xmlns:a16="http://schemas.microsoft.com/office/drawing/2014/main" id="{65C7578B-2928-40C4-84DA-668ED734E543}"/>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378348378"/>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2400">
          <p15:clr>
            <a:srgbClr val="FBAE40"/>
          </p15:clr>
        </p15:guide>
        <p15:guide id="7" orient="horz" pos="6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4078664"/>
            <a:ext cx="2375055"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4078664"/>
            <a:ext cx="2230029"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4078663"/>
            <a:ext cx="2375055"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248562" y="2050739"/>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Oval 18">
            <a:extLst>
              <a:ext uri="{FF2B5EF4-FFF2-40B4-BE49-F238E27FC236}">
                <a16:creationId xmlns:a16="http://schemas.microsoft.com/office/drawing/2014/main" id="{3FF9D861-0550-4AC8-BB96-094DAF60B7F4}"/>
              </a:ext>
            </a:extLst>
          </p:cNvPr>
          <p:cNvSpPr/>
          <p:nvPr userDrawn="1"/>
        </p:nvSpPr>
        <p:spPr>
          <a:xfrm>
            <a:off x="3923962" y="2050741"/>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a:extLst>
              <a:ext uri="{FF2B5EF4-FFF2-40B4-BE49-F238E27FC236}">
                <a16:creationId xmlns:a16="http://schemas.microsoft.com/office/drawing/2014/main" id="{D101DA23-83F7-4662-BC02-2666717C53B4}"/>
              </a:ext>
            </a:extLst>
          </p:cNvPr>
          <p:cNvSpPr/>
          <p:nvPr userDrawn="1"/>
        </p:nvSpPr>
        <p:spPr>
          <a:xfrm>
            <a:off x="6581822" y="2050741"/>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ooter Placeholder 4">
            <a:extLst>
              <a:ext uri="{FF2B5EF4-FFF2-40B4-BE49-F238E27FC236}">
                <a16:creationId xmlns:a16="http://schemas.microsoft.com/office/drawing/2014/main" id="{07DE420A-A163-480B-A4C9-15B3FE7DC24B}"/>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pic>
        <p:nvPicPr>
          <p:cNvPr id="16" name="Picture 15">
            <a:extLst>
              <a:ext uri="{FF2B5EF4-FFF2-40B4-BE49-F238E27FC236}">
                <a16:creationId xmlns:a16="http://schemas.microsoft.com/office/drawing/2014/main" id="{3A2CA038-8C16-47B3-89B5-1EC500B546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18" name="Footer Placeholder 4">
            <a:extLst>
              <a:ext uri="{FF2B5EF4-FFF2-40B4-BE49-F238E27FC236}">
                <a16:creationId xmlns:a16="http://schemas.microsoft.com/office/drawing/2014/main" id="{9EFD7F6B-97D3-49B3-9EB1-E8E656E41A5D}"/>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Tree>
    <p:extLst>
      <p:ext uri="{BB962C8B-B14F-4D97-AF65-F5344CB8AC3E}">
        <p14:creationId xmlns:p14="http://schemas.microsoft.com/office/powerpoint/2010/main" val="130074623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4078664"/>
            <a:ext cx="1769150"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4078664"/>
            <a:ext cx="1769150"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4078664"/>
            <a:ext cx="1769150"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4073057"/>
            <a:ext cx="1769150" cy="754602"/>
          </a:xfrm>
        </p:spPr>
        <p:txBody>
          <a:bodyPr lIns="0" tIns="0" rIns="0" bIns="0">
            <a:normAutofit/>
          </a:bodyPr>
          <a:lstStyle>
            <a:lvl1pPr marL="0" indent="0" algn="ctr">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945609" y="2050739"/>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Oval 26">
            <a:extLst>
              <a:ext uri="{FF2B5EF4-FFF2-40B4-BE49-F238E27FC236}">
                <a16:creationId xmlns:a16="http://schemas.microsoft.com/office/drawing/2014/main" id="{AE1934B1-C1CC-42D5-A8D8-639ED39E9A45}"/>
              </a:ext>
            </a:extLst>
          </p:cNvPr>
          <p:cNvSpPr/>
          <p:nvPr userDrawn="1"/>
        </p:nvSpPr>
        <p:spPr>
          <a:xfrm>
            <a:off x="2951872" y="2050739"/>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Oval 28">
            <a:extLst>
              <a:ext uri="{FF2B5EF4-FFF2-40B4-BE49-F238E27FC236}">
                <a16:creationId xmlns:a16="http://schemas.microsoft.com/office/drawing/2014/main" id="{07542B3E-45A5-4E88-A2C5-758AC86BE4D0}"/>
              </a:ext>
            </a:extLst>
          </p:cNvPr>
          <p:cNvSpPr/>
          <p:nvPr userDrawn="1"/>
        </p:nvSpPr>
        <p:spPr>
          <a:xfrm>
            <a:off x="4885447" y="2050739"/>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Oval 30">
            <a:extLst>
              <a:ext uri="{FF2B5EF4-FFF2-40B4-BE49-F238E27FC236}">
                <a16:creationId xmlns:a16="http://schemas.microsoft.com/office/drawing/2014/main" id="{924B0597-6276-471F-96FD-FDE08D64C524}"/>
              </a:ext>
            </a:extLst>
          </p:cNvPr>
          <p:cNvSpPr/>
          <p:nvPr userDrawn="1"/>
        </p:nvSpPr>
        <p:spPr>
          <a:xfrm>
            <a:off x="6891709" y="2045132"/>
            <a:ext cx="130668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 name="Picture 17">
            <a:extLst>
              <a:ext uri="{FF2B5EF4-FFF2-40B4-BE49-F238E27FC236}">
                <a16:creationId xmlns:a16="http://schemas.microsoft.com/office/drawing/2014/main" id="{5DB9BFC6-C702-4E3D-A394-30FF9CE043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16" name="Footer Placeholder 4">
            <a:extLst>
              <a:ext uri="{FF2B5EF4-FFF2-40B4-BE49-F238E27FC236}">
                <a16:creationId xmlns:a16="http://schemas.microsoft.com/office/drawing/2014/main" id="{D31E522A-47E9-41BE-B720-E66459A89F04}"/>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19" name="Footer Placeholder 4">
            <a:extLst>
              <a:ext uri="{FF2B5EF4-FFF2-40B4-BE49-F238E27FC236}">
                <a16:creationId xmlns:a16="http://schemas.microsoft.com/office/drawing/2014/main" id="{6CC906A3-2401-45C0-996F-5401736879DA}"/>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2070723447"/>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506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881579" y="4078664"/>
            <a:ext cx="1201128" cy="754602"/>
          </a:xfrm>
        </p:spPr>
        <p:txBody>
          <a:bodyPr lIns="0" tIns="0" rIns="0" bIns="0">
            <a:normAutofit/>
          </a:bodyPr>
          <a:lstStyle>
            <a:lvl1pPr marL="0" indent="0" algn="ctr">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881578" y="2125657"/>
            <a:ext cx="1195943"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Oval 26">
            <a:extLst>
              <a:ext uri="{FF2B5EF4-FFF2-40B4-BE49-F238E27FC236}">
                <a16:creationId xmlns:a16="http://schemas.microsoft.com/office/drawing/2014/main" id="{AE1934B1-C1CC-42D5-A8D8-639ED39E9A45}"/>
              </a:ext>
            </a:extLst>
          </p:cNvPr>
          <p:cNvSpPr/>
          <p:nvPr userDrawn="1"/>
        </p:nvSpPr>
        <p:spPr>
          <a:xfrm>
            <a:off x="2416591" y="2125657"/>
            <a:ext cx="1195943"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Oval 28">
            <a:extLst>
              <a:ext uri="{FF2B5EF4-FFF2-40B4-BE49-F238E27FC236}">
                <a16:creationId xmlns:a16="http://schemas.microsoft.com/office/drawing/2014/main" id="{07542B3E-45A5-4E88-A2C5-758AC86BE4D0}"/>
              </a:ext>
            </a:extLst>
          </p:cNvPr>
          <p:cNvSpPr/>
          <p:nvPr userDrawn="1"/>
        </p:nvSpPr>
        <p:spPr>
          <a:xfrm>
            <a:off x="3979497" y="2125657"/>
            <a:ext cx="1195943"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Oval 30">
            <a:extLst>
              <a:ext uri="{FF2B5EF4-FFF2-40B4-BE49-F238E27FC236}">
                <a16:creationId xmlns:a16="http://schemas.microsoft.com/office/drawing/2014/main" id="{924B0597-6276-471F-96FD-FDE08D64C524}"/>
              </a:ext>
            </a:extLst>
          </p:cNvPr>
          <p:cNvSpPr/>
          <p:nvPr userDrawn="1"/>
        </p:nvSpPr>
        <p:spPr>
          <a:xfrm>
            <a:off x="5510115" y="2120050"/>
            <a:ext cx="1195943"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2419493" y="4080927"/>
            <a:ext cx="1201128" cy="754602"/>
          </a:xfrm>
        </p:spPr>
        <p:txBody>
          <a:bodyPr lIns="0" tIns="0" rIns="0" bIns="0">
            <a:normAutofit/>
          </a:bodyPr>
          <a:lstStyle>
            <a:lvl1pPr marL="0" indent="0" algn="ctr">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3964211" y="4095574"/>
            <a:ext cx="1201128" cy="754602"/>
          </a:xfrm>
        </p:spPr>
        <p:txBody>
          <a:bodyPr lIns="0" tIns="0" rIns="0" bIns="0">
            <a:normAutofit/>
          </a:bodyPr>
          <a:lstStyle>
            <a:lvl1pPr marL="0" indent="0" algn="ctr">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5494205" y="4098102"/>
            <a:ext cx="1201128" cy="754602"/>
          </a:xfrm>
        </p:spPr>
        <p:txBody>
          <a:bodyPr lIns="0" tIns="0" rIns="0" bIns="0">
            <a:normAutofit/>
          </a:bodyPr>
          <a:lstStyle>
            <a:lvl1pPr marL="0" indent="0" algn="ctr">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7076154" y="2133924"/>
            <a:ext cx="1195943"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7064310" y="4107460"/>
            <a:ext cx="1201128" cy="754602"/>
          </a:xfrm>
        </p:spPr>
        <p:txBody>
          <a:bodyPr lIns="0" tIns="0" rIns="0" bIns="0">
            <a:normAutofit/>
          </a:bodyPr>
          <a:lstStyle>
            <a:lvl1pPr marL="0" indent="0" algn="ctr">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pic>
        <p:nvPicPr>
          <p:cNvPr id="19" name="Picture 18">
            <a:extLst>
              <a:ext uri="{FF2B5EF4-FFF2-40B4-BE49-F238E27FC236}">
                <a16:creationId xmlns:a16="http://schemas.microsoft.com/office/drawing/2014/main" id="{745DB4F2-A46E-49CD-A0DA-01AD8B7F28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20" name="Footer Placeholder 4">
            <a:extLst>
              <a:ext uri="{FF2B5EF4-FFF2-40B4-BE49-F238E27FC236}">
                <a16:creationId xmlns:a16="http://schemas.microsoft.com/office/drawing/2014/main" id="{EBEEE139-B872-432B-9BEA-6BCCE8361C30}"/>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21" name="Footer Placeholder 4">
            <a:extLst>
              <a:ext uri="{FF2B5EF4-FFF2-40B4-BE49-F238E27FC236}">
                <a16:creationId xmlns:a16="http://schemas.microsoft.com/office/drawing/2014/main" id="{BBED5CE4-1062-4771-9043-ACBEC4731079}"/>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156542386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54891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3282519" y="1679383"/>
            <a:ext cx="2572304" cy="4264218"/>
            <a:chOff x="4376691" y="719666"/>
            <a:chExt cx="3429739"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4546366"/>
            <a:ext cx="2375055" cy="1408471"/>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537679"/>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4535129"/>
            <a:ext cx="2230029" cy="1408471"/>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537679"/>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4535129"/>
            <a:ext cx="2375055" cy="1408471"/>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pic>
        <p:nvPicPr>
          <p:cNvPr id="22" name="Picture 21">
            <a:extLst>
              <a:ext uri="{FF2B5EF4-FFF2-40B4-BE49-F238E27FC236}">
                <a16:creationId xmlns:a16="http://schemas.microsoft.com/office/drawing/2014/main" id="{867BAEDF-0505-4A4F-B2E5-F80C2824D0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711994" y="1684461"/>
            <a:ext cx="2377679" cy="1621608"/>
          </a:xfrm>
        </p:spPr>
        <p:txBody>
          <a:bodyPr/>
          <a:lstStyle/>
          <a:p>
            <a:endParaRPr lang="en-US" dirty="0"/>
          </a:p>
        </p:txBody>
      </p: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3451836" y="1677611"/>
            <a:ext cx="2240483" cy="1621608"/>
          </a:xfrm>
        </p:spPr>
        <p:txBody>
          <a:bodyPr/>
          <a:lstStyle/>
          <a:p>
            <a:endParaRPr lang="en-US" dirty="0"/>
          </a:p>
        </p:txBody>
      </p: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6054481" y="1684461"/>
            <a:ext cx="2375144" cy="1621608"/>
          </a:xfrm>
        </p:spPr>
        <p:txBody>
          <a:bodyPr/>
          <a:lstStyle/>
          <a:p>
            <a:endParaRPr lang="en-US" dirty="0"/>
          </a:p>
        </p:txBody>
      </p:sp>
      <p:sp>
        <p:nvSpPr>
          <p:cNvPr id="23" name="Footer Placeholder 4">
            <a:extLst>
              <a:ext uri="{FF2B5EF4-FFF2-40B4-BE49-F238E27FC236}">
                <a16:creationId xmlns:a16="http://schemas.microsoft.com/office/drawing/2014/main" id="{92E066FE-DC83-45F0-AB3A-D0BB55D1C2E3}"/>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25" name="Footer Placeholder 4">
            <a:extLst>
              <a:ext uri="{FF2B5EF4-FFF2-40B4-BE49-F238E27FC236}">
                <a16:creationId xmlns:a16="http://schemas.microsoft.com/office/drawing/2014/main" id="{C2768368-8E4A-4F58-97BD-9F2ACC101A43}"/>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383856215"/>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Four Column Layout">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711994" y="1684461"/>
            <a:ext cx="1780454" cy="1621608"/>
          </a:xfrm>
        </p:spPr>
        <p:txBody>
          <a:bodyPr/>
          <a:lstStyle/>
          <a:p>
            <a:endParaRPr lang="en-US" dirty="0"/>
          </a:p>
        </p:txBody>
      </p:sp>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2643187" y="1686757"/>
            <a:ext cx="3862388" cy="4256844"/>
            <a:chOff x="3524250" y="719666"/>
            <a:chExt cx="5149850"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4535130"/>
            <a:ext cx="1769150" cy="1408472"/>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2802850" y="3558966"/>
            <a:ext cx="161157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2802851" y="4535130"/>
            <a:ext cx="1611570" cy="1408470"/>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4729580" y="3558966"/>
            <a:ext cx="161157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4729581" y="4535130"/>
            <a:ext cx="1611570" cy="1408470"/>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656311" y="354891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656311" y="4525080"/>
            <a:ext cx="1769150" cy="1408470"/>
          </a:xfrm>
        </p:spPr>
        <p:txBody>
          <a:bodyPr lIns="0" tIns="0" rIns="0" bIns="0">
            <a:normAutofit/>
          </a:bodyPr>
          <a:lstStyle>
            <a:lvl1pPr marL="0" indent="0">
              <a:buSzPct val="95000"/>
              <a:buFont typeface="Arial" panose="020B0604020202020204" pitchFamily="34" charset="0"/>
              <a:buNone/>
              <a:defRPr sz="135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5470DA81-7678-4E39-AEEE-93325B2B48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28" name="Picture Placeholder 3">
            <a:extLst>
              <a:ext uri="{FF2B5EF4-FFF2-40B4-BE49-F238E27FC236}">
                <a16:creationId xmlns:a16="http://schemas.microsoft.com/office/drawing/2014/main" id="{61DB74C6-E1E3-4A4F-A899-AE944C4BC2CD}"/>
              </a:ext>
            </a:extLst>
          </p:cNvPr>
          <p:cNvSpPr>
            <a:spLocks noGrp="1"/>
          </p:cNvSpPr>
          <p:nvPr>
            <p:ph type="pic" sz="quarter" idx="20"/>
          </p:nvPr>
        </p:nvSpPr>
        <p:spPr>
          <a:xfrm>
            <a:off x="2805231" y="1684461"/>
            <a:ext cx="1616030" cy="1621608"/>
          </a:xfrm>
        </p:spPr>
        <p:txBody>
          <a:bodyPr/>
          <a:lstStyle/>
          <a:p>
            <a:endParaRPr lang="en-US" dirty="0"/>
          </a:p>
        </p:txBody>
      </p:sp>
      <p:sp>
        <p:nvSpPr>
          <p:cNvPr id="29" name="Picture Placeholder 3">
            <a:extLst>
              <a:ext uri="{FF2B5EF4-FFF2-40B4-BE49-F238E27FC236}">
                <a16:creationId xmlns:a16="http://schemas.microsoft.com/office/drawing/2014/main" id="{87834FAF-E63C-4237-A219-3A85ABAC9EE3}"/>
              </a:ext>
            </a:extLst>
          </p:cNvPr>
          <p:cNvSpPr>
            <a:spLocks noGrp="1"/>
          </p:cNvSpPr>
          <p:nvPr>
            <p:ph type="pic" sz="quarter" idx="21"/>
          </p:nvPr>
        </p:nvSpPr>
        <p:spPr>
          <a:xfrm>
            <a:off x="4727503" y="1684461"/>
            <a:ext cx="1616030" cy="1621608"/>
          </a:xfrm>
        </p:spPr>
        <p:txBody>
          <a:bodyPr/>
          <a:lstStyle/>
          <a:p>
            <a:endParaRPr lang="en-US" dirty="0"/>
          </a:p>
        </p:txBody>
      </p:sp>
      <p:sp>
        <p:nvSpPr>
          <p:cNvPr id="30" name="Picture Placeholder 3">
            <a:extLst>
              <a:ext uri="{FF2B5EF4-FFF2-40B4-BE49-F238E27FC236}">
                <a16:creationId xmlns:a16="http://schemas.microsoft.com/office/drawing/2014/main" id="{06A5C640-1D0E-4428-AC28-148AE98A7B34}"/>
              </a:ext>
            </a:extLst>
          </p:cNvPr>
          <p:cNvSpPr>
            <a:spLocks noGrp="1"/>
          </p:cNvSpPr>
          <p:nvPr>
            <p:ph type="pic" sz="quarter" idx="22"/>
          </p:nvPr>
        </p:nvSpPr>
        <p:spPr>
          <a:xfrm>
            <a:off x="6661077" y="1680693"/>
            <a:ext cx="1762024" cy="1621608"/>
          </a:xfrm>
        </p:spPr>
        <p:txBody>
          <a:bodyPr/>
          <a:lstStyle/>
          <a:p>
            <a:endParaRPr lang="en-US" dirty="0"/>
          </a:p>
        </p:txBody>
      </p:sp>
      <p:sp>
        <p:nvSpPr>
          <p:cNvPr id="23" name="Footer Placeholder 4">
            <a:extLst>
              <a:ext uri="{FF2B5EF4-FFF2-40B4-BE49-F238E27FC236}">
                <a16:creationId xmlns:a16="http://schemas.microsoft.com/office/drawing/2014/main" id="{19DA921D-17EF-4EB3-BDA3-E7FC7D8B93FB}"/>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31" name="Footer Placeholder 4">
            <a:extLst>
              <a:ext uri="{FF2B5EF4-FFF2-40B4-BE49-F238E27FC236}">
                <a16:creationId xmlns:a16="http://schemas.microsoft.com/office/drawing/2014/main" id="{05DD6FFB-8578-4E2C-80E9-077304937874}"/>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374321094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376316"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4535130"/>
            <a:ext cx="1376316" cy="1408470"/>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id="{C05DD3A4-1F16-4549-AF79-33A7C7667FE8}"/>
              </a:ext>
            </a:extLst>
          </p:cNvPr>
          <p:cNvGrpSpPr/>
          <p:nvPr userDrawn="1"/>
        </p:nvGrpSpPr>
        <p:grpSpPr>
          <a:xfrm>
            <a:off x="2258902" y="1686759"/>
            <a:ext cx="4629197" cy="4256842"/>
            <a:chOff x="3011869" y="1686758"/>
            <a:chExt cx="6172262" cy="4293629"/>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2421753" y="3545060"/>
            <a:ext cx="121346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2421753" y="4535130"/>
            <a:ext cx="1213465" cy="1408470"/>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3960918" y="3545060"/>
            <a:ext cx="121346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3960918" y="4535130"/>
            <a:ext cx="1213465" cy="1408470"/>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5511783" y="3545060"/>
            <a:ext cx="121346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5511783" y="4535130"/>
            <a:ext cx="1213465" cy="1408470"/>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7050950" y="3545060"/>
            <a:ext cx="1376315" cy="754602"/>
          </a:xfrm>
        </p:spPr>
        <p:txBody>
          <a:bodyPr lIns="0" tIns="0" rIns="0" bIns="0">
            <a:normAutofit/>
          </a:bodyPr>
          <a:lstStyle>
            <a:lvl1pPr marL="0" indent="0">
              <a:buSzPct val="95000"/>
              <a:buFont typeface="Arial" panose="020B0604020202020204" pitchFamily="34" charset="0"/>
              <a:buNone/>
              <a:defRPr sz="15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7050950" y="4535130"/>
            <a:ext cx="1378675" cy="1408470"/>
          </a:xfrm>
        </p:spPr>
        <p:txBody>
          <a:bodyPr lIns="0" tIns="0" rIns="0" bIns="0">
            <a:normAutofit/>
          </a:bodyPr>
          <a:lstStyle>
            <a:lvl1pPr marL="0" indent="0">
              <a:buSzPct val="95000"/>
              <a:buFont typeface="Arial" panose="020B0604020202020204" pitchFamily="34" charset="0"/>
              <a:buNone/>
              <a:defRPr sz="12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pic>
        <p:nvPicPr>
          <p:cNvPr id="35" name="Picture 34">
            <a:extLst>
              <a:ext uri="{FF2B5EF4-FFF2-40B4-BE49-F238E27FC236}">
                <a16:creationId xmlns:a16="http://schemas.microsoft.com/office/drawing/2014/main" id="{D002EB71-4353-4DFD-8AD9-C894F270DF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714375" y="526778"/>
            <a:ext cx="771525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714374" y="1684461"/>
            <a:ext cx="1381677" cy="1621608"/>
          </a:xfrm>
        </p:spPr>
        <p:txBody>
          <a:bodyPr/>
          <a:lstStyle/>
          <a:p>
            <a:endParaRPr lang="en-US" dirty="0"/>
          </a:p>
        </p:txBody>
      </p:sp>
      <p:sp>
        <p:nvSpPr>
          <p:cNvPr id="39" name="Picture Placeholder 3">
            <a:extLst>
              <a:ext uri="{FF2B5EF4-FFF2-40B4-BE49-F238E27FC236}">
                <a16:creationId xmlns:a16="http://schemas.microsoft.com/office/drawing/2014/main" id="{A76DD000-F678-4F74-B689-3C21D4B60D4C}"/>
              </a:ext>
            </a:extLst>
          </p:cNvPr>
          <p:cNvSpPr>
            <a:spLocks noGrp="1"/>
          </p:cNvSpPr>
          <p:nvPr>
            <p:ph type="pic" sz="quarter" idx="22"/>
          </p:nvPr>
        </p:nvSpPr>
        <p:spPr>
          <a:xfrm>
            <a:off x="2421752" y="1680599"/>
            <a:ext cx="1213466" cy="1621608"/>
          </a:xfrm>
        </p:spPr>
        <p:txBody>
          <a:bodyPr/>
          <a:lstStyle/>
          <a:p>
            <a:endParaRPr lang="en-US" dirty="0"/>
          </a:p>
        </p:txBody>
      </p:sp>
      <p:sp>
        <p:nvSpPr>
          <p:cNvPr id="40" name="Picture Placeholder 3">
            <a:extLst>
              <a:ext uri="{FF2B5EF4-FFF2-40B4-BE49-F238E27FC236}">
                <a16:creationId xmlns:a16="http://schemas.microsoft.com/office/drawing/2014/main" id="{123E9D90-8EEF-4864-BB43-ED190DB0B44F}"/>
              </a:ext>
            </a:extLst>
          </p:cNvPr>
          <p:cNvSpPr>
            <a:spLocks noGrp="1"/>
          </p:cNvSpPr>
          <p:nvPr>
            <p:ph type="pic" sz="quarter" idx="23"/>
          </p:nvPr>
        </p:nvSpPr>
        <p:spPr>
          <a:xfrm>
            <a:off x="3965267" y="1673225"/>
            <a:ext cx="1213466" cy="1621608"/>
          </a:xfrm>
        </p:spPr>
        <p:txBody>
          <a:bodyPr/>
          <a:lstStyle/>
          <a:p>
            <a:endParaRPr lang="en-US" dirty="0"/>
          </a:p>
        </p:txBody>
      </p:sp>
      <p:sp>
        <p:nvSpPr>
          <p:cNvPr id="41" name="Picture Placeholder 3">
            <a:extLst>
              <a:ext uri="{FF2B5EF4-FFF2-40B4-BE49-F238E27FC236}">
                <a16:creationId xmlns:a16="http://schemas.microsoft.com/office/drawing/2014/main" id="{2B2CFB9A-A9AE-487A-9D9A-22147BC5B8A1}"/>
              </a:ext>
            </a:extLst>
          </p:cNvPr>
          <p:cNvSpPr>
            <a:spLocks noGrp="1"/>
          </p:cNvSpPr>
          <p:nvPr>
            <p:ph type="pic" sz="quarter" idx="24"/>
          </p:nvPr>
        </p:nvSpPr>
        <p:spPr>
          <a:xfrm>
            <a:off x="5510233" y="1678310"/>
            <a:ext cx="1213466" cy="1621608"/>
          </a:xfrm>
        </p:spPr>
        <p:txBody>
          <a:bodyPr/>
          <a:lstStyle/>
          <a:p>
            <a:endParaRPr lang="en-US" dirty="0"/>
          </a:p>
        </p:txBody>
      </p:sp>
      <p:sp>
        <p:nvSpPr>
          <p:cNvPr id="42" name="Picture Placeholder 3">
            <a:extLst>
              <a:ext uri="{FF2B5EF4-FFF2-40B4-BE49-F238E27FC236}">
                <a16:creationId xmlns:a16="http://schemas.microsoft.com/office/drawing/2014/main" id="{0E1D3434-C81E-4BE5-A058-CC08F9246005}"/>
              </a:ext>
            </a:extLst>
          </p:cNvPr>
          <p:cNvSpPr>
            <a:spLocks noGrp="1"/>
          </p:cNvSpPr>
          <p:nvPr>
            <p:ph type="pic" sz="quarter" idx="25"/>
          </p:nvPr>
        </p:nvSpPr>
        <p:spPr>
          <a:xfrm>
            <a:off x="7045990" y="1686759"/>
            <a:ext cx="1383635" cy="1621608"/>
          </a:xfrm>
        </p:spPr>
        <p:txBody>
          <a:bodyPr/>
          <a:lstStyle/>
          <a:p>
            <a:endParaRPr lang="en-US" dirty="0"/>
          </a:p>
        </p:txBody>
      </p:sp>
      <p:sp>
        <p:nvSpPr>
          <p:cNvPr id="36" name="Footer Placeholder 4">
            <a:extLst>
              <a:ext uri="{FF2B5EF4-FFF2-40B4-BE49-F238E27FC236}">
                <a16:creationId xmlns:a16="http://schemas.microsoft.com/office/drawing/2014/main" id="{A23D7EA1-4313-4A20-A06E-00D9086E15EE}"/>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38" name="Footer Placeholder 4">
            <a:extLst>
              <a:ext uri="{FF2B5EF4-FFF2-40B4-BE49-F238E27FC236}">
                <a16:creationId xmlns:a16="http://schemas.microsoft.com/office/drawing/2014/main" id="{C02A56E7-9449-4716-9564-1F7921E37686}"/>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225688397"/>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14375" y="389510"/>
            <a:ext cx="7715250" cy="1331865"/>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714375" y="2050741"/>
            <a:ext cx="7715250" cy="3892859"/>
          </a:xfrm>
        </p:spPr>
        <p:txBody>
          <a:bodyPr lIns="0" tIns="0" rIns="0" bIns="0"/>
          <a:lstStyle>
            <a:lvl1pPr marL="171450" indent="-17145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5143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8572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714376"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B3026BD-8233-4CE9-BFDD-A9E26AEFE3EF}"/>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0" name="Picture 9">
            <a:extLst>
              <a:ext uri="{FF2B5EF4-FFF2-40B4-BE49-F238E27FC236}">
                <a16:creationId xmlns:a16="http://schemas.microsoft.com/office/drawing/2014/main" id="{E9F42902-D861-43C5-8713-7FC58D73F9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11" name="Footer Placeholder 4">
            <a:extLst>
              <a:ext uri="{FF2B5EF4-FFF2-40B4-BE49-F238E27FC236}">
                <a16:creationId xmlns:a16="http://schemas.microsoft.com/office/drawing/2014/main" id="{AA73D9F1-F628-4A05-B6D7-15A84E91C85C}"/>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13" name="Footer Placeholder 4">
            <a:extLst>
              <a:ext uri="{FF2B5EF4-FFF2-40B4-BE49-F238E27FC236}">
                <a16:creationId xmlns:a16="http://schemas.microsoft.com/office/drawing/2014/main" id="{16AAE5A8-9C15-465D-8DA4-E6194FF98CD8}"/>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2053022558"/>
      </p:ext>
    </p:extLst>
  </p:cSld>
  <p:clrMapOvr>
    <a:masterClrMapping/>
  </p:clrMapOvr>
  <p:extLst>
    <p:ext uri="{DCECCB84-F9BA-43D5-87BE-67443E8EF086}">
      <p15:sldGuideLst xmlns:p15="http://schemas.microsoft.com/office/powerpoint/2012/main">
        <p15:guide id="1" orient="horz" pos="2400">
          <p15:clr>
            <a:srgbClr val="FBAE40"/>
          </p15:clr>
        </p15:guide>
        <p15:guide id="2" pos="3840">
          <p15:clr>
            <a:srgbClr val="FBAE40"/>
          </p15:clr>
        </p15:guide>
        <p15:guide id="3" pos="600">
          <p15:clr>
            <a:srgbClr val="FBAE40"/>
          </p15:clr>
        </p15:guide>
        <p15:guide id="4" pos="7080">
          <p15:clr>
            <a:srgbClr val="FBAE40"/>
          </p15:clr>
        </p15:guide>
        <p15:guide id="8" orient="horz" pos="37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423193-F2CF-43C4-A4FA-5D8A65CDD7AE}"/>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5378651" y="1"/>
            <a:ext cx="37719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71437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711994" y="498296"/>
            <a:ext cx="3945731" cy="896116"/>
          </a:xfrm>
        </p:spPr>
        <p:txBody>
          <a:bodyPr/>
          <a:lstStyle>
            <a:lvl1pPr>
              <a:defRPr/>
            </a:lvl1pPr>
          </a:lstStyle>
          <a:p>
            <a:r>
              <a:rPr lang="en-US" dirty="0"/>
              <a:t>Click to edit Title</a:t>
            </a:r>
          </a:p>
        </p:txBody>
      </p: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714375" y="1686758"/>
            <a:ext cx="3943351" cy="4256843"/>
          </a:xfrm>
        </p:spPr>
        <p:txBody>
          <a:bodyPr lIns="0" tIns="0" rIns="0" bIns="0"/>
          <a:lstStyle>
            <a:lvl1pPr marL="171450" indent="-17145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3CEF753B-7A35-4CC6-89CB-A5738AF68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9" name="Footer Placeholder 4">
            <a:extLst>
              <a:ext uri="{FF2B5EF4-FFF2-40B4-BE49-F238E27FC236}">
                <a16:creationId xmlns:a16="http://schemas.microsoft.com/office/drawing/2014/main" id="{C33A2791-6816-4089-9BCC-122F376815FB}"/>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11" name="Footer Placeholder 4">
            <a:extLst>
              <a:ext uri="{FF2B5EF4-FFF2-40B4-BE49-F238E27FC236}">
                <a16:creationId xmlns:a16="http://schemas.microsoft.com/office/drawing/2014/main" id="{D0879E9C-5914-4FD1-A478-F3F22BF3A840}"/>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755041307"/>
      </p:ext>
    </p:extLst>
  </p:cSld>
  <p:clrMapOvr>
    <a:masterClrMapping/>
  </p:clrMapOvr>
  <p:extLst>
    <p:ext uri="{DCECCB84-F9BA-43D5-87BE-67443E8EF086}">
      <p15:sldGuideLst xmlns:p15="http://schemas.microsoft.com/office/powerpoint/2012/main">
        <p15:guide id="1" orient="horz" pos="3744">
          <p15:clr>
            <a:srgbClr val="FBAE40"/>
          </p15:clr>
        </p15:guide>
        <p15:guide id="2" pos="3912">
          <p15:clr>
            <a:srgbClr val="FBAE40"/>
          </p15:clr>
        </p15:guide>
        <p15:guide id="3" pos="600">
          <p15:clr>
            <a:srgbClr val="FBAE40"/>
          </p15:clr>
        </p15:guide>
        <p15:guide id="4" orient="horz" pos="1056">
          <p15:clr>
            <a:srgbClr val="FBAE40"/>
          </p15:clr>
        </p15:guide>
        <p15:guide id="6" orient="horz" pos="697">
          <p15:clr>
            <a:srgbClr val="FBAE40"/>
          </p15:clr>
        </p15:guide>
        <p15:guide id="7" orient="horz" pos="240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5369627" y="3260863"/>
            <a:ext cx="3774374"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5369627"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7285223"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14375" y="365126"/>
            <a:ext cx="3940879" cy="1331865"/>
          </a:xfrm>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714376"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714374" y="1962386"/>
            <a:ext cx="3949838" cy="3981214"/>
          </a:xfrm>
        </p:spPr>
        <p:txBody>
          <a:bodyPr/>
          <a:lstStyle>
            <a:lvl1pPr marL="171450" indent="-17145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514350" indent="-171450">
              <a:buClr>
                <a:schemeClr val="tx2"/>
              </a:buClr>
              <a:buFont typeface="Roboto" panose="02000000000000000000" pitchFamily="2" charset="0"/>
              <a:buChar char="–"/>
              <a:defRPr>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2001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F1AF337-04E3-4F84-A120-0176D637DD23}"/>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3" name="Picture 12">
            <a:extLst>
              <a:ext uri="{FF2B5EF4-FFF2-40B4-BE49-F238E27FC236}">
                <a16:creationId xmlns:a16="http://schemas.microsoft.com/office/drawing/2014/main" id="{6F875B1C-5298-4D74-B12B-A13444EF24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11" name="Footer Placeholder 4">
            <a:extLst>
              <a:ext uri="{FF2B5EF4-FFF2-40B4-BE49-F238E27FC236}">
                <a16:creationId xmlns:a16="http://schemas.microsoft.com/office/drawing/2014/main" id="{0C240BC6-0B5F-469B-AA90-B99E807C7BD0}"/>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15" name="Footer Placeholder 4">
            <a:extLst>
              <a:ext uri="{FF2B5EF4-FFF2-40B4-BE49-F238E27FC236}">
                <a16:creationId xmlns:a16="http://schemas.microsoft.com/office/drawing/2014/main" id="{8C9C2FB5-ED92-4036-8B4B-3634913AB7E8}"/>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2641724039"/>
      </p:ext>
    </p:extLst>
  </p:cSld>
  <p:clrMapOvr>
    <a:masterClrMapping/>
  </p:clrMapOvr>
  <p:extLst>
    <p:ext uri="{DCECCB84-F9BA-43D5-87BE-67443E8EF086}">
      <p15:sldGuideLst xmlns:p15="http://schemas.microsoft.com/office/powerpoint/2012/main">
        <p15:guide id="1" orient="horz" pos="3744">
          <p15:clr>
            <a:srgbClr val="FBAE40"/>
          </p15:clr>
        </p15:guide>
        <p15:guide id="2" pos="3926">
          <p15:clr>
            <a:srgbClr val="FBAE40"/>
          </p15:clr>
        </p15:guide>
        <p15:guide id="3" pos="600">
          <p15:clr>
            <a:srgbClr val="FBAE40"/>
          </p15:clr>
        </p15:guide>
        <p15:guide id="4" orient="horz" pos="24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1994" y="494273"/>
            <a:ext cx="7717631" cy="869089"/>
          </a:xfrm>
        </p:spPr>
        <p:txBody>
          <a:bodyPr lIns="0" tIns="0" rIns="0" bIns="0"/>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711994"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11994" y="1570038"/>
            <a:ext cx="7717631" cy="4114800"/>
          </a:xfrm>
        </p:spPr>
        <p:txBody>
          <a:bodyPr lIns="0" tIns="0" rIns="0" bIns="0"/>
          <a:lstStyle/>
          <a:p>
            <a:endParaRPr lang="en-US" dirty="0"/>
          </a:p>
        </p:txBody>
      </p:sp>
      <p:sp>
        <p:nvSpPr>
          <p:cNvPr id="11" name="Rectangle 10">
            <a:extLst>
              <a:ext uri="{FF2B5EF4-FFF2-40B4-BE49-F238E27FC236}">
                <a16:creationId xmlns:a16="http://schemas.microsoft.com/office/drawing/2014/main" id="{2543D990-DA2C-4325-9406-725AE2DB1D29}"/>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0" name="Picture 9">
            <a:extLst>
              <a:ext uri="{FF2B5EF4-FFF2-40B4-BE49-F238E27FC236}">
                <a16:creationId xmlns:a16="http://schemas.microsoft.com/office/drawing/2014/main" id="{81C99024-A84A-46CC-AB0A-A16BB66F48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889" y="6476045"/>
            <a:ext cx="2237351" cy="266310"/>
          </a:xfrm>
          <a:prstGeom prst="rect">
            <a:avLst/>
          </a:prstGeom>
        </p:spPr>
      </p:pic>
      <p:sp>
        <p:nvSpPr>
          <p:cNvPr id="12" name="Footer Placeholder 4">
            <a:extLst>
              <a:ext uri="{FF2B5EF4-FFF2-40B4-BE49-F238E27FC236}">
                <a16:creationId xmlns:a16="http://schemas.microsoft.com/office/drawing/2014/main" id="{42B85048-9DE7-4C41-A2D4-7C780BA1D044}"/>
              </a:ext>
            </a:extLst>
          </p:cNvPr>
          <p:cNvSpPr txBox="1">
            <a:spLocks/>
          </p:cNvSpPr>
          <p:nvPr userDrawn="1"/>
        </p:nvSpPr>
        <p:spPr>
          <a:xfrm>
            <a:off x="4346022" y="6545190"/>
            <a:ext cx="445022" cy="240771"/>
          </a:xfrm>
          <a:prstGeom prst="rect">
            <a:avLst/>
          </a:prstGeom>
        </p:spPr>
        <p:txBody>
          <a:bodyPr vert="horz" lIns="0" tIns="0" rIns="0" bIns="0" rtlCol="0" anchor="b"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z="975" smtClean="0"/>
              <a:t>‹#›</a:t>
            </a:fld>
            <a:endParaRPr lang="en-US" sz="975" dirty="0"/>
          </a:p>
        </p:txBody>
      </p:sp>
      <p:sp>
        <p:nvSpPr>
          <p:cNvPr id="13" name="Footer Placeholder 4">
            <a:extLst>
              <a:ext uri="{FF2B5EF4-FFF2-40B4-BE49-F238E27FC236}">
                <a16:creationId xmlns:a16="http://schemas.microsoft.com/office/drawing/2014/main" id="{8BECFAEE-F225-4617-997D-F39F0A31EE3B}"/>
              </a:ext>
            </a:extLst>
          </p:cNvPr>
          <p:cNvSpPr>
            <a:spLocks noGrp="1"/>
          </p:cNvSpPr>
          <p:nvPr>
            <p:ph type="ftr" sz="quarter" idx="3"/>
          </p:nvPr>
        </p:nvSpPr>
        <p:spPr>
          <a:xfrm>
            <a:off x="5031223" y="6545190"/>
            <a:ext cx="3391886" cy="240771"/>
          </a:xfrm>
          <a:prstGeom prst="rect">
            <a:avLst/>
          </a:prstGeom>
        </p:spPr>
        <p:txBody>
          <a:bodyPr vert="horz" lIns="0" tIns="0" rIns="0" bIns="0" rtlCol="0" anchor="b" anchorCtr="0"/>
          <a:lstStyle>
            <a:lvl1pPr algn="r">
              <a:defRPr sz="975" b="0">
                <a:solidFill>
                  <a:schemeClr val="tx1"/>
                </a:solidFill>
                <a:latin typeface="Roboto" panose="02000000000000000000" pitchFamily="2" charset="0"/>
                <a:ea typeface="Roboto" panose="02000000000000000000" pitchFamily="2" charset="0"/>
              </a:defRPr>
            </a:lvl1pPr>
          </a:lstStyle>
          <a:p>
            <a:r>
              <a:rPr lang="en-US"/>
              <a:t>Peds Psychiatric Training 2022</a:t>
            </a:r>
            <a:endParaRPr lang="en-US" dirty="0"/>
          </a:p>
        </p:txBody>
      </p:sp>
    </p:spTree>
    <p:extLst>
      <p:ext uri="{BB962C8B-B14F-4D97-AF65-F5344CB8AC3E}">
        <p14:creationId xmlns:p14="http://schemas.microsoft.com/office/powerpoint/2010/main" val="1160551821"/>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043012"/>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6ACD65-4DC5-40D8-89A9-EBA0997790E8}"/>
              </a:ext>
            </a:extLst>
          </p:cNvPr>
          <p:cNvSpPr/>
          <p:nvPr userDrawn="1"/>
        </p:nvSpPr>
        <p:spPr>
          <a:xfrm>
            <a:off x="711994" y="5019085"/>
            <a:ext cx="239181"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51175" y="5019085"/>
            <a:ext cx="1723549" cy="300082"/>
          </a:xfrm>
          <a:solidFill>
            <a:schemeClr val="tx1"/>
          </a:solidFill>
          <a:ln>
            <a:noFill/>
          </a:ln>
        </p:spPr>
        <p:txBody>
          <a:bodyPr wrap="none" lIns="91440" tIns="45720" rIns="91440" bIns="45720">
            <a:spAutoFit/>
          </a:bodyPr>
          <a:lstStyle>
            <a:lvl1pPr marL="0" indent="0">
              <a:buNone/>
              <a:defRPr sz="1350">
                <a:solidFill>
                  <a:schemeClr val="bg1"/>
                </a:solidFill>
                <a:latin typeface="Roboto Black" panose="02000000000000000000" pitchFamily="2" charset="0"/>
                <a:ea typeface="Roboto Black" panose="02000000000000000000" pitchFamily="2" charset="0"/>
              </a:defRPr>
            </a:lvl1pPr>
          </a:lstStyle>
          <a:p>
            <a:pPr lvl="0"/>
            <a:r>
              <a:rPr lang="en-US" dirty="0"/>
              <a:t>Insert Web Address</a:t>
            </a:r>
          </a:p>
        </p:txBody>
      </p:sp>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711994" y="3367174"/>
            <a:ext cx="5372488" cy="1160369"/>
          </a:xfrm>
        </p:spPr>
        <p:txBody>
          <a:bodyPr lIns="0" tIns="0" rIns="0" bIns="0" anchor="t" anchorCtr="0">
            <a:noAutofit/>
          </a:bodyPr>
          <a:lstStyle>
            <a:lvl1pPr algn="l">
              <a:defRPr sz="45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717072" y="2463765"/>
            <a:ext cx="5367755" cy="365125"/>
          </a:xfrm>
          <a:prstGeom prst="rect">
            <a:avLst/>
          </a:prstGeom>
          <a:noFill/>
        </p:spPr>
        <p:txBody>
          <a:bodyPr vert="horz" lIns="0" tIns="0" rIns="0" bIns="0" rtlCol="0" anchor="ctr"/>
          <a:lstStyle>
            <a:lvl1pPr algn="l">
              <a:defRPr sz="1350" b="0">
                <a:solidFill>
                  <a:schemeClr val="tx1"/>
                </a:solidFill>
              </a:defRPr>
            </a:lvl1pPr>
          </a:lstStyle>
          <a:p>
            <a:r>
              <a:rPr lang="en-US"/>
              <a:t>Peds Psychiatric Training 2022</a:t>
            </a:r>
            <a:endParaRPr lang="en-US" dirty="0"/>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730595" y="3029213"/>
            <a:ext cx="576398"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9BBED86-49CF-4239-8A6A-DEFA86DD633E}"/>
              </a:ext>
            </a:extLst>
          </p:cNvPr>
          <p:cNvSpPr/>
          <p:nvPr userDrawn="1"/>
        </p:nvSpPr>
        <p:spPr>
          <a:xfrm>
            <a:off x="6476484" y="1193"/>
            <a:ext cx="2020330" cy="1279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picture containing drawing&#10;&#10;Description automatically generated">
            <a:extLst>
              <a:ext uri="{FF2B5EF4-FFF2-40B4-BE49-F238E27FC236}">
                <a16:creationId xmlns:a16="http://schemas.microsoft.com/office/drawing/2014/main" id="{51971D5E-F8D2-4F9C-84DC-F9E6A3A1A8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41639" y="341138"/>
            <a:ext cx="1690020" cy="650796"/>
          </a:xfrm>
          <a:prstGeom prst="rect">
            <a:avLst/>
          </a:prstGeom>
        </p:spPr>
      </p:pic>
      <p:sp>
        <p:nvSpPr>
          <p:cNvPr id="8" name="TextBox 7">
            <a:extLst>
              <a:ext uri="{FF2B5EF4-FFF2-40B4-BE49-F238E27FC236}">
                <a16:creationId xmlns:a16="http://schemas.microsoft.com/office/drawing/2014/main" id="{50FDE2FD-1218-40E0-896A-63C35AD74B3C}"/>
              </a:ext>
            </a:extLst>
          </p:cNvPr>
          <p:cNvSpPr txBox="1"/>
          <p:nvPr userDrawn="1"/>
        </p:nvSpPr>
        <p:spPr>
          <a:xfrm>
            <a:off x="6641639" y="6116752"/>
            <a:ext cx="1504988" cy="300082"/>
          </a:xfrm>
          <a:prstGeom prst="rect">
            <a:avLst/>
          </a:prstGeom>
          <a:noFill/>
        </p:spPr>
        <p:txBody>
          <a:bodyPr wrap="square" lIns="0" tIns="0" rIns="0" bIns="0" rtlCol="0">
            <a:spAutoFit/>
          </a:bodyPr>
          <a:lstStyle/>
          <a:p>
            <a:r>
              <a:rPr lang="en-US" sz="975" dirty="0"/>
              <a:t>CHANGING MEDICINE.</a:t>
            </a:r>
          </a:p>
          <a:p>
            <a:r>
              <a:rPr lang="en-US" sz="975" b="1" dirty="0"/>
              <a:t>CHANGING LIVES.</a:t>
            </a:r>
            <a:r>
              <a:rPr lang="en-US" sz="975" b="1" baseline="30000" dirty="0"/>
              <a:t>®</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803454" y="5122119"/>
            <a:ext cx="10678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641639" y="3029214"/>
            <a:ext cx="1855174"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900" b="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Further 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Tree>
    <p:extLst>
      <p:ext uri="{BB962C8B-B14F-4D97-AF65-F5344CB8AC3E}">
        <p14:creationId xmlns:p14="http://schemas.microsoft.com/office/powerpoint/2010/main" val="110647356"/>
      </p:ext>
    </p:extLst>
  </p:cSld>
  <p:clrMapOvr>
    <a:masterClrMapping/>
  </p:clrMapOvr>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September 16, 2025</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811993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Peds Psychiatric Training 2022</a:t>
            </a:r>
          </a:p>
        </p:txBody>
      </p:sp>
      <p:sp>
        <p:nvSpPr>
          <p:cNvPr id="6" name="Slide Number Placeholder 5"/>
          <p:cNvSpPr>
            <a:spLocks noGrp="1"/>
          </p:cNvSpPr>
          <p:nvPr>
            <p:ph type="sldNum" sz="quarter" idx="12"/>
          </p:nvPr>
        </p:nvSpPr>
        <p:spPr/>
        <p:txBody>
          <a:bodyPr/>
          <a:lstStyle/>
          <a:p>
            <a:fld id="{77B36E6E-8F8D-41BC-B135-CD132FC7818B}" type="slidenum">
              <a:rPr lang="en-US" smtClean="0"/>
              <a:t>‹#›</a:t>
            </a:fld>
            <a:endParaRPr lang="en-US"/>
          </a:p>
        </p:txBody>
      </p:sp>
      <p:sp>
        <p:nvSpPr>
          <p:cNvPr id="8" name="Text Placeholder 7"/>
          <p:cNvSpPr>
            <a:spLocks noGrp="1"/>
          </p:cNvSpPr>
          <p:nvPr>
            <p:ph type="body" sz="quarter" idx="13" hasCustomPrompt="1"/>
          </p:nvPr>
        </p:nvSpPr>
        <p:spPr>
          <a:xfrm>
            <a:off x="381000" y="1524000"/>
            <a:ext cx="8305800" cy="457200"/>
          </a:xfrm>
        </p:spPr>
        <p:txBody>
          <a:bodyPr>
            <a:normAutofit/>
          </a:bodyPr>
          <a:lstStyle>
            <a:lvl1pPr marL="0" indent="0">
              <a:buNone/>
              <a:defRPr sz="1500">
                <a:latin typeface="Century Gothic" panose="020B0502020202020204" pitchFamily="34" charset="0"/>
              </a:defRPr>
            </a:lvl1pPr>
          </a:lstStyle>
          <a:p>
            <a:pPr lvl="0"/>
            <a:r>
              <a:rPr lang="en-US" dirty="0"/>
              <a:t>SUBHEADER</a:t>
            </a:r>
          </a:p>
        </p:txBody>
      </p:sp>
      <p:sp>
        <p:nvSpPr>
          <p:cNvPr id="10" name="Text Placeholder 9"/>
          <p:cNvSpPr>
            <a:spLocks noGrp="1"/>
          </p:cNvSpPr>
          <p:nvPr>
            <p:ph type="body" sz="quarter" idx="14" hasCustomPrompt="1"/>
          </p:nvPr>
        </p:nvSpPr>
        <p:spPr bwMode="white">
          <a:xfrm>
            <a:off x="381000" y="304800"/>
            <a:ext cx="6172200" cy="1066800"/>
          </a:xfrm>
        </p:spPr>
        <p:txBody>
          <a:bodyPr anchor="ctr" anchorCtr="0"/>
          <a:lstStyle>
            <a:lvl1pPr marL="0" indent="0">
              <a:buNone/>
              <a:defRPr sz="1800" b="1">
                <a:solidFill>
                  <a:schemeClr val="bg1"/>
                </a:solidFill>
                <a:latin typeface="Century Gothic" panose="020B0502020202020204" pitchFamily="34" charset="0"/>
              </a:defRPr>
            </a:lvl1pPr>
            <a:lvl2pPr marL="342900" indent="0">
              <a:buNone/>
              <a:defRPr/>
            </a:lvl2pPr>
          </a:lstStyle>
          <a:p>
            <a:pPr lvl="0"/>
            <a:r>
              <a:rPr lang="en-US" dirty="0"/>
              <a:t>TITLE</a:t>
            </a:r>
          </a:p>
        </p:txBody>
      </p:sp>
    </p:spTree>
    <p:extLst>
      <p:ext uri="{BB962C8B-B14F-4D97-AF65-F5344CB8AC3E}">
        <p14:creationId xmlns:p14="http://schemas.microsoft.com/office/powerpoint/2010/main" val="800189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Peds Psychiatric Training 2022</a:t>
            </a:r>
          </a:p>
        </p:txBody>
      </p:sp>
      <p:sp>
        <p:nvSpPr>
          <p:cNvPr id="6" name="Slide Number Placeholder 5"/>
          <p:cNvSpPr>
            <a:spLocks noGrp="1"/>
          </p:cNvSpPr>
          <p:nvPr>
            <p:ph type="sldNum" sz="quarter" idx="12"/>
          </p:nvPr>
        </p:nvSpPr>
        <p:spPr/>
        <p:txBody>
          <a:bodyPr/>
          <a:lstStyle/>
          <a:p>
            <a:fld id="{77B36E6E-8F8D-41BC-B135-CD132FC7818B}" type="slidenum">
              <a:rPr lang="en-US" smtClean="0"/>
              <a:t>‹#›</a:t>
            </a:fld>
            <a:endParaRPr lang="en-US"/>
          </a:p>
        </p:txBody>
      </p:sp>
      <p:sp>
        <p:nvSpPr>
          <p:cNvPr id="8" name="Text Placeholder 7"/>
          <p:cNvSpPr>
            <a:spLocks noGrp="1"/>
          </p:cNvSpPr>
          <p:nvPr>
            <p:ph type="body" sz="quarter" idx="13" hasCustomPrompt="1"/>
          </p:nvPr>
        </p:nvSpPr>
        <p:spPr>
          <a:xfrm>
            <a:off x="381000" y="1524000"/>
            <a:ext cx="8305800" cy="457200"/>
          </a:xfrm>
        </p:spPr>
        <p:txBody>
          <a:bodyPr>
            <a:normAutofit/>
          </a:bodyPr>
          <a:lstStyle>
            <a:lvl1pPr marL="0" indent="0">
              <a:buNone/>
              <a:defRPr sz="1500">
                <a:latin typeface="Century Gothic" panose="020B0502020202020204" pitchFamily="34" charset="0"/>
              </a:defRPr>
            </a:lvl1pPr>
          </a:lstStyle>
          <a:p>
            <a:pPr lvl="0"/>
            <a:r>
              <a:rPr lang="en-US" dirty="0"/>
              <a:t>SUBHEADER</a:t>
            </a:r>
          </a:p>
        </p:txBody>
      </p:sp>
      <p:sp>
        <p:nvSpPr>
          <p:cNvPr id="10" name="Text Placeholder 9"/>
          <p:cNvSpPr>
            <a:spLocks noGrp="1"/>
          </p:cNvSpPr>
          <p:nvPr>
            <p:ph type="body" sz="quarter" idx="14" hasCustomPrompt="1"/>
          </p:nvPr>
        </p:nvSpPr>
        <p:spPr bwMode="white">
          <a:xfrm>
            <a:off x="381000" y="304800"/>
            <a:ext cx="6172200" cy="1066800"/>
          </a:xfrm>
        </p:spPr>
        <p:txBody>
          <a:bodyPr anchor="ctr" anchorCtr="0"/>
          <a:lstStyle>
            <a:lvl1pPr marL="0" indent="0">
              <a:buNone/>
              <a:defRPr sz="1800" b="1">
                <a:solidFill>
                  <a:schemeClr val="bg1"/>
                </a:solidFill>
                <a:latin typeface="Century Gothic" panose="020B0502020202020204" pitchFamily="34" charset="0"/>
              </a:defRPr>
            </a:lvl1pPr>
            <a:lvl2pPr marL="342900" indent="0">
              <a:buNone/>
              <a:defRPr/>
            </a:lvl2pPr>
          </a:lstStyle>
          <a:p>
            <a:pPr lvl="0"/>
            <a:r>
              <a:rPr lang="en-US" dirty="0"/>
              <a:t>TITLE</a:t>
            </a:r>
          </a:p>
        </p:txBody>
      </p:sp>
    </p:spTree>
    <p:extLst>
      <p:ext uri="{BB962C8B-B14F-4D97-AF65-F5344CB8AC3E}">
        <p14:creationId xmlns:p14="http://schemas.microsoft.com/office/powerpoint/2010/main" val="237295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September 16, 2025</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91321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CD4847-11EF-4466-A8AD-85CDB7B49118}" type="datetime2">
              <a:rPr lang="en-US" smtClean="0"/>
              <a:t>Tuesday, September 16, 2025</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6872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September 16, 2025</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90439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September 16, 2025</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93175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September 16, 2025</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7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80CB818-7379-467D-8E76-EF9D9074A26C}" type="datetime2">
              <a:rPr lang="en-US" smtClean="0"/>
              <a:t>Tuesday, September 16, 2025</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lgn="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CFEC368-1D7A-4F81-ABF6-AE0E36BAF64C}"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4045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441683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 id="2147484061" r:id="rId18"/>
    <p:sldLayoutId id="2147484062" r:id="rId19"/>
    <p:sldLayoutId id="2147484063" r:id="rId20"/>
    <p:sldLayoutId id="2147484064" r:id="rId21"/>
    <p:sldLayoutId id="2147484065" r:id="rId22"/>
    <p:sldLayoutId id="2147484066" r:id="rId23"/>
    <p:sldLayoutId id="2147484067" r:id="rId24"/>
    <p:sldLayoutId id="2147484068" r:id="rId25"/>
    <p:sldLayoutId id="2147484069" r:id="rId26"/>
    <p:sldLayoutId id="2147484070" r:id="rId27"/>
    <p:sldLayoutId id="2147484071" r:id="rId28"/>
    <p:sldLayoutId id="2147484072" r:id="rId29"/>
    <p:sldLayoutId id="2147484073" r:id="rId30"/>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ajpmonline.org/article/S0749-3797(98)00017-8/fulltext"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acestoohigh.com/2013/02/25/what-is-aces-a-new-cdc-site-infographic-explains-adverse-childhood-experiences/"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acestoohigh.com/2013/02/25/what-is-aces-a-new-cdc-site-infographic-explains-adverse-childhood-experiences/"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Iowa%20ACES%2036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F7AD23-403E-CB9F-8D5C-3C9B0866007A}"/>
              </a:ext>
            </a:extLst>
          </p:cNvPr>
          <p:cNvPicPr>
            <a:picLocks noChangeAspect="1"/>
          </p:cNvPicPr>
          <p:nvPr/>
        </p:nvPicPr>
        <p:blipFill>
          <a:blip r:embed="rId2"/>
          <a:stretch>
            <a:fillRect/>
          </a:stretch>
        </p:blipFill>
        <p:spPr>
          <a:xfrm>
            <a:off x="1304925" y="5279588"/>
            <a:ext cx="6749561" cy="1547899"/>
          </a:xfrm>
          <a:prstGeom prst="rect">
            <a:avLst/>
          </a:prstGeom>
        </p:spPr>
      </p:pic>
      <p:sp>
        <p:nvSpPr>
          <p:cNvPr id="5" name="TextBox 4">
            <a:extLst>
              <a:ext uri="{FF2B5EF4-FFF2-40B4-BE49-F238E27FC236}">
                <a16:creationId xmlns:a16="http://schemas.microsoft.com/office/drawing/2014/main" id="{FFECCAA4-1E6E-0BBD-160A-C7B3FC895343}"/>
              </a:ext>
            </a:extLst>
          </p:cNvPr>
          <p:cNvSpPr txBox="1"/>
          <p:nvPr/>
        </p:nvSpPr>
        <p:spPr>
          <a:xfrm>
            <a:off x="-2250830" y="4797084"/>
            <a:ext cx="4501661" cy="369332"/>
          </a:xfrm>
          <a:prstGeom prst="rect">
            <a:avLst/>
          </a:prstGeom>
          <a:noFill/>
        </p:spPr>
        <p:txBody>
          <a:bodyPr wrap="square" rtlCol="0">
            <a:spAutoFit/>
          </a:bodyPr>
          <a:lstStyle/>
          <a:p>
            <a:r>
              <a:rPr lang="en-US" dirty="0"/>
              <a:t>Welcome to </a:t>
            </a:r>
          </a:p>
        </p:txBody>
      </p:sp>
      <p:pic>
        <p:nvPicPr>
          <p:cNvPr id="7" name="Picture 6">
            <a:extLst>
              <a:ext uri="{FF2B5EF4-FFF2-40B4-BE49-F238E27FC236}">
                <a16:creationId xmlns:a16="http://schemas.microsoft.com/office/drawing/2014/main" id="{AD9CE774-D997-73EF-C27E-A1F16314DA47}"/>
              </a:ext>
            </a:extLst>
          </p:cNvPr>
          <p:cNvPicPr>
            <a:picLocks noChangeAspect="1"/>
          </p:cNvPicPr>
          <p:nvPr/>
        </p:nvPicPr>
        <p:blipFill>
          <a:blip r:embed="rId3"/>
          <a:stretch>
            <a:fillRect/>
          </a:stretch>
        </p:blipFill>
        <p:spPr>
          <a:xfrm>
            <a:off x="0" y="0"/>
            <a:ext cx="8918917" cy="3210414"/>
          </a:xfrm>
          <a:prstGeom prst="rect">
            <a:avLst/>
          </a:prstGeom>
        </p:spPr>
      </p:pic>
      <p:sp>
        <p:nvSpPr>
          <p:cNvPr id="8" name="TextBox 7">
            <a:extLst>
              <a:ext uri="{FF2B5EF4-FFF2-40B4-BE49-F238E27FC236}">
                <a16:creationId xmlns:a16="http://schemas.microsoft.com/office/drawing/2014/main" id="{51CD5A91-94C6-6795-5683-CDD51A88CB86}"/>
              </a:ext>
            </a:extLst>
          </p:cNvPr>
          <p:cNvSpPr txBox="1"/>
          <p:nvPr/>
        </p:nvSpPr>
        <p:spPr>
          <a:xfrm>
            <a:off x="170490" y="3668251"/>
            <a:ext cx="8730229" cy="1323439"/>
          </a:xfrm>
          <a:prstGeom prst="rect">
            <a:avLst/>
          </a:prstGeom>
          <a:noFill/>
        </p:spPr>
        <p:txBody>
          <a:bodyPr wrap="square" rtlCol="0">
            <a:spAutoFit/>
          </a:bodyPr>
          <a:lstStyle/>
          <a:p>
            <a:pPr algn="ctr"/>
            <a:r>
              <a:rPr lang="en-US" sz="4400" b="1" dirty="0">
                <a:latin typeface="Amasis MT Pro Black" panose="020F0502020204030204" pitchFamily="18" charset="0"/>
              </a:rPr>
              <a:t>Trauma Informed Care</a:t>
            </a:r>
          </a:p>
          <a:p>
            <a:pPr algn="ctr"/>
            <a:r>
              <a:rPr lang="en-US" sz="3600" b="1" dirty="0">
                <a:latin typeface="Amasis MT Pro Black" panose="020F0502020204030204" pitchFamily="18" charset="0"/>
              </a:rPr>
              <a:t>Blake Stephenson, LISW, BCBA</a:t>
            </a:r>
          </a:p>
        </p:txBody>
      </p:sp>
      <p:cxnSp>
        <p:nvCxnSpPr>
          <p:cNvPr id="3" name="Straight Connector 2">
            <a:extLst>
              <a:ext uri="{FF2B5EF4-FFF2-40B4-BE49-F238E27FC236}">
                <a16:creationId xmlns:a16="http://schemas.microsoft.com/office/drawing/2014/main" id="{624D5ECD-AFEB-7838-B875-416E97D4D2D2}"/>
              </a:ext>
            </a:extLst>
          </p:cNvPr>
          <p:cNvCxnSpPr/>
          <p:nvPr/>
        </p:nvCxnSpPr>
        <p:spPr>
          <a:xfrm>
            <a:off x="225083" y="5166416"/>
            <a:ext cx="8693834"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4A429A2-CD03-0A41-0209-8752D6A91830}"/>
              </a:ext>
            </a:extLst>
          </p:cNvPr>
          <p:cNvPicPr>
            <a:picLocks noChangeAspect="1"/>
          </p:cNvPicPr>
          <p:nvPr/>
        </p:nvPicPr>
        <p:blipFill>
          <a:blip r:embed="rId4"/>
          <a:stretch>
            <a:fillRect/>
          </a:stretch>
        </p:blipFill>
        <p:spPr>
          <a:xfrm>
            <a:off x="206885" y="3401565"/>
            <a:ext cx="8730229" cy="54869"/>
          </a:xfrm>
          <a:prstGeom prst="rect">
            <a:avLst/>
          </a:prstGeom>
        </p:spPr>
      </p:pic>
    </p:spTree>
    <p:extLst>
      <p:ext uri="{BB962C8B-B14F-4D97-AF65-F5344CB8AC3E}">
        <p14:creationId xmlns:p14="http://schemas.microsoft.com/office/powerpoint/2010/main" val="165209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and the Brain</a:t>
            </a:r>
          </a:p>
        </p:txBody>
      </p:sp>
      <p:sp>
        <p:nvSpPr>
          <p:cNvPr id="3" name="Content Placeholder 2">
            <a:extLst>
              <a:ext uri="{FF2B5EF4-FFF2-40B4-BE49-F238E27FC236}">
                <a16:creationId xmlns:a16="http://schemas.microsoft.com/office/drawing/2014/main" id="{AC2225FA-3413-45D6-8F86-76C395D7EEFB}"/>
              </a:ext>
            </a:extLst>
          </p:cNvPr>
          <p:cNvSpPr>
            <a:spLocks noGrp="1"/>
          </p:cNvSpPr>
          <p:nvPr>
            <p:ph idx="1"/>
          </p:nvPr>
        </p:nvSpPr>
        <p:spPr>
          <a:xfrm>
            <a:off x="845070" y="2297241"/>
            <a:ext cx="3492470" cy="3146611"/>
          </a:xfrm>
        </p:spPr>
        <p:txBody>
          <a:bodyPr/>
          <a:lstStyle/>
          <a:p>
            <a:r>
              <a:rPr lang="en-US" dirty="0"/>
              <a:t>Brain plasticity </a:t>
            </a:r>
          </a:p>
          <a:p>
            <a:pPr lvl="1"/>
            <a:r>
              <a:rPr lang="en-US" dirty="0"/>
              <a:t>The brain can change in response to social and environment experiences (e.g., learning)</a:t>
            </a:r>
          </a:p>
          <a:p>
            <a:pPr lvl="1"/>
            <a:r>
              <a:rPr lang="en-US" dirty="0"/>
              <a:t>Adverse changes to the brain post-traumatic experience </a:t>
            </a:r>
            <a:r>
              <a:rPr lang="en-US" b="1" i="1" dirty="0"/>
              <a:t>are not permanent</a:t>
            </a:r>
            <a:r>
              <a:rPr lang="en-US" dirty="0"/>
              <a:t>. </a:t>
            </a:r>
          </a:p>
          <a:p>
            <a:pPr lvl="2"/>
            <a:r>
              <a:rPr lang="en-US" dirty="0"/>
              <a:t>Neuropathways can be re-written and new behaviors can be taught/learned </a:t>
            </a:r>
          </a:p>
        </p:txBody>
      </p:sp>
      <p:pic>
        <p:nvPicPr>
          <p:cNvPr id="6" name="Picture 4" descr="Diagram Of Cortex And Limbic System The Reign Of The Brain">
            <a:extLst>
              <a:ext uri="{FF2B5EF4-FFF2-40B4-BE49-F238E27FC236}">
                <a16:creationId xmlns:a16="http://schemas.microsoft.com/office/drawing/2014/main" id="{40CC6815-1D51-6715-637A-72A286EE76F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2091690"/>
            <a:ext cx="4402598" cy="267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43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75568"/>
            <a:ext cx="7886699" cy="699516"/>
          </a:xfrm>
        </p:spPr>
        <p:txBody>
          <a:bodyPr vert="horz" lIns="68580" tIns="34290" rIns="68580" bIns="34290" rtlCol="0" anchor="b">
            <a:normAutofit/>
          </a:bodyPr>
          <a:lstStyle/>
          <a:p>
            <a:r>
              <a:rPr lang="en-US" sz="4050">
                <a:latin typeface="+mj-lt"/>
                <a:ea typeface="+mj-ea"/>
                <a:cs typeface="+mj-cs"/>
              </a:rPr>
              <a:t>Signs of a Trauma Response</a:t>
            </a:r>
          </a:p>
        </p:txBody>
      </p:sp>
      <p:pic>
        <p:nvPicPr>
          <p:cNvPr id="8" name="Content Placeholder 7">
            <a:extLst>
              <a:ext uri="{FF2B5EF4-FFF2-40B4-BE49-F238E27FC236}">
                <a16:creationId xmlns:a16="http://schemas.microsoft.com/office/drawing/2014/main" id="{CE6B6E71-622B-42DD-8EBB-6CCD9D8E0CC5}"/>
              </a:ext>
            </a:extLst>
          </p:cNvPr>
          <p:cNvPicPr>
            <a:picLocks noGrp="1" noChangeAspect="1"/>
          </p:cNvPicPr>
          <p:nvPr>
            <p:ph idx="1"/>
          </p:nvPr>
        </p:nvPicPr>
        <p:blipFill>
          <a:blip r:embed="rId3"/>
          <a:stretch>
            <a:fillRect/>
          </a:stretch>
        </p:blipFill>
        <p:spPr>
          <a:xfrm>
            <a:off x="62599" y="2124041"/>
            <a:ext cx="5830296" cy="2958875"/>
          </a:xfrm>
          <a:prstGeom prst="rect">
            <a:avLst/>
          </a:prstGeom>
        </p:spPr>
      </p:pic>
      <p:sp>
        <p:nvSpPr>
          <p:cNvPr id="9" name="Content Placeholder 2">
            <a:extLst>
              <a:ext uri="{FF2B5EF4-FFF2-40B4-BE49-F238E27FC236}">
                <a16:creationId xmlns:a16="http://schemas.microsoft.com/office/drawing/2014/main" id="{1B0AE401-88C9-4842-A1C5-39AFACBF386C}"/>
              </a:ext>
            </a:extLst>
          </p:cNvPr>
          <p:cNvSpPr txBox="1">
            <a:spLocks/>
          </p:cNvSpPr>
          <p:nvPr/>
        </p:nvSpPr>
        <p:spPr>
          <a:xfrm>
            <a:off x="5967663" y="2124042"/>
            <a:ext cx="2867230" cy="3146611"/>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tx2"/>
              </a:buClr>
              <a:buSzPct val="95000"/>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Clr>
                <a:schemeClr val="tx2"/>
              </a:buClr>
              <a:buSzPct val="100000"/>
              <a:buFont typeface="Roboto" panose="02000000000000000000" pitchFamily="2"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Clr>
                <a:schemeClr val="tx2"/>
              </a:buClr>
              <a:buSzPct val="100000"/>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Clr>
                <a:schemeClr val="tx2"/>
              </a:buClr>
              <a:buSzPct val="100000"/>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Clr>
                <a:schemeClr val="tx2"/>
              </a:buClr>
              <a:buSzPct val="100000"/>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Clr>
                <a:srgbClr val="62666A"/>
              </a:buClr>
            </a:pPr>
            <a:r>
              <a:rPr lang="en-US" sz="2100" dirty="0">
                <a:solidFill>
                  <a:srgbClr val="000000"/>
                </a:solidFill>
              </a:rPr>
              <a:t>Factors that increase traumatic impact:</a:t>
            </a:r>
          </a:p>
          <a:p>
            <a:pPr marL="514350" lvl="1" indent="-171450" defTabSz="685800">
              <a:spcBef>
                <a:spcPts val="375"/>
              </a:spcBef>
              <a:buClr>
                <a:srgbClr val="62666A"/>
              </a:buClr>
            </a:pPr>
            <a:r>
              <a:rPr lang="en-US" sz="1800" dirty="0">
                <a:solidFill>
                  <a:srgbClr val="000000"/>
                </a:solidFill>
              </a:rPr>
              <a:t>Early occurrences</a:t>
            </a:r>
          </a:p>
          <a:p>
            <a:pPr marL="514350" lvl="1" indent="-171450" defTabSz="685800">
              <a:spcBef>
                <a:spcPts val="375"/>
              </a:spcBef>
              <a:buClr>
                <a:srgbClr val="62666A"/>
              </a:buClr>
            </a:pPr>
            <a:r>
              <a:rPr lang="en-US" sz="1800" dirty="0">
                <a:solidFill>
                  <a:srgbClr val="000000"/>
                </a:solidFill>
              </a:rPr>
              <a:t>Being silenced/not believed</a:t>
            </a:r>
          </a:p>
          <a:p>
            <a:pPr marL="514350" lvl="1" indent="-171450" defTabSz="685800">
              <a:spcBef>
                <a:spcPts val="375"/>
              </a:spcBef>
              <a:buClr>
                <a:srgbClr val="62666A"/>
              </a:buClr>
            </a:pPr>
            <a:r>
              <a:rPr lang="en-US" sz="1800" dirty="0">
                <a:solidFill>
                  <a:srgbClr val="000000"/>
                </a:solidFill>
              </a:rPr>
              <a:t>Blame and Shame</a:t>
            </a:r>
          </a:p>
          <a:p>
            <a:pPr marL="514350" lvl="1" indent="-171450" defTabSz="685800">
              <a:spcBef>
                <a:spcPts val="375"/>
              </a:spcBef>
              <a:buClr>
                <a:srgbClr val="62666A"/>
              </a:buClr>
            </a:pPr>
            <a:r>
              <a:rPr lang="en-US" sz="1800" dirty="0">
                <a:solidFill>
                  <a:srgbClr val="000000"/>
                </a:solidFill>
              </a:rPr>
              <a:t>Perpetrator is a trusted caregiver</a:t>
            </a:r>
          </a:p>
        </p:txBody>
      </p:sp>
    </p:spTree>
    <p:extLst>
      <p:ext uri="{BB962C8B-B14F-4D97-AF65-F5344CB8AC3E}">
        <p14:creationId xmlns:p14="http://schemas.microsoft.com/office/powerpoint/2010/main" val="269159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Myths the brain can resolve</a:t>
            </a:r>
          </a:p>
        </p:txBody>
      </p:sp>
      <p:pic>
        <p:nvPicPr>
          <p:cNvPr id="9" name="Picture 8">
            <a:extLst>
              <a:ext uri="{FF2B5EF4-FFF2-40B4-BE49-F238E27FC236}">
                <a16:creationId xmlns:a16="http://schemas.microsoft.com/office/drawing/2014/main" id="{6709FB76-37B1-44CD-AC2C-4059FB156594}"/>
              </a:ext>
            </a:extLst>
          </p:cNvPr>
          <p:cNvPicPr>
            <a:picLocks noChangeAspect="1"/>
          </p:cNvPicPr>
          <p:nvPr/>
        </p:nvPicPr>
        <p:blipFill>
          <a:blip r:embed="rId3"/>
          <a:stretch>
            <a:fillRect/>
          </a:stretch>
        </p:blipFill>
        <p:spPr>
          <a:xfrm>
            <a:off x="2332850" y="1784191"/>
            <a:ext cx="4478300" cy="3742082"/>
          </a:xfrm>
          <a:prstGeom prst="rect">
            <a:avLst/>
          </a:prstGeom>
        </p:spPr>
      </p:pic>
      <p:sp>
        <p:nvSpPr>
          <p:cNvPr id="10" name="Rectangle 9">
            <a:extLst>
              <a:ext uri="{FF2B5EF4-FFF2-40B4-BE49-F238E27FC236}">
                <a16:creationId xmlns:a16="http://schemas.microsoft.com/office/drawing/2014/main" id="{8CAEE38D-B393-47C5-8A67-C6981F4D0623}"/>
              </a:ext>
            </a:extLst>
          </p:cNvPr>
          <p:cNvSpPr/>
          <p:nvPr/>
        </p:nvSpPr>
        <p:spPr>
          <a:xfrm>
            <a:off x="4150519" y="2121694"/>
            <a:ext cx="2607469" cy="1443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Roboto"/>
            </a:endParaRPr>
          </a:p>
        </p:txBody>
      </p:sp>
      <p:sp>
        <p:nvSpPr>
          <p:cNvPr id="11" name="Rectangle 10">
            <a:extLst>
              <a:ext uri="{FF2B5EF4-FFF2-40B4-BE49-F238E27FC236}">
                <a16:creationId xmlns:a16="http://schemas.microsoft.com/office/drawing/2014/main" id="{28283F51-5E4F-43D2-8C3E-7434E6F14E4C}"/>
              </a:ext>
            </a:extLst>
          </p:cNvPr>
          <p:cNvSpPr/>
          <p:nvPr/>
        </p:nvSpPr>
        <p:spPr>
          <a:xfrm>
            <a:off x="4150519" y="3564731"/>
            <a:ext cx="2607469" cy="1907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Roboto"/>
            </a:endParaRPr>
          </a:p>
        </p:txBody>
      </p:sp>
    </p:spTree>
    <p:extLst>
      <p:ext uri="{BB962C8B-B14F-4D97-AF65-F5344CB8AC3E}">
        <p14:creationId xmlns:p14="http://schemas.microsoft.com/office/powerpoint/2010/main" val="301559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Myths the brain can resolve</a:t>
            </a:r>
          </a:p>
        </p:txBody>
      </p:sp>
      <p:pic>
        <p:nvPicPr>
          <p:cNvPr id="5" name="Picture 4">
            <a:extLst>
              <a:ext uri="{FF2B5EF4-FFF2-40B4-BE49-F238E27FC236}">
                <a16:creationId xmlns:a16="http://schemas.microsoft.com/office/drawing/2014/main" id="{86D1DF31-4533-4239-880F-E858D691D980}"/>
              </a:ext>
            </a:extLst>
          </p:cNvPr>
          <p:cNvPicPr>
            <a:picLocks noChangeAspect="1"/>
          </p:cNvPicPr>
          <p:nvPr/>
        </p:nvPicPr>
        <p:blipFill>
          <a:blip r:embed="rId3"/>
          <a:stretch>
            <a:fillRect/>
          </a:stretch>
        </p:blipFill>
        <p:spPr>
          <a:xfrm>
            <a:off x="1939527" y="1829368"/>
            <a:ext cx="5264944" cy="3721894"/>
          </a:xfrm>
          <a:prstGeom prst="rect">
            <a:avLst/>
          </a:prstGeom>
        </p:spPr>
      </p:pic>
      <p:sp>
        <p:nvSpPr>
          <p:cNvPr id="10" name="Rectangle 9">
            <a:extLst>
              <a:ext uri="{FF2B5EF4-FFF2-40B4-BE49-F238E27FC236}">
                <a16:creationId xmlns:a16="http://schemas.microsoft.com/office/drawing/2014/main" id="{8CAEE38D-B393-47C5-8A67-C6981F4D0623}"/>
              </a:ext>
            </a:extLst>
          </p:cNvPr>
          <p:cNvSpPr/>
          <p:nvPr/>
        </p:nvSpPr>
        <p:spPr>
          <a:xfrm>
            <a:off x="4079944" y="2481185"/>
            <a:ext cx="3094166" cy="1240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Roboto"/>
            </a:endParaRPr>
          </a:p>
        </p:txBody>
      </p:sp>
      <p:sp>
        <p:nvSpPr>
          <p:cNvPr id="11" name="Rectangle 10">
            <a:extLst>
              <a:ext uri="{FF2B5EF4-FFF2-40B4-BE49-F238E27FC236}">
                <a16:creationId xmlns:a16="http://schemas.microsoft.com/office/drawing/2014/main" id="{28283F51-5E4F-43D2-8C3E-7434E6F14E4C}"/>
              </a:ext>
            </a:extLst>
          </p:cNvPr>
          <p:cNvSpPr/>
          <p:nvPr/>
        </p:nvSpPr>
        <p:spPr>
          <a:xfrm>
            <a:off x="4079944" y="3682888"/>
            <a:ext cx="3094166" cy="1907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Roboto"/>
            </a:endParaRPr>
          </a:p>
        </p:txBody>
      </p:sp>
    </p:spTree>
    <p:extLst>
      <p:ext uri="{BB962C8B-B14F-4D97-AF65-F5344CB8AC3E}">
        <p14:creationId xmlns:p14="http://schemas.microsoft.com/office/powerpoint/2010/main" val="411827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dow of Tolerance">
            <a:extLst>
              <a:ext uri="{FF2B5EF4-FFF2-40B4-BE49-F238E27FC236}">
                <a16:creationId xmlns:a16="http://schemas.microsoft.com/office/drawing/2014/main" id="{0402732E-1ADB-CBF8-2A4D-362C938C02F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1" y="1018615"/>
            <a:ext cx="7793915" cy="458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64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Adverse Childhood Experiences (ACEs)</a:t>
            </a:r>
          </a:p>
        </p:txBody>
      </p:sp>
      <p:sp>
        <p:nvSpPr>
          <p:cNvPr id="5" name="Content Placeholder 4">
            <a:extLst>
              <a:ext uri="{FF2B5EF4-FFF2-40B4-BE49-F238E27FC236}">
                <a16:creationId xmlns:a16="http://schemas.microsoft.com/office/drawing/2014/main" id="{2A5C8744-B9DD-4B93-8F29-5FC4010B95A1}"/>
              </a:ext>
            </a:extLst>
          </p:cNvPr>
          <p:cNvSpPr>
            <a:spLocks noGrp="1"/>
          </p:cNvSpPr>
          <p:nvPr>
            <p:ph idx="1"/>
          </p:nvPr>
        </p:nvSpPr>
        <p:spPr/>
        <p:txBody>
          <a:bodyPr/>
          <a:lstStyle/>
          <a:p>
            <a:r>
              <a:rPr lang="en-US" dirty="0"/>
              <a:t>CDC-Kaiser Permanente ACE study </a:t>
            </a:r>
          </a:p>
          <a:p>
            <a:pPr lvl="1"/>
            <a:r>
              <a:rPr lang="en-US" dirty="0"/>
              <a:t>Original study: 1995 - 1997 (17,000 employees)</a:t>
            </a:r>
          </a:p>
          <a:p>
            <a:pPr lvl="1"/>
            <a:r>
              <a:rPr lang="en-US" dirty="0"/>
              <a:t>Childhood experiences + current health status and behaviors </a:t>
            </a:r>
          </a:p>
          <a:p>
            <a:pPr marL="342900" lvl="1" indent="0">
              <a:buNone/>
            </a:pPr>
            <a:endParaRPr lang="en-US" dirty="0"/>
          </a:p>
          <a:p>
            <a:r>
              <a:rPr lang="en-US" dirty="0"/>
              <a:t>Relationship between </a:t>
            </a:r>
          </a:p>
          <a:p>
            <a:pPr lvl="1"/>
            <a:r>
              <a:rPr lang="en-US" dirty="0"/>
              <a:t>exposure to abuse and household dysfunction experiences in childhood</a:t>
            </a:r>
          </a:p>
          <a:p>
            <a:pPr lvl="1"/>
            <a:r>
              <a:rPr lang="en-US" dirty="0"/>
              <a:t>health risk behavior and disease in adulthood</a:t>
            </a:r>
          </a:p>
        </p:txBody>
      </p:sp>
      <p:sp>
        <p:nvSpPr>
          <p:cNvPr id="3" name="TextBox 2">
            <a:extLst>
              <a:ext uri="{FF2B5EF4-FFF2-40B4-BE49-F238E27FC236}">
                <a16:creationId xmlns:a16="http://schemas.microsoft.com/office/drawing/2014/main" id="{59809836-EAB6-B84D-9AB2-1F2B22A7719C}"/>
              </a:ext>
            </a:extLst>
          </p:cNvPr>
          <p:cNvSpPr txBox="1"/>
          <p:nvPr/>
        </p:nvSpPr>
        <p:spPr>
          <a:xfrm>
            <a:off x="4909428" y="5395435"/>
            <a:ext cx="4264309" cy="415498"/>
          </a:xfrm>
          <a:prstGeom prst="rect">
            <a:avLst/>
          </a:prstGeom>
          <a:noFill/>
        </p:spPr>
        <p:txBody>
          <a:bodyPr wrap="none" rtlCol="0">
            <a:spAutoFit/>
          </a:bodyPr>
          <a:lstStyle/>
          <a:p>
            <a:pPr defTabSz="685800"/>
            <a:r>
              <a:rPr lang="en-US" sz="1050" dirty="0">
                <a:solidFill>
                  <a:srgbClr val="000000"/>
                </a:solidFill>
                <a:latin typeface="Roboto"/>
                <a:hlinkClick r:id="rId3"/>
              </a:rPr>
              <a:t>https://www.ajpmonline.org/article/S0749-3797(98)00017-8/fulltext</a:t>
            </a:r>
            <a:endParaRPr lang="en-US" sz="1050" dirty="0">
              <a:solidFill>
                <a:srgbClr val="000000"/>
              </a:solidFill>
              <a:latin typeface="Roboto"/>
            </a:endParaRPr>
          </a:p>
          <a:p>
            <a:pPr defTabSz="685800"/>
            <a:endParaRPr lang="en-US" sz="1050" dirty="0">
              <a:solidFill>
                <a:srgbClr val="000000"/>
              </a:solidFill>
              <a:latin typeface="Roboto"/>
            </a:endParaRPr>
          </a:p>
        </p:txBody>
      </p:sp>
    </p:spTree>
    <p:extLst>
      <p:ext uri="{BB962C8B-B14F-4D97-AF65-F5344CB8AC3E}">
        <p14:creationId xmlns:p14="http://schemas.microsoft.com/office/powerpoint/2010/main" val="20497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00B00A-34A8-CF4C-AC44-627152F899A5}"/>
              </a:ext>
            </a:extLst>
          </p:cNvPr>
          <p:cNvSpPr/>
          <p:nvPr/>
        </p:nvSpPr>
        <p:spPr>
          <a:xfrm>
            <a:off x="370332" y="1556766"/>
            <a:ext cx="1138428" cy="589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Roboto"/>
            </a:endParaRPr>
          </a:p>
        </p:txBody>
      </p:sp>
      <p:pic>
        <p:nvPicPr>
          <p:cNvPr id="17" name="Picture 16" descr="Logo, company name&#10;&#10;Description automatically generated">
            <a:extLst>
              <a:ext uri="{FF2B5EF4-FFF2-40B4-BE49-F238E27FC236}">
                <a16:creationId xmlns:a16="http://schemas.microsoft.com/office/drawing/2014/main" id="{6DDB9A01-ED0A-DF4A-9C73-9CC111795894}"/>
              </a:ext>
            </a:extLst>
          </p:cNvPr>
          <p:cNvPicPr>
            <a:picLocks noChangeAspect="1"/>
          </p:cNvPicPr>
          <p:nvPr/>
        </p:nvPicPr>
        <p:blipFill>
          <a:blip r:embed="rId3"/>
          <a:stretch>
            <a:fillRect/>
          </a:stretch>
        </p:blipFill>
        <p:spPr>
          <a:xfrm>
            <a:off x="1533667" y="1054580"/>
            <a:ext cx="6076666" cy="4527114"/>
          </a:xfrm>
          <a:prstGeom prst="rect">
            <a:avLst/>
          </a:prstGeom>
        </p:spPr>
      </p:pic>
    </p:spTree>
    <p:extLst>
      <p:ext uri="{BB962C8B-B14F-4D97-AF65-F5344CB8AC3E}">
        <p14:creationId xmlns:p14="http://schemas.microsoft.com/office/powerpoint/2010/main" val="230714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Original Study Findings</a:t>
            </a:r>
          </a:p>
        </p:txBody>
      </p:sp>
      <p:sp>
        <p:nvSpPr>
          <p:cNvPr id="9" name="TextBox 8">
            <a:extLst>
              <a:ext uri="{FF2B5EF4-FFF2-40B4-BE49-F238E27FC236}">
                <a16:creationId xmlns:a16="http://schemas.microsoft.com/office/drawing/2014/main" id="{E5D2BD35-7EC0-594E-9D3E-53B35EF90AF4}"/>
              </a:ext>
            </a:extLst>
          </p:cNvPr>
          <p:cNvSpPr txBox="1"/>
          <p:nvPr/>
        </p:nvSpPr>
        <p:spPr>
          <a:xfrm>
            <a:off x="6727165" y="5328668"/>
            <a:ext cx="4575008" cy="300082"/>
          </a:xfrm>
          <a:prstGeom prst="rect">
            <a:avLst/>
          </a:prstGeom>
          <a:noFill/>
        </p:spPr>
        <p:txBody>
          <a:bodyPr wrap="square">
            <a:spAutoFit/>
          </a:bodyPr>
          <a:lstStyle/>
          <a:p>
            <a:pPr defTabSz="685800"/>
            <a:r>
              <a:rPr lang="en-US" sz="1350" dirty="0">
                <a:solidFill>
                  <a:srgbClr val="000000"/>
                </a:solidFill>
                <a:latin typeface="Roboto"/>
                <a:hlinkClick r:id="rId3"/>
              </a:rPr>
              <a:t>Aces Too High Infographics</a:t>
            </a:r>
            <a:endParaRPr lang="en-US" sz="1350" dirty="0">
              <a:solidFill>
                <a:srgbClr val="000000"/>
              </a:solidFill>
              <a:latin typeface="Roboto"/>
            </a:endParaRPr>
          </a:p>
        </p:txBody>
      </p:sp>
      <p:pic>
        <p:nvPicPr>
          <p:cNvPr id="11" name="Picture 10" descr="Chart, sunburst chart&#10;&#10;Description automatically generated">
            <a:extLst>
              <a:ext uri="{FF2B5EF4-FFF2-40B4-BE49-F238E27FC236}">
                <a16:creationId xmlns:a16="http://schemas.microsoft.com/office/drawing/2014/main" id="{840B07C3-8D22-C548-B5F0-CA42611D67AF}"/>
              </a:ext>
            </a:extLst>
          </p:cNvPr>
          <p:cNvPicPr>
            <a:picLocks noChangeAspect="1"/>
          </p:cNvPicPr>
          <p:nvPr/>
        </p:nvPicPr>
        <p:blipFill rotWithShape="1">
          <a:blip r:embed="rId4"/>
          <a:srcRect b="861"/>
          <a:stretch/>
        </p:blipFill>
        <p:spPr>
          <a:xfrm>
            <a:off x="2076394" y="2030916"/>
            <a:ext cx="4991210" cy="3170987"/>
          </a:xfrm>
          <a:prstGeom prst="rect">
            <a:avLst/>
          </a:prstGeom>
        </p:spPr>
      </p:pic>
    </p:spTree>
    <p:extLst>
      <p:ext uri="{BB962C8B-B14F-4D97-AF65-F5344CB8AC3E}">
        <p14:creationId xmlns:p14="http://schemas.microsoft.com/office/powerpoint/2010/main" val="100754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59" y="1583158"/>
            <a:ext cx="7715251" cy="651817"/>
          </a:xfrm>
          <a:solidFill>
            <a:schemeClr val="bg1"/>
          </a:solidFill>
        </p:spPr>
        <p:txBody>
          <a:bodyPr>
            <a:noAutofit/>
          </a:bodyPr>
          <a:lstStyle/>
          <a:p>
            <a:r>
              <a:rPr lang="en-US" sz="2400" dirty="0"/>
              <a:t>People with 6+ ACEs died nearly 20 years earlier on average than those without ACEs</a:t>
            </a:r>
          </a:p>
        </p:txBody>
      </p:sp>
      <p:sp>
        <p:nvSpPr>
          <p:cNvPr id="9" name="TextBox 8">
            <a:extLst>
              <a:ext uri="{FF2B5EF4-FFF2-40B4-BE49-F238E27FC236}">
                <a16:creationId xmlns:a16="http://schemas.microsoft.com/office/drawing/2014/main" id="{E5D2BD35-7EC0-594E-9D3E-53B35EF90AF4}"/>
              </a:ext>
            </a:extLst>
          </p:cNvPr>
          <p:cNvSpPr txBox="1"/>
          <p:nvPr/>
        </p:nvSpPr>
        <p:spPr>
          <a:xfrm>
            <a:off x="6727165" y="5328668"/>
            <a:ext cx="4575008" cy="300082"/>
          </a:xfrm>
          <a:prstGeom prst="rect">
            <a:avLst/>
          </a:prstGeom>
          <a:noFill/>
        </p:spPr>
        <p:txBody>
          <a:bodyPr wrap="square">
            <a:spAutoFit/>
          </a:bodyPr>
          <a:lstStyle/>
          <a:p>
            <a:pPr defTabSz="685800"/>
            <a:r>
              <a:rPr lang="en-US" sz="1350" dirty="0">
                <a:solidFill>
                  <a:srgbClr val="000000"/>
                </a:solidFill>
                <a:latin typeface="Roboto"/>
                <a:hlinkClick r:id="rId3"/>
              </a:rPr>
              <a:t>Aces Too High Infographics</a:t>
            </a:r>
            <a:endParaRPr lang="en-US" sz="1350" dirty="0">
              <a:solidFill>
                <a:srgbClr val="000000"/>
              </a:solidFill>
              <a:latin typeface="Roboto"/>
            </a:endParaRPr>
          </a:p>
        </p:txBody>
      </p:sp>
      <p:pic>
        <p:nvPicPr>
          <p:cNvPr id="10" name="Picture 9">
            <a:extLst>
              <a:ext uri="{FF2B5EF4-FFF2-40B4-BE49-F238E27FC236}">
                <a16:creationId xmlns:a16="http://schemas.microsoft.com/office/drawing/2014/main" id="{6B1DB9C0-DD8C-3140-A3EC-0D8B0FAB583F}"/>
              </a:ext>
            </a:extLst>
          </p:cNvPr>
          <p:cNvPicPr>
            <a:picLocks noChangeAspect="1"/>
          </p:cNvPicPr>
          <p:nvPr/>
        </p:nvPicPr>
        <p:blipFill>
          <a:blip r:embed="rId4"/>
          <a:stretch>
            <a:fillRect/>
          </a:stretch>
        </p:blipFill>
        <p:spPr>
          <a:xfrm>
            <a:off x="1218739" y="2565468"/>
            <a:ext cx="6706522" cy="2360519"/>
          </a:xfrm>
          <a:prstGeom prst="rect">
            <a:avLst/>
          </a:prstGeom>
        </p:spPr>
      </p:pic>
    </p:spTree>
    <p:extLst>
      <p:ext uri="{BB962C8B-B14F-4D97-AF65-F5344CB8AC3E}">
        <p14:creationId xmlns:p14="http://schemas.microsoft.com/office/powerpoint/2010/main" val="876200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7E1E4-9228-0041-99F1-AD355F31B18F}"/>
              </a:ext>
            </a:extLst>
          </p:cNvPr>
          <p:cNvSpPr>
            <a:spLocks noGrp="1"/>
          </p:cNvSpPr>
          <p:nvPr>
            <p:ph type="title"/>
          </p:nvPr>
        </p:nvSpPr>
        <p:spPr/>
        <p:txBody>
          <a:bodyPr/>
          <a:lstStyle/>
          <a:p>
            <a:r>
              <a:rPr lang="en-US" dirty="0"/>
              <a:t>ACEs can have a lasting effect on…</a:t>
            </a:r>
          </a:p>
        </p:txBody>
      </p:sp>
      <p:pic>
        <p:nvPicPr>
          <p:cNvPr id="6" name="Content Placeholder 5" descr="Chart, histogram&#10;&#10;Description automatically generated">
            <a:extLst>
              <a:ext uri="{FF2B5EF4-FFF2-40B4-BE49-F238E27FC236}">
                <a16:creationId xmlns:a16="http://schemas.microsoft.com/office/drawing/2014/main" id="{8CCCB557-87F1-284E-9212-78C406B8EF96}"/>
              </a:ext>
            </a:extLst>
          </p:cNvPr>
          <p:cNvPicPr>
            <a:picLocks noGrp="1" noChangeAspect="1"/>
          </p:cNvPicPr>
          <p:nvPr>
            <p:ph idx="1"/>
          </p:nvPr>
        </p:nvPicPr>
        <p:blipFill>
          <a:blip r:embed="rId3"/>
          <a:stretch>
            <a:fillRect/>
          </a:stretch>
        </p:blipFill>
        <p:spPr>
          <a:xfrm>
            <a:off x="714375" y="1904149"/>
            <a:ext cx="7542658" cy="3530978"/>
          </a:xfrm>
        </p:spPr>
      </p:pic>
      <p:sp>
        <p:nvSpPr>
          <p:cNvPr id="3" name="TextBox 2">
            <a:extLst>
              <a:ext uri="{FF2B5EF4-FFF2-40B4-BE49-F238E27FC236}">
                <a16:creationId xmlns:a16="http://schemas.microsoft.com/office/drawing/2014/main" id="{B35BD35A-EFAE-184E-8B56-A78C33636D16}"/>
              </a:ext>
            </a:extLst>
          </p:cNvPr>
          <p:cNvSpPr txBox="1"/>
          <p:nvPr/>
        </p:nvSpPr>
        <p:spPr>
          <a:xfrm>
            <a:off x="7050024" y="5358781"/>
            <a:ext cx="522900" cy="300082"/>
          </a:xfrm>
          <a:prstGeom prst="rect">
            <a:avLst/>
          </a:prstGeom>
          <a:noFill/>
        </p:spPr>
        <p:txBody>
          <a:bodyPr wrap="none" rtlCol="0">
            <a:spAutoFit/>
          </a:bodyPr>
          <a:lstStyle/>
          <a:p>
            <a:pPr defTabSz="685800"/>
            <a:r>
              <a:rPr lang="en-US" sz="1350" dirty="0">
                <a:solidFill>
                  <a:srgbClr val="000000"/>
                </a:solidFill>
                <a:latin typeface="Roboto"/>
              </a:rPr>
              <a:t>CDC</a:t>
            </a:r>
          </a:p>
        </p:txBody>
      </p:sp>
    </p:spTree>
    <p:extLst>
      <p:ext uri="{BB962C8B-B14F-4D97-AF65-F5344CB8AC3E}">
        <p14:creationId xmlns:p14="http://schemas.microsoft.com/office/powerpoint/2010/main" val="166139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p:txBody>
          <a:bodyPr>
            <a:normAutofit/>
          </a:bodyPr>
          <a:lstStyle/>
          <a:p>
            <a:r>
              <a:rPr lang="en-US" dirty="0"/>
              <a:t>Trauma Informed Care</a:t>
            </a:r>
          </a:p>
        </p:txBody>
      </p:sp>
      <p:sp>
        <p:nvSpPr>
          <p:cNvPr id="4" name="Subtitle 3">
            <a:extLst>
              <a:ext uri="{FF2B5EF4-FFF2-40B4-BE49-F238E27FC236}">
                <a16:creationId xmlns:a16="http://schemas.microsoft.com/office/drawing/2014/main" id="{A829421E-209A-394C-94DC-7FB5B2A7548B}"/>
              </a:ext>
            </a:extLst>
          </p:cNvPr>
          <p:cNvSpPr>
            <a:spLocks noGrp="1"/>
          </p:cNvSpPr>
          <p:nvPr>
            <p:ph type="subTitle" idx="1"/>
          </p:nvPr>
        </p:nvSpPr>
        <p:spPr>
          <a:xfrm>
            <a:off x="731044" y="3907632"/>
            <a:ext cx="7765770" cy="832673"/>
          </a:xfrm>
        </p:spPr>
        <p:txBody>
          <a:bodyPr>
            <a:normAutofit/>
          </a:bodyPr>
          <a:lstStyle/>
          <a:p>
            <a:r>
              <a:rPr lang="en-US" b="0" dirty="0"/>
              <a:t>Blake Stephenson, LISW, BCBA</a:t>
            </a:r>
          </a:p>
        </p:txBody>
      </p:sp>
      <p:sp>
        <p:nvSpPr>
          <p:cNvPr id="6" name="Subtitle 11">
            <a:extLst>
              <a:ext uri="{FF2B5EF4-FFF2-40B4-BE49-F238E27FC236}">
                <a16:creationId xmlns:a16="http://schemas.microsoft.com/office/drawing/2014/main" id="{DA01EA82-A037-4241-A4FC-F65F0736F997}"/>
              </a:ext>
            </a:extLst>
          </p:cNvPr>
          <p:cNvSpPr txBox="1">
            <a:spLocks/>
          </p:cNvSpPr>
          <p:nvPr/>
        </p:nvSpPr>
        <p:spPr>
          <a:xfrm>
            <a:off x="731044" y="4389470"/>
            <a:ext cx="6858000" cy="30559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ctr" defTabSz="914400" rtl="0" eaLnBrk="1" latinLnBrk="0" hangingPunct="1">
              <a:lnSpc>
                <a:spcPct val="100000"/>
              </a:lnSpc>
              <a:spcBef>
                <a:spcPts val="500"/>
              </a:spcBef>
              <a:buFont typeface="Roboto" panose="02000000000000000000" pitchFamily="2"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endParaRPr lang="en-US" sz="1800" dirty="0">
              <a:solidFill>
                <a:srgbClr val="000000"/>
              </a:solidFill>
            </a:endParaRPr>
          </a:p>
        </p:txBody>
      </p:sp>
      <p:sp>
        <p:nvSpPr>
          <p:cNvPr id="9" name="Footer Placeholder 4">
            <a:extLst>
              <a:ext uri="{FF2B5EF4-FFF2-40B4-BE49-F238E27FC236}">
                <a16:creationId xmlns:a16="http://schemas.microsoft.com/office/drawing/2014/main" id="{1740690A-7437-F94B-A1EE-5D84CF4D7720}"/>
              </a:ext>
            </a:extLst>
          </p:cNvPr>
          <p:cNvSpPr>
            <a:spLocks noGrp="1"/>
          </p:cNvSpPr>
          <p:nvPr>
            <p:ph type="ftr" sz="quarter" idx="3"/>
          </p:nvPr>
        </p:nvSpPr>
        <p:spPr>
          <a:xfrm>
            <a:off x="714375" y="2187912"/>
            <a:ext cx="7782439" cy="273844"/>
          </a:xfrm>
        </p:spPr>
        <p:txBody>
          <a:bodyPr/>
          <a:lstStyle/>
          <a:p>
            <a:pPr defTabSz="685800"/>
            <a:endParaRPr lang="en-US" dirty="0">
              <a:solidFill>
                <a:srgbClr val="000000"/>
              </a:solidFill>
            </a:endParaRPr>
          </a:p>
        </p:txBody>
      </p:sp>
    </p:spTree>
    <p:extLst>
      <p:ext uri="{BB962C8B-B14F-4D97-AF65-F5344CB8AC3E}">
        <p14:creationId xmlns:p14="http://schemas.microsoft.com/office/powerpoint/2010/main" val="389251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85B34B2D-60C5-C74A-9D0B-BD2C677CD8DF}"/>
              </a:ext>
            </a:extLst>
          </p:cNvPr>
          <p:cNvPicPr>
            <a:picLocks noChangeAspect="1"/>
          </p:cNvPicPr>
          <p:nvPr/>
        </p:nvPicPr>
        <p:blipFill>
          <a:blip r:embed="rId3"/>
          <a:stretch>
            <a:fillRect/>
          </a:stretch>
        </p:blipFill>
        <p:spPr>
          <a:xfrm>
            <a:off x="1522425" y="1759102"/>
            <a:ext cx="6076240" cy="3800846"/>
          </a:xfrm>
          <a:prstGeom prst="rect">
            <a:avLst/>
          </a:prstGeom>
        </p:spPr>
      </p:pic>
      <p:sp>
        <p:nvSpPr>
          <p:cNvPr id="10" name="Title 1">
            <a:extLst>
              <a:ext uri="{FF2B5EF4-FFF2-40B4-BE49-F238E27FC236}">
                <a16:creationId xmlns:a16="http://schemas.microsoft.com/office/drawing/2014/main" id="{11A143BB-0466-714B-B690-8AA787A9BA2F}"/>
              </a:ext>
            </a:extLst>
          </p:cNvPr>
          <p:cNvSpPr txBox="1">
            <a:spLocks/>
          </p:cNvSpPr>
          <p:nvPr/>
        </p:nvSpPr>
        <p:spPr>
          <a:xfrm>
            <a:off x="705231" y="1270621"/>
            <a:ext cx="7715251" cy="65181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stStyle>
          <a:p>
            <a:pPr defTabSz="685800"/>
            <a:r>
              <a:rPr lang="en-US" sz="3000" dirty="0">
                <a:solidFill>
                  <a:srgbClr val="000000"/>
                </a:solidFill>
              </a:rPr>
              <a:t>ACEs in Iowa</a:t>
            </a:r>
          </a:p>
        </p:txBody>
      </p:sp>
      <p:sp>
        <p:nvSpPr>
          <p:cNvPr id="6" name="TextBox 5">
            <a:extLst>
              <a:ext uri="{FF2B5EF4-FFF2-40B4-BE49-F238E27FC236}">
                <a16:creationId xmlns:a16="http://schemas.microsoft.com/office/drawing/2014/main" id="{D98F7BF6-4526-014E-80AB-321CF8944F89}"/>
              </a:ext>
            </a:extLst>
          </p:cNvPr>
          <p:cNvSpPr txBox="1"/>
          <p:nvPr/>
        </p:nvSpPr>
        <p:spPr>
          <a:xfrm>
            <a:off x="7488936" y="5425130"/>
            <a:ext cx="1099981" cy="253916"/>
          </a:xfrm>
          <a:prstGeom prst="rect">
            <a:avLst/>
          </a:prstGeom>
          <a:noFill/>
        </p:spPr>
        <p:txBody>
          <a:bodyPr wrap="none" rtlCol="0">
            <a:spAutoFit/>
          </a:bodyPr>
          <a:lstStyle/>
          <a:p>
            <a:pPr defTabSz="685800"/>
            <a:r>
              <a:rPr lang="en-US" sz="1050" dirty="0">
                <a:solidFill>
                  <a:srgbClr val="000000"/>
                </a:solidFill>
                <a:latin typeface="Roboto"/>
                <a:hlinkClick r:id="rId4"/>
              </a:rPr>
              <a:t>Iowa ACES 360</a:t>
            </a:r>
            <a:endParaRPr lang="en-US" sz="1050" dirty="0">
              <a:solidFill>
                <a:srgbClr val="000000"/>
              </a:solidFill>
              <a:latin typeface="Roboto"/>
            </a:endParaRPr>
          </a:p>
        </p:txBody>
      </p:sp>
    </p:spTree>
    <p:extLst>
      <p:ext uri="{BB962C8B-B14F-4D97-AF65-F5344CB8AC3E}">
        <p14:creationId xmlns:p14="http://schemas.microsoft.com/office/powerpoint/2010/main" val="345906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Trauma-Informed Practice </a:t>
            </a:r>
          </a:p>
        </p:txBody>
      </p:sp>
      <p:sp>
        <p:nvSpPr>
          <p:cNvPr id="8" name="Content Placeholder 7">
            <a:extLst>
              <a:ext uri="{FF2B5EF4-FFF2-40B4-BE49-F238E27FC236}">
                <a16:creationId xmlns:a16="http://schemas.microsoft.com/office/drawing/2014/main" id="{8D9CA202-3B39-4C36-95F2-FE2C6E9D99E1}"/>
              </a:ext>
            </a:extLst>
          </p:cNvPr>
          <p:cNvSpPr>
            <a:spLocks noGrp="1"/>
          </p:cNvSpPr>
          <p:nvPr>
            <p:ph idx="1"/>
          </p:nvPr>
        </p:nvSpPr>
        <p:spPr/>
        <p:txBody>
          <a:bodyPr>
            <a:normAutofit lnSpcReduction="10000"/>
          </a:bodyPr>
          <a:lstStyle/>
          <a:p>
            <a:r>
              <a:rPr lang="en-US" sz="1800" b="1" dirty="0"/>
              <a:t>Significant barriers in treating individuals dually diagnoses with intellectual disabilities and PTSD</a:t>
            </a:r>
          </a:p>
          <a:p>
            <a:pPr marL="0" indent="0">
              <a:buNone/>
            </a:pPr>
            <a:endParaRPr lang="en-US" sz="1500" dirty="0"/>
          </a:p>
          <a:p>
            <a:pPr lvl="1"/>
            <a:r>
              <a:rPr lang="en-US" sz="1500" dirty="0"/>
              <a:t>Lack of diagnostic clarity for PTSD</a:t>
            </a:r>
          </a:p>
          <a:p>
            <a:pPr lvl="2"/>
            <a:r>
              <a:rPr lang="en-US" sz="1200" dirty="0"/>
              <a:t>No reliable and valid instruments for clearly establishing PTSD diagnose. </a:t>
            </a:r>
            <a:endParaRPr lang="en-US" sz="1000" dirty="0"/>
          </a:p>
          <a:p>
            <a:pPr lvl="1"/>
            <a:r>
              <a:rPr lang="en-US" sz="1500" dirty="0"/>
              <a:t>Lack of evidence-based practices and research</a:t>
            </a:r>
          </a:p>
          <a:p>
            <a:pPr lvl="1"/>
            <a:r>
              <a:rPr lang="en-US" sz="1500" dirty="0"/>
              <a:t>Severity of ID can impact abilities to cognitively process trauma and the success of treatment as a whole</a:t>
            </a:r>
          </a:p>
          <a:p>
            <a:pPr lvl="1"/>
            <a:endParaRPr lang="en-US" sz="1800" b="1" dirty="0"/>
          </a:p>
          <a:p>
            <a:r>
              <a:rPr lang="en-US" sz="1800" b="1" dirty="0"/>
              <a:t>Current Clinical Approaches</a:t>
            </a:r>
          </a:p>
          <a:p>
            <a:pPr lvl="1"/>
            <a:r>
              <a:rPr lang="en-US" sz="1400" dirty="0"/>
              <a:t>Psychotherapy</a:t>
            </a:r>
            <a:r>
              <a:rPr lang="en-US" sz="1300" dirty="0"/>
              <a:t> </a:t>
            </a:r>
          </a:p>
          <a:p>
            <a:pPr lvl="2"/>
            <a:r>
              <a:rPr lang="en-US" sz="1000" dirty="0"/>
              <a:t>EMDR</a:t>
            </a:r>
          </a:p>
          <a:p>
            <a:pPr lvl="2"/>
            <a:r>
              <a:rPr lang="en-US" sz="1000" dirty="0"/>
              <a:t>CBT, TF-CBT</a:t>
            </a:r>
          </a:p>
          <a:p>
            <a:pPr lvl="2"/>
            <a:r>
              <a:rPr lang="en-US" sz="1000" dirty="0"/>
              <a:t>ACT</a:t>
            </a:r>
          </a:p>
          <a:p>
            <a:pPr lvl="1"/>
            <a:r>
              <a:rPr lang="en-US" sz="1400" dirty="0"/>
              <a:t>Medication Management</a:t>
            </a:r>
          </a:p>
          <a:p>
            <a:pPr lvl="1"/>
            <a:r>
              <a:rPr lang="en-US" sz="1400" dirty="0"/>
              <a:t>Environmental Changes </a:t>
            </a:r>
          </a:p>
          <a:p>
            <a:pPr lvl="2"/>
            <a:r>
              <a:rPr lang="en-US" sz="1100" dirty="0"/>
              <a:t>What do these look like???</a:t>
            </a:r>
            <a:endParaRPr lang="en-US" sz="950" dirty="0"/>
          </a:p>
          <a:p>
            <a:pPr marL="0" indent="0">
              <a:buNone/>
            </a:pPr>
            <a:endParaRPr lang="en-US" sz="1350" dirty="0"/>
          </a:p>
        </p:txBody>
      </p:sp>
    </p:spTree>
    <p:extLst>
      <p:ext uri="{BB962C8B-B14F-4D97-AF65-F5344CB8AC3E}">
        <p14:creationId xmlns:p14="http://schemas.microsoft.com/office/powerpoint/2010/main" val="4098030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Protective Factors</a:t>
            </a:r>
          </a:p>
        </p:txBody>
      </p:sp>
      <p:pic>
        <p:nvPicPr>
          <p:cNvPr id="11" name="Content Placeholder 10" descr="Diagram&#10;&#10;Description automatically generated">
            <a:extLst>
              <a:ext uri="{FF2B5EF4-FFF2-40B4-BE49-F238E27FC236}">
                <a16:creationId xmlns:a16="http://schemas.microsoft.com/office/drawing/2014/main" id="{96F0225F-BBDC-AE4B-BDDC-F5138F8A8FA1}"/>
              </a:ext>
            </a:extLst>
          </p:cNvPr>
          <p:cNvPicPr>
            <a:picLocks noGrp="1" noChangeAspect="1"/>
          </p:cNvPicPr>
          <p:nvPr>
            <p:ph idx="1"/>
          </p:nvPr>
        </p:nvPicPr>
        <p:blipFill rotWithShape="1">
          <a:blip r:embed="rId3"/>
          <a:srcRect r="823"/>
          <a:stretch/>
        </p:blipFill>
        <p:spPr>
          <a:xfrm>
            <a:off x="4299595" y="974143"/>
            <a:ext cx="4821545" cy="4672673"/>
          </a:xfrm>
        </p:spPr>
      </p:pic>
      <p:sp>
        <p:nvSpPr>
          <p:cNvPr id="12" name="Rectangle 11">
            <a:extLst>
              <a:ext uri="{FF2B5EF4-FFF2-40B4-BE49-F238E27FC236}">
                <a16:creationId xmlns:a16="http://schemas.microsoft.com/office/drawing/2014/main" id="{F312FE9C-70A4-174A-949D-C4ACE0C8A015}"/>
              </a:ext>
            </a:extLst>
          </p:cNvPr>
          <p:cNvSpPr/>
          <p:nvPr/>
        </p:nvSpPr>
        <p:spPr>
          <a:xfrm>
            <a:off x="4142232" y="857251"/>
            <a:ext cx="1783080" cy="1933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Roboto"/>
            </a:endParaRPr>
          </a:p>
        </p:txBody>
      </p:sp>
      <p:sp>
        <p:nvSpPr>
          <p:cNvPr id="13" name="TextBox 12">
            <a:extLst>
              <a:ext uri="{FF2B5EF4-FFF2-40B4-BE49-F238E27FC236}">
                <a16:creationId xmlns:a16="http://schemas.microsoft.com/office/drawing/2014/main" id="{CDF74280-541F-C54E-8A38-B4E8DE7652DF}"/>
              </a:ext>
            </a:extLst>
          </p:cNvPr>
          <p:cNvSpPr txBox="1"/>
          <p:nvPr/>
        </p:nvSpPr>
        <p:spPr>
          <a:xfrm>
            <a:off x="300664" y="2388440"/>
            <a:ext cx="4149213" cy="1384995"/>
          </a:xfrm>
          <a:prstGeom prst="rect">
            <a:avLst/>
          </a:prstGeom>
          <a:noFill/>
        </p:spPr>
        <p:txBody>
          <a:bodyPr wrap="none" rtlCol="0">
            <a:spAutoFit/>
          </a:bodyPr>
          <a:lstStyle/>
          <a:p>
            <a:pPr marL="557213" lvl="1" indent="-214313" defTabSz="685800">
              <a:buFont typeface="Arial" panose="020B0604020202020204" pitchFamily="34" charset="0"/>
              <a:buChar char="•"/>
            </a:pPr>
            <a:r>
              <a:rPr lang="en-US" sz="2100" dirty="0">
                <a:solidFill>
                  <a:srgbClr val="000000"/>
                </a:solidFill>
                <a:latin typeface="Roboto"/>
              </a:rPr>
              <a:t>Warm, supportive caregivers</a:t>
            </a:r>
          </a:p>
          <a:p>
            <a:pPr marL="557213" lvl="1" indent="-214313" defTabSz="685800">
              <a:buFont typeface="Arial" panose="020B0604020202020204" pitchFamily="34" charset="0"/>
              <a:buChar char="•"/>
            </a:pPr>
            <a:r>
              <a:rPr lang="en-US" sz="2100" dirty="0">
                <a:solidFill>
                  <a:srgbClr val="000000"/>
                </a:solidFill>
                <a:latin typeface="Roboto"/>
              </a:rPr>
              <a:t>Positive relationships</a:t>
            </a:r>
          </a:p>
          <a:p>
            <a:pPr marL="557213" lvl="1" indent="-214313" defTabSz="685800">
              <a:buFont typeface="Arial" panose="020B0604020202020204" pitchFamily="34" charset="0"/>
              <a:buChar char="•"/>
            </a:pPr>
            <a:r>
              <a:rPr lang="en-US" sz="2100" dirty="0">
                <a:solidFill>
                  <a:srgbClr val="000000"/>
                </a:solidFill>
                <a:latin typeface="Roboto"/>
              </a:rPr>
              <a:t>Safe, stable environments</a:t>
            </a:r>
          </a:p>
          <a:p>
            <a:pPr marL="557213" lvl="1" indent="-214313" defTabSz="685800">
              <a:buFont typeface="Arial" panose="020B0604020202020204" pitchFamily="34" charset="0"/>
              <a:buChar char="•"/>
            </a:pPr>
            <a:r>
              <a:rPr lang="en-US" sz="2100" dirty="0">
                <a:solidFill>
                  <a:srgbClr val="000000"/>
                </a:solidFill>
                <a:latin typeface="Roboto"/>
              </a:rPr>
              <a:t>Social emotional learning</a:t>
            </a:r>
          </a:p>
        </p:txBody>
      </p:sp>
    </p:spTree>
    <p:extLst>
      <p:ext uri="{BB962C8B-B14F-4D97-AF65-F5344CB8AC3E}">
        <p14:creationId xmlns:p14="http://schemas.microsoft.com/office/powerpoint/2010/main" val="306270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14375" y="1121130"/>
            <a:ext cx="7715251" cy="651817"/>
          </a:xfrm>
        </p:spPr>
        <p:txBody>
          <a:bodyPr>
            <a:normAutofit fontScale="90000"/>
          </a:bodyPr>
          <a:lstStyle/>
          <a:p>
            <a:r>
              <a:rPr lang="en-US" sz="3375" dirty="0"/>
              <a:t>Burnout &amp; Secondary Traumatic Stress: </a:t>
            </a:r>
            <a:br>
              <a:rPr lang="en-US" sz="3375" dirty="0"/>
            </a:br>
            <a:r>
              <a:rPr lang="en-US" sz="3375" dirty="0"/>
              <a:t>Co-travelers</a:t>
            </a:r>
          </a:p>
        </p:txBody>
      </p:sp>
      <p:graphicFrame>
        <p:nvGraphicFramePr>
          <p:cNvPr id="18438" name="Content Placeholder 2">
            <a:extLst>
              <a:ext uri="{FF2B5EF4-FFF2-40B4-BE49-F238E27FC236}">
                <a16:creationId xmlns:a16="http://schemas.microsoft.com/office/drawing/2014/main" id="{26304388-674C-4CA3-B63D-16B08E8A5617}"/>
              </a:ext>
            </a:extLst>
          </p:cNvPr>
          <p:cNvGraphicFramePr>
            <a:graphicFrameLocks noGrp="1"/>
          </p:cNvGraphicFramePr>
          <p:nvPr>
            <p:ph idx="1"/>
          </p:nvPr>
        </p:nvGraphicFramePr>
        <p:xfrm>
          <a:off x="714376" y="2122885"/>
          <a:ext cx="7727156" cy="3192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495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Roboto"/>
            </a:endParaRPr>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121729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Roboto"/>
            </a:endParaRPr>
          </a:p>
        </p:txBody>
      </p:sp>
      <p:pic>
        <p:nvPicPr>
          <p:cNvPr id="9" name="Content Placeholder 8">
            <a:extLst>
              <a:ext uri="{FF2B5EF4-FFF2-40B4-BE49-F238E27FC236}">
                <a16:creationId xmlns:a16="http://schemas.microsoft.com/office/drawing/2014/main" id="{5A3E3659-87FF-4C7F-BA25-8DC8CA4E19BF}"/>
              </a:ext>
            </a:extLst>
          </p:cNvPr>
          <p:cNvPicPr>
            <a:picLocks noGrp="1" noChangeAspect="1"/>
          </p:cNvPicPr>
          <p:nvPr>
            <p:ph idx="1"/>
          </p:nvPr>
        </p:nvPicPr>
        <p:blipFill>
          <a:blip r:embed="rId3"/>
          <a:stretch>
            <a:fillRect/>
          </a:stretch>
        </p:blipFill>
        <p:spPr>
          <a:xfrm>
            <a:off x="2629091" y="1339850"/>
            <a:ext cx="3885818" cy="4178300"/>
          </a:xfrm>
          <a:prstGeom prst="rect">
            <a:avLst/>
          </a:prstGeom>
        </p:spPr>
      </p:pic>
    </p:spTree>
    <p:extLst>
      <p:ext uri="{BB962C8B-B14F-4D97-AF65-F5344CB8AC3E}">
        <p14:creationId xmlns:p14="http://schemas.microsoft.com/office/powerpoint/2010/main" val="303207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Trauma?</a:t>
            </a:r>
          </a:p>
        </p:txBody>
      </p:sp>
      <p:sp>
        <p:nvSpPr>
          <p:cNvPr id="3" name="Content Placeholder 2">
            <a:extLst>
              <a:ext uri="{FF2B5EF4-FFF2-40B4-BE49-F238E27FC236}">
                <a16:creationId xmlns:a16="http://schemas.microsoft.com/office/drawing/2014/main" id="{B6A1CCB6-D058-4612-B26E-952D1B673F0B}"/>
              </a:ext>
            </a:extLst>
          </p:cNvPr>
          <p:cNvSpPr>
            <a:spLocks noGrp="1"/>
          </p:cNvSpPr>
          <p:nvPr>
            <p:ph idx="1"/>
          </p:nvPr>
        </p:nvSpPr>
        <p:spPr/>
        <p:txBody>
          <a:bodyPr>
            <a:normAutofit/>
          </a:bodyPr>
          <a:lstStyle/>
          <a:p>
            <a:r>
              <a:rPr lang="en-US" dirty="0"/>
              <a:t>No universal definition of trauma </a:t>
            </a:r>
            <a:r>
              <a:rPr lang="en-US" sz="1200" dirty="0"/>
              <a:t>(</a:t>
            </a:r>
            <a:r>
              <a:rPr lang="en-US" sz="1200" dirty="0" err="1"/>
              <a:t>Menschner</a:t>
            </a:r>
            <a:r>
              <a:rPr lang="en-US" sz="1200" dirty="0"/>
              <a:t> &amp; Maul, 2016)</a:t>
            </a:r>
          </a:p>
          <a:p>
            <a:pPr marL="0" indent="0">
              <a:buNone/>
            </a:pPr>
            <a:endParaRPr lang="en-US" sz="1200" dirty="0"/>
          </a:p>
          <a:p>
            <a:pPr lvl="1"/>
            <a:r>
              <a:rPr lang="en-US" sz="1350" dirty="0"/>
              <a:t>Professions tend to create their own based on the clinical experiences.</a:t>
            </a:r>
          </a:p>
          <a:p>
            <a:pPr marL="342900" lvl="1" indent="0">
              <a:buNone/>
            </a:pPr>
            <a:r>
              <a:rPr lang="en-US" sz="1350" dirty="0"/>
              <a:t> </a:t>
            </a:r>
          </a:p>
          <a:p>
            <a:pPr lvl="1"/>
            <a:r>
              <a:rPr lang="en-US" sz="1350" dirty="0"/>
              <a:t>Examples include:</a:t>
            </a:r>
          </a:p>
          <a:p>
            <a:pPr lvl="2"/>
            <a:r>
              <a:rPr lang="en-US" sz="900" dirty="0"/>
              <a:t>Physical, sexual, and emotional forms of abuse</a:t>
            </a:r>
          </a:p>
          <a:p>
            <a:pPr lvl="2"/>
            <a:r>
              <a:rPr lang="en-US" sz="900" dirty="0"/>
              <a:t>Denial of critical care/neglect</a:t>
            </a:r>
          </a:p>
          <a:p>
            <a:pPr lvl="2"/>
            <a:r>
              <a:rPr lang="en-US" sz="900" dirty="0"/>
              <a:t>Experiencing or witnessing violence</a:t>
            </a:r>
          </a:p>
          <a:p>
            <a:pPr lvl="2"/>
            <a:r>
              <a:rPr lang="en-US" sz="900" dirty="0"/>
              <a:t>Poverty and systemic discrimination</a:t>
            </a:r>
          </a:p>
          <a:p>
            <a:pPr lvl="2"/>
            <a:r>
              <a:rPr lang="en-US" sz="900" dirty="0"/>
              <a:t>Natural disaster victim</a:t>
            </a:r>
          </a:p>
          <a:p>
            <a:pPr lvl="2"/>
            <a:r>
              <a:rPr lang="en-US" sz="900" dirty="0"/>
              <a:t>Traumatic loss</a:t>
            </a:r>
          </a:p>
          <a:p>
            <a:pPr marL="685800" lvl="2" indent="0">
              <a:buNone/>
            </a:pPr>
            <a:endParaRPr lang="en-US" sz="900" dirty="0"/>
          </a:p>
          <a:p>
            <a:pPr marL="685800" lvl="2" indent="0">
              <a:buNone/>
            </a:pPr>
            <a:endParaRPr lang="en-US" sz="900" dirty="0"/>
          </a:p>
        </p:txBody>
      </p:sp>
    </p:spTree>
    <p:extLst>
      <p:ext uri="{BB962C8B-B14F-4D97-AF65-F5344CB8AC3E}">
        <p14:creationId xmlns:p14="http://schemas.microsoft.com/office/powerpoint/2010/main" val="333354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Trauma?</a:t>
            </a:r>
          </a:p>
        </p:txBody>
      </p:sp>
      <p:sp>
        <p:nvSpPr>
          <p:cNvPr id="3" name="Content Placeholder 2">
            <a:extLst>
              <a:ext uri="{FF2B5EF4-FFF2-40B4-BE49-F238E27FC236}">
                <a16:creationId xmlns:a16="http://schemas.microsoft.com/office/drawing/2014/main" id="{B6A1CCB6-D058-4612-B26E-952D1B673F0B}"/>
              </a:ext>
            </a:extLst>
          </p:cNvPr>
          <p:cNvSpPr>
            <a:spLocks noGrp="1"/>
          </p:cNvSpPr>
          <p:nvPr>
            <p:ph idx="1"/>
          </p:nvPr>
        </p:nvSpPr>
        <p:spPr/>
        <p:txBody>
          <a:bodyPr>
            <a:normAutofit/>
          </a:bodyPr>
          <a:lstStyle/>
          <a:p>
            <a:r>
              <a:rPr lang="en-US" sz="1350" dirty="0"/>
              <a:t>Big “T” Trauma</a:t>
            </a:r>
          </a:p>
          <a:p>
            <a:pPr lvl="1"/>
            <a:r>
              <a:rPr lang="en-US" sz="1200" dirty="0"/>
              <a:t>Reaction to an acute, life-threatening, event/situation (e.g., war, natural disasters, violent crime, serious car accident)</a:t>
            </a:r>
          </a:p>
          <a:p>
            <a:pPr marL="342900" lvl="1" indent="0">
              <a:buNone/>
            </a:pPr>
            <a:endParaRPr lang="en-US" sz="1350" dirty="0"/>
          </a:p>
          <a:p>
            <a:r>
              <a:rPr lang="en-US" sz="1350" dirty="0"/>
              <a:t>Little “t” Trauma</a:t>
            </a:r>
          </a:p>
          <a:p>
            <a:pPr lvl="1"/>
            <a:r>
              <a:rPr lang="en-US" sz="1200" dirty="0"/>
              <a:t>Reaction to an ongoing/reoccurring situation that causes distress, fear, adverse responses (e.g., financial hardships, breakups, job loss)</a:t>
            </a:r>
          </a:p>
          <a:p>
            <a:pPr lvl="1"/>
            <a:r>
              <a:rPr lang="en-US" sz="1200" dirty="0"/>
              <a:t>Typically, less severe</a:t>
            </a:r>
          </a:p>
          <a:p>
            <a:pPr marL="342900" lvl="1" indent="0">
              <a:buNone/>
            </a:pPr>
            <a:endParaRPr lang="en-US" sz="1350" dirty="0"/>
          </a:p>
          <a:p>
            <a:r>
              <a:rPr lang="en-US" sz="1350" dirty="0"/>
              <a:t>Vicarious Trauma</a:t>
            </a:r>
          </a:p>
          <a:p>
            <a:pPr lvl="1"/>
            <a:r>
              <a:rPr lang="en-US" sz="1200" dirty="0"/>
              <a:t>Ongoing process of change resulting from witnessing/hearing about others’ pain and suffering. </a:t>
            </a:r>
          </a:p>
        </p:txBody>
      </p:sp>
    </p:spTree>
    <p:extLst>
      <p:ext uri="{BB962C8B-B14F-4D97-AF65-F5344CB8AC3E}">
        <p14:creationId xmlns:p14="http://schemas.microsoft.com/office/powerpoint/2010/main" val="25425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Trauma-Informed Care?</a:t>
            </a:r>
          </a:p>
        </p:txBody>
      </p:sp>
      <p:sp>
        <p:nvSpPr>
          <p:cNvPr id="3" name="Content Placeholder 2">
            <a:extLst>
              <a:ext uri="{FF2B5EF4-FFF2-40B4-BE49-F238E27FC236}">
                <a16:creationId xmlns:a16="http://schemas.microsoft.com/office/drawing/2014/main" id="{B6A1CCB6-D058-4612-B26E-952D1B673F0B}"/>
              </a:ext>
            </a:extLst>
          </p:cNvPr>
          <p:cNvSpPr>
            <a:spLocks noGrp="1"/>
          </p:cNvSpPr>
          <p:nvPr>
            <p:ph idx="1"/>
          </p:nvPr>
        </p:nvSpPr>
        <p:spPr/>
        <p:txBody>
          <a:bodyPr>
            <a:normAutofit fontScale="92500" lnSpcReduction="20000"/>
          </a:bodyPr>
          <a:lstStyle/>
          <a:p>
            <a:r>
              <a:rPr lang="en-US" sz="2175" dirty="0">
                <a:latin typeface="+mn-lt"/>
              </a:rPr>
              <a:t>Childhood trauma increases risk of serious health problems </a:t>
            </a:r>
            <a:r>
              <a:rPr lang="en-US" sz="2175" dirty="0"/>
              <a:t>(</a:t>
            </a:r>
            <a:r>
              <a:rPr lang="en-US" sz="2175" dirty="0" err="1"/>
              <a:t>Felitti</a:t>
            </a:r>
            <a:r>
              <a:rPr lang="en-US" sz="2175" dirty="0"/>
              <a:t> et. al., 1998; Shonkoff et al., 2012)</a:t>
            </a:r>
            <a:endParaRPr lang="en-US" sz="2175" dirty="0">
              <a:latin typeface="+mn-lt"/>
            </a:endParaRPr>
          </a:p>
          <a:p>
            <a:pPr lvl="1"/>
            <a:r>
              <a:rPr lang="en-US" sz="1500" dirty="0">
                <a:latin typeface="+mn-lt"/>
              </a:rPr>
              <a:t>Increased likelihood chronic lung, heart and liver disease </a:t>
            </a:r>
          </a:p>
          <a:p>
            <a:pPr lvl="1"/>
            <a:r>
              <a:rPr lang="en-US" sz="1500" dirty="0">
                <a:latin typeface="+mn-lt"/>
              </a:rPr>
              <a:t>Increased likelihood for mental health challenges </a:t>
            </a:r>
          </a:p>
          <a:p>
            <a:pPr lvl="1"/>
            <a:r>
              <a:rPr lang="en-US" sz="1500" dirty="0">
                <a:latin typeface="+mn-lt"/>
              </a:rPr>
              <a:t>Increased likelihood for substance abuse challenges </a:t>
            </a:r>
          </a:p>
          <a:p>
            <a:pPr marL="342900" lvl="1" indent="0">
              <a:buNone/>
            </a:pPr>
            <a:endParaRPr lang="en-US" sz="900" dirty="0">
              <a:latin typeface="+mn-lt"/>
            </a:endParaRPr>
          </a:p>
          <a:p>
            <a:r>
              <a:rPr lang="en-US" b="0" i="0" dirty="0">
                <a:effectLst/>
                <a:latin typeface="+mn-lt"/>
              </a:rPr>
              <a:t>A trauma-informed approach to care acknowledges the need to have a complete picture of a patient’s life situation — past and present — in order to provide effective health care services with a healing orientation. </a:t>
            </a:r>
          </a:p>
          <a:p>
            <a:pPr lvl="1"/>
            <a:r>
              <a:rPr lang="en-US" b="0" i="0" dirty="0">
                <a:effectLst/>
                <a:latin typeface="+mn-lt"/>
              </a:rPr>
              <a:t>Adopting trauma-informed practices can potentially improve </a:t>
            </a:r>
          </a:p>
          <a:p>
            <a:pPr lvl="2"/>
            <a:r>
              <a:rPr lang="en-US" b="0" i="0" dirty="0">
                <a:effectLst/>
                <a:latin typeface="+mn-lt"/>
              </a:rPr>
              <a:t>patient engagement, </a:t>
            </a:r>
          </a:p>
          <a:p>
            <a:pPr lvl="2"/>
            <a:r>
              <a:rPr lang="en-US" b="0" i="0" dirty="0">
                <a:effectLst/>
                <a:latin typeface="+mn-lt"/>
              </a:rPr>
              <a:t>treatment adherence, </a:t>
            </a:r>
          </a:p>
          <a:p>
            <a:pPr lvl="2"/>
            <a:r>
              <a:rPr lang="en-US" b="0" i="0" dirty="0">
                <a:effectLst/>
                <a:latin typeface="+mn-lt"/>
              </a:rPr>
              <a:t>health outcomes,</a:t>
            </a:r>
          </a:p>
          <a:p>
            <a:pPr lvl="2"/>
            <a:r>
              <a:rPr lang="en-US" b="0" i="0" dirty="0">
                <a:effectLst/>
                <a:latin typeface="+mn-lt"/>
              </a:rPr>
              <a:t> as well as provider and staff wellness</a:t>
            </a:r>
          </a:p>
          <a:p>
            <a:r>
              <a:rPr lang="en-US" dirty="0"/>
              <a:t>Trauma-informed care shifts the focus from </a:t>
            </a:r>
            <a:r>
              <a:rPr lang="en-US" i="1" dirty="0"/>
              <a:t>“What’s wrong with you?” </a:t>
            </a:r>
            <a:r>
              <a:rPr lang="en-US" dirty="0"/>
              <a:t>to </a:t>
            </a:r>
            <a:r>
              <a:rPr lang="en-US" i="1" dirty="0"/>
              <a:t>“What happened to you?”</a:t>
            </a:r>
          </a:p>
          <a:p>
            <a:endParaRPr lang="en-US" b="0" i="0" dirty="0">
              <a:effectLst/>
              <a:latin typeface="+mn-lt"/>
            </a:endParaRPr>
          </a:p>
        </p:txBody>
      </p:sp>
    </p:spTree>
    <p:extLst>
      <p:ext uri="{BB962C8B-B14F-4D97-AF65-F5344CB8AC3E}">
        <p14:creationId xmlns:p14="http://schemas.microsoft.com/office/powerpoint/2010/main" val="4320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672087"/>
          </a:xfrm>
        </p:spPr>
        <p:txBody>
          <a:bodyPr anchor="ctr">
            <a:normAutofit/>
          </a:bodyPr>
          <a:lstStyle/>
          <a:p>
            <a:r>
              <a:rPr lang="en-US" dirty="0"/>
              <a:t>Trauma and the Brain</a:t>
            </a:r>
          </a:p>
        </p:txBody>
      </p:sp>
      <p:sp>
        <p:nvSpPr>
          <p:cNvPr id="3" name="Content Placeholder 2">
            <a:extLst>
              <a:ext uri="{FF2B5EF4-FFF2-40B4-BE49-F238E27FC236}">
                <a16:creationId xmlns:a16="http://schemas.microsoft.com/office/drawing/2014/main" id="{B6A1CCB6-D058-4612-B26E-952D1B673F0B}"/>
              </a:ext>
            </a:extLst>
          </p:cNvPr>
          <p:cNvSpPr>
            <a:spLocks noGrp="1"/>
          </p:cNvSpPr>
          <p:nvPr>
            <p:ph idx="1"/>
          </p:nvPr>
        </p:nvSpPr>
        <p:spPr>
          <a:xfrm>
            <a:off x="714375" y="2395306"/>
            <a:ext cx="3786188" cy="2919644"/>
          </a:xfrm>
        </p:spPr>
        <p:txBody>
          <a:bodyPr>
            <a:normAutofit/>
          </a:bodyPr>
          <a:lstStyle/>
          <a:p>
            <a:pPr marL="0" indent="0">
              <a:lnSpc>
                <a:spcPct val="90000"/>
              </a:lnSpc>
              <a:buNone/>
            </a:pPr>
            <a:r>
              <a:rPr lang="en-US" sz="1350" b="1" dirty="0"/>
              <a:t>Brain Stem -- “Reptilian Brain:”</a:t>
            </a:r>
          </a:p>
          <a:p>
            <a:pPr>
              <a:lnSpc>
                <a:spcPct val="90000"/>
              </a:lnSpc>
            </a:pPr>
            <a:r>
              <a:rPr lang="en-US" sz="1350" dirty="0"/>
              <a:t>Oversees vital bodily functions</a:t>
            </a:r>
          </a:p>
          <a:p>
            <a:pPr lvl="1">
              <a:lnSpc>
                <a:spcPct val="90000"/>
              </a:lnSpc>
            </a:pPr>
            <a:r>
              <a:rPr lang="en-US" sz="1050" dirty="0"/>
              <a:t>Hearing </a:t>
            </a:r>
          </a:p>
          <a:p>
            <a:pPr lvl="1">
              <a:lnSpc>
                <a:spcPct val="90000"/>
              </a:lnSpc>
            </a:pPr>
            <a:r>
              <a:rPr lang="en-US" sz="1050" dirty="0"/>
              <a:t>Eye/body movements </a:t>
            </a:r>
          </a:p>
          <a:p>
            <a:pPr lvl="1">
              <a:lnSpc>
                <a:spcPct val="90000"/>
              </a:lnSpc>
            </a:pPr>
            <a:r>
              <a:rPr lang="en-US" sz="1050" dirty="0"/>
              <a:t>Voluntary motor function </a:t>
            </a:r>
          </a:p>
          <a:p>
            <a:pPr lvl="1">
              <a:lnSpc>
                <a:spcPct val="90000"/>
              </a:lnSpc>
            </a:pPr>
            <a:r>
              <a:rPr lang="en-US" sz="1050" dirty="0"/>
              <a:t>Motor control </a:t>
            </a:r>
          </a:p>
          <a:p>
            <a:pPr lvl="1">
              <a:lnSpc>
                <a:spcPct val="90000"/>
              </a:lnSpc>
            </a:pPr>
            <a:r>
              <a:rPr lang="en-US" sz="1050" dirty="0"/>
              <a:t>Sensory analysis </a:t>
            </a:r>
          </a:p>
          <a:p>
            <a:pPr lvl="1">
              <a:lnSpc>
                <a:spcPct val="90000"/>
              </a:lnSpc>
            </a:pPr>
            <a:r>
              <a:rPr lang="en-US" sz="1050" dirty="0"/>
              <a:t>Breathing and heart rate </a:t>
            </a:r>
          </a:p>
          <a:p>
            <a:pPr lvl="1">
              <a:lnSpc>
                <a:spcPct val="90000"/>
              </a:lnSpc>
            </a:pPr>
            <a:r>
              <a:rPr lang="en-US" sz="1050" dirty="0"/>
              <a:t>The home of the Freeze, Fight, or Flight response</a:t>
            </a:r>
          </a:p>
          <a:p>
            <a:pPr lvl="2">
              <a:lnSpc>
                <a:spcPct val="90000"/>
              </a:lnSpc>
            </a:pPr>
            <a:r>
              <a:rPr lang="en-US" sz="1050" b="1" dirty="0"/>
              <a:t>Highly attuned threat detection system</a:t>
            </a:r>
          </a:p>
          <a:p>
            <a:pPr marL="0" indent="0">
              <a:lnSpc>
                <a:spcPct val="90000"/>
              </a:lnSpc>
              <a:buNone/>
            </a:pPr>
            <a:endParaRPr lang="en-US" sz="825" b="1" dirty="0"/>
          </a:p>
          <a:p>
            <a:pPr marL="0" indent="0">
              <a:lnSpc>
                <a:spcPct val="90000"/>
              </a:lnSpc>
              <a:buNone/>
            </a:pPr>
            <a:endParaRPr lang="en-US" sz="825" b="1" dirty="0"/>
          </a:p>
        </p:txBody>
      </p:sp>
      <p:pic>
        <p:nvPicPr>
          <p:cNvPr id="3076" name="Picture 4" descr="Diagram Of Cortex And Limbic System The Reign Of The Brain">
            <a:extLst>
              <a:ext uri="{FF2B5EF4-FFF2-40B4-BE49-F238E27FC236}">
                <a16:creationId xmlns:a16="http://schemas.microsoft.com/office/drawing/2014/main" id="{69411197-2813-B014-FC78-349CE50E461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3440" y="2395306"/>
            <a:ext cx="4402598" cy="267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672087"/>
          </a:xfrm>
        </p:spPr>
        <p:txBody>
          <a:bodyPr anchor="ctr">
            <a:normAutofit/>
          </a:bodyPr>
          <a:lstStyle/>
          <a:p>
            <a:r>
              <a:rPr lang="en-US" dirty="0"/>
              <a:t>Trauma and the Brain</a:t>
            </a:r>
          </a:p>
        </p:txBody>
      </p:sp>
      <p:sp>
        <p:nvSpPr>
          <p:cNvPr id="3" name="Content Placeholder 2">
            <a:extLst>
              <a:ext uri="{FF2B5EF4-FFF2-40B4-BE49-F238E27FC236}">
                <a16:creationId xmlns:a16="http://schemas.microsoft.com/office/drawing/2014/main" id="{B6A1CCB6-D058-4612-B26E-952D1B673F0B}"/>
              </a:ext>
            </a:extLst>
          </p:cNvPr>
          <p:cNvSpPr>
            <a:spLocks noGrp="1"/>
          </p:cNvSpPr>
          <p:nvPr>
            <p:ph idx="1"/>
          </p:nvPr>
        </p:nvSpPr>
        <p:spPr>
          <a:xfrm>
            <a:off x="714375" y="2236919"/>
            <a:ext cx="3786188" cy="3324112"/>
          </a:xfrm>
        </p:spPr>
        <p:txBody>
          <a:bodyPr>
            <a:normAutofit/>
          </a:bodyPr>
          <a:lstStyle/>
          <a:p>
            <a:pPr marL="0" indent="0">
              <a:lnSpc>
                <a:spcPct val="90000"/>
              </a:lnSpc>
              <a:buNone/>
            </a:pPr>
            <a:r>
              <a:rPr lang="en-US" sz="1500" b="1" dirty="0"/>
              <a:t>Limbic System</a:t>
            </a:r>
          </a:p>
          <a:p>
            <a:pPr>
              <a:lnSpc>
                <a:spcPct val="90000"/>
              </a:lnSpc>
            </a:pPr>
            <a:r>
              <a:rPr lang="en-US" sz="900" dirty="0"/>
              <a:t>Formed after birth, made up of several different brain structures</a:t>
            </a:r>
          </a:p>
          <a:p>
            <a:pPr>
              <a:lnSpc>
                <a:spcPct val="90000"/>
              </a:lnSpc>
            </a:pPr>
            <a:r>
              <a:rPr lang="en-US" sz="900" dirty="0"/>
              <a:t>Works closely with the brainstem – creates our emotions and drives physical responses to them</a:t>
            </a:r>
          </a:p>
          <a:p>
            <a:pPr>
              <a:lnSpc>
                <a:spcPct val="90000"/>
              </a:lnSpc>
            </a:pPr>
            <a:r>
              <a:rPr lang="en-US" sz="900" dirty="0"/>
              <a:t>Vital role in memory formation and recall</a:t>
            </a:r>
          </a:p>
          <a:p>
            <a:pPr marL="0" indent="0">
              <a:lnSpc>
                <a:spcPct val="90000"/>
              </a:lnSpc>
              <a:buNone/>
            </a:pPr>
            <a:r>
              <a:rPr lang="en-US" sz="1500" b="1" dirty="0"/>
              <a:t>Amygdala </a:t>
            </a:r>
          </a:p>
          <a:p>
            <a:pPr>
              <a:lnSpc>
                <a:spcPct val="90000"/>
              </a:lnSpc>
            </a:pPr>
            <a:r>
              <a:rPr lang="en-US" sz="900" dirty="0"/>
              <a:t>Fear receptor of the brain – houses unconscious memories (implicit memory)</a:t>
            </a:r>
          </a:p>
          <a:p>
            <a:pPr>
              <a:lnSpc>
                <a:spcPct val="90000"/>
              </a:lnSpc>
            </a:pPr>
            <a:r>
              <a:rPr lang="en-US" sz="900" dirty="0"/>
              <a:t>Important role in helping process and regulate emotions</a:t>
            </a:r>
          </a:p>
          <a:p>
            <a:pPr>
              <a:lnSpc>
                <a:spcPct val="90000"/>
              </a:lnSpc>
            </a:pPr>
            <a:r>
              <a:rPr lang="en-US" sz="900" dirty="0"/>
              <a:t>Responsible helping us act on the Flight, Fight, Freeze trigger sent from the brain stem</a:t>
            </a:r>
          </a:p>
          <a:p>
            <a:pPr marL="0" indent="0">
              <a:lnSpc>
                <a:spcPct val="90000"/>
              </a:lnSpc>
              <a:buNone/>
            </a:pPr>
            <a:r>
              <a:rPr lang="en-US" sz="1350" b="1" dirty="0"/>
              <a:t>Hippocampus</a:t>
            </a:r>
          </a:p>
          <a:p>
            <a:pPr>
              <a:lnSpc>
                <a:spcPct val="90000"/>
              </a:lnSpc>
            </a:pPr>
            <a:r>
              <a:rPr lang="en-US" sz="900" dirty="0"/>
              <a:t>Home of short-term memory/rational thinking (cause and effect thinking)</a:t>
            </a:r>
          </a:p>
          <a:p>
            <a:pPr>
              <a:lnSpc>
                <a:spcPct val="90000"/>
              </a:lnSpc>
            </a:pPr>
            <a:r>
              <a:rPr lang="en-US" sz="900" dirty="0"/>
              <a:t>Receives signal from amygdala and then releases cortisol to calm and regulate the brain</a:t>
            </a:r>
          </a:p>
          <a:p>
            <a:pPr>
              <a:lnSpc>
                <a:spcPct val="90000"/>
              </a:lnSpc>
            </a:pPr>
            <a:endParaRPr lang="en-US" sz="1050" dirty="0"/>
          </a:p>
          <a:p>
            <a:pPr>
              <a:lnSpc>
                <a:spcPct val="90000"/>
              </a:lnSpc>
            </a:pPr>
            <a:endParaRPr lang="en-US" sz="1050" dirty="0"/>
          </a:p>
        </p:txBody>
      </p:sp>
      <p:pic>
        <p:nvPicPr>
          <p:cNvPr id="3076" name="Picture 4" descr="Diagram Of Cortex And Limbic System The Reign Of The Brain">
            <a:extLst>
              <a:ext uri="{FF2B5EF4-FFF2-40B4-BE49-F238E27FC236}">
                <a16:creationId xmlns:a16="http://schemas.microsoft.com/office/drawing/2014/main" id="{69411197-2813-B014-FC78-349CE50E461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3440" y="2395306"/>
            <a:ext cx="4402598" cy="267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672087"/>
          </a:xfrm>
        </p:spPr>
        <p:txBody>
          <a:bodyPr anchor="ctr">
            <a:normAutofit/>
          </a:bodyPr>
          <a:lstStyle/>
          <a:p>
            <a:r>
              <a:rPr lang="en-US" dirty="0"/>
              <a:t>Trauma and the Brain</a:t>
            </a:r>
          </a:p>
        </p:txBody>
      </p:sp>
      <p:sp>
        <p:nvSpPr>
          <p:cNvPr id="3" name="Content Placeholder 2">
            <a:extLst>
              <a:ext uri="{FF2B5EF4-FFF2-40B4-BE49-F238E27FC236}">
                <a16:creationId xmlns:a16="http://schemas.microsoft.com/office/drawing/2014/main" id="{B6A1CCB6-D058-4612-B26E-952D1B673F0B}"/>
              </a:ext>
            </a:extLst>
          </p:cNvPr>
          <p:cNvSpPr>
            <a:spLocks noGrp="1"/>
          </p:cNvSpPr>
          <p:nvPr>
            <p:ph idx="1"/>
          </p:nvPr>
        </p:nvSpPr>
        <p:spPr>
          <a:xfrm>
            <a:off x="714375" y="2395306"/>
            <a:ext cx="3786188" cy="2919644"/>
          </a:xfrm>
        </p:spPr>
        <p:txBody>
          <a:bodyPr>
            <a:normAutofit/>
          </a:bodyPr>
          <a:lstStyle/>
          <a:p>
            <a:pPr marL="0" indent="0">
              <a:lnSpc>
                <a:spcPct val="90000"/>
              </a:lnSpc>
              <a:buNone/>
            </a:pPr>
            <a:r>
              <a:rPr lang="en-US" sz="1350" b="1" dirty="0"/>
              <a:t>Neocortex </a:t>
            </a:r>
            <a:endParaRPr lang="en-US" sz="825" b="1" dirty="0"/>
          </a:p>
          <a:p>
            <a:pPr>
              <a:lnSpc>
                <a:spcPct val="90000"/>
              </a:lnSpc>
            </a:pPr>
            <a:r>
              <a:rPr lang="en-US" sz="1200" dirty="0"/>
              <a:t>Comprised  of several major brain structures, each with their own functions. Helps make people, people (e.g. abstract thinking, morals &amp; values, </a:t>
            </a:r>
            <a:r>
              <a:rPr lang="en-US" sz="1200" dirty="0" err="1"/>
              <a:t>etc</a:t>
            </a:r>
            <a:r>
              <a:rPr lang="en-US" sz="1200" dirty="0"/>
              <a:t>) </a:t>
            </a:r>
          </a:p>
          <a:p>
            <a:pPr lvl="1">
              <a:lnSpc>
                <a:spcPct val="90000"/>
              </a:lnSpc>
            </a:pPr>
            <a:r>
              <a:rPr lang="en-US" sz="1050" dirty="0"/>
              <a:t>Frontal: Executive functioning (planning, judgements, impulse control)</a:t>
            </a:r>
            <a:endParaRPr lang="en-US" sz="750" dirty="0"/>
          </a:p>
          <a:p>
            <a:pPr lvl="1">
              <a:lnSpc>
                <a:spcPct val="90000"/>
              </a:lnSpc>
            </a:pPr>
            <a:r>
              <a:rPr lang="en-US" sz="1050" dirty="0"/>
              <a:t>Parietal: Sensory processing and integration</a:t>
            </a:r>
          </a:p>
          <a:p>
            <a:pPr lvl="1">
              <a:lnSpc>
                <a:spcPct val="90000"/>
              </a:lnSpc>
            </a:pPr>
            <a:r>
              <a:rPr lang="en-US" sz="1050" dirty="0"/>
              <a:t>Occipital: Vision</a:t>
            </a:r>
          </a:p>
          <a:p>
            <a:pPr lvl="1">
              <a:lnSpc>
                <a:spcPct val="90000"/>
              </a:lnSpc>
            </a:pPr>
            <a:r>
              <a:rPr lang="en-US" sz="1050" dirty="0"/>
              <a:t>Temporal: Memory, mood regulation, understanding social cures</a:t>
            </a:r>
          </a:p>
          <a:p>
            <a:pPr marL="0" indent="0">
              <a:lnSpc>
                <a:spcPct val="90000"/>
              </a:lnSpc>
              <a:buNone/>
            </a:pPr>
            <a:endParaRPr lang="en-US" sz="1200" dirty="0"/>
          </a:p>
          <a:p>
            <a:pPr>
              <a:lnSpc>
                <a:spcPct val="90000"/>
              </a:lnSpc>
            </a:pPr>
            <a:endParaRPr lang="en-US" sz="1050" dirty="0"/>
          </a:p>
        </p:txBody>
      </p:sp>
      <p:pic>
        <p:nvPicPr>
          <p:cNvPr id="3076" name="Picture 4" descr="Diagram Of Cortex And Limbic System The Reign Of The Brain">
            <a:extLst>
              <a:ext uri="{FF2B5EF4-FFF2-40B4-BE49-F238E27FC236}">
                <a16:creationId xmlns:a16="http://schemas.microsoft.com/office/drawing/2014/main" id="{69411197-2813-B014-FC78-349CE50E461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3440" y="2395306"/>
            <a:ext cx="4402598" cy="267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672087"/>
          </a:xfrm>
        </p:spPr>
        <p:txBody>
          <a:bodyPr anchor="ctr">
            <a:normAutofit/>
          </a:bodyPr>
          <a:lstStyle/>
          <a:p>
            <a:r>
              <a:rPr lang="en-US" dirty="0"/>
              <a:t>Trauma and the Brain</a:t>
            </a:r>
          </a:p>
        </p:txBody>
      </p:sp>
      <p:sp>
        <p:nvSpPr>
          <p:cNvPr id="3" name="Content Placeholder 2">
            <a:extLst>
              <a:ext uri="{FF2B5EF4-FFF2-40B4-BE49-F238E27FC236}">
                <a16:creationId xmlns:a16="http://schemas.microsoft.com/office/drawing/2014/main" id="{B6A1CCB6-D058-4612-B26E-952D1B673F0B}"/>
              </a:ext>
            </a:extLst>
          </p:cNvPr>
          <p:cNvSpPr>
            <a:spLocks noGrp="1"/>
          </p:cNvSpPr>
          <p:nvPr>
            <p:ph idx="1"/>
          </p:nvPr>
        </p:nvSpPr>
        <p:spPr>
          <a:xfrm>
            <a:off x="714375" y="2395306"/>
            <a:ext cx="3786188" cy="2919644"/>
          </a:xfrm>
        </p:spPr>
        <p:txBody>
          <a:bodyPr>
            <a:normAutofit/>
          </a:bodyPr>
          <a:lstStyle/>
          <a:p>
            <a:pPr marL="0" indent="0">
              <a:lnSpc>
                <a:spcPct val="90000"/>
              </a:lnSpc>
              <a:buNone/>
            </a:pPr>
            <a:r>
              <a:rPr lang="en-US" sz="1350" b="1" dirty="0"/>
              <a:t>What Actually Happens?</a:t>
            </a:r>
          </a:p>
          <a:p>
            <a:pPr>
              <a:lnSpc>
                <a:spcPct val="90000"/>
              </a:lnSpc>
            </a:pPr>
            <a:r>
              <a:rPr lang="en-US" sz="1350" b="1" dirty="0"/>
              <a:t>TRAUMATIC EXPERIENCE/STIMULI…</a:t>
            </a:r>
            <a:r>
              <a:rPr lang="en-US" sz="1350" dirty="0"/>
              <a:t>is detected and sends signal to brain</a:t>
            </a:r>
          </a:p>
          <a:p>
            <a:pPr>
              <a:lnSpc>
                <a:spcPct val="90000"/>
              </a:lnSpc>
            </a:pPr>
            <a:r>
              <a:rPr lang="en-US" sz="1350" b="1" dirty="0"/>
              <a:t>ALARM ACTIVATES</a:t>
            </a:r>
            <a:r>
              <a:rPr lang="en-US" sz="1350" dirty="0"/>
              <a:t> </a:t>
            </a:r>
          </a:p>
          <a:p>
            <a:pPr lvl="1">
              <a:lnSpc>
                <a:spcPct val="90000"/>
              </a:lnSpc>
            </a:pPr>
            <a:r>
              <a:rPr lang="en-US" sz="1050" dirty="0"/>
              <a:t>Amygdala receives the signal and communicates with the rest of the brain to act accordingly</a:t>
            </a:r>
          </a:p>
          <a:p>
            <a:pPr>
              <a:lnSpc>
                <a:spcPct val="90000"/>
              </a:lnSpc>
            </a:pPr>
            <a:r>
              <a:rPr lang="en-US" sz="1350" b="1" dirty="0"/>
              <a:t>BRAIN AND BODY REACT…</a:t>
            </a:r>
          </a:p>
          <a:p>
            <a:pPr lvl="1">
              <a:lnSpc>
                <a:spcPct val="90000"/>
              </a:lnSpc>
            </a:pPr>
            <a:r>
              <a:rPr lang="en-US" sz="1050" dirty="0"/>
              <a:t>flight, fight, freeze</a:t>
            </a:r>
          </a:p>
          <a:p>
            <a:pPr lvl="1">
              <a:lnSpc>
                <a:spcPct val="90000"/>
              </a:lnSpc>
            </a:pPr>
            <a:r>
              <a:rPr lang="en-US" sz="1050" dirty="0"/>
              <a:t>Brain gets “hijacked” and limbic systems struggles to regulate</a:t>
            </a:r>
          </a:p>
          <a:p>
            <a:pPr marL="0" indent="0">
              <a:lnSpc>
                <a:spcPct val="90000"/>
              </a:lnSpc>
              <a:buNone/>
            </a:pPr>
            <a:endParaRPr lang="en-US" sz="1050" dirty="0"/>
          </a:p>
          <a:p>
            <a:pPr marL="0" indent="0">
              <a:lnSpc>
                <a:spcPct val="90000"/>
              </a:lnSpc>
              <a:buNone/>
            </a:pPr>
            <a:endParaRPr lang="en-US" sz="1200" dirty="0"/>
          </a:p>
          <a:p>
            <a:pPr>
              <a:lnSpc>
                <a:spcPct val="90000"/>
              </a:lnSpc>
            </a:pPr>
            <a:endParaRPr lang="en-US" sz="1050" dirty="0"/>
          </a:p>
        </p:txBody>
      </p:sp>
      <p:pic>
        <p:nvPicPr>
          <p:cNvPr id="3076" name="Picture 4" descr="Diagram Of Cortex And Limbic System The Reign Of The Brain">
            <a:extLst>
              <a:ext uri="{FF2B5EF4-FFF2-40B4-BE49-F238E27FC236}">
                <a16:creationId xmlns:a16="http://schemas.microsoft.com/office/drawing/2014/main" id="{69411197-2813-B014-FC78-349CE50E461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3440" y="2395306"/>
            <a:ext cx="4402598" cy="267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1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20429</TotalTime>
  <Words>1302</Words>
  <Application>Microsoft Office PowerPoint</Application>
  <PresentationFormat>On-screen Show (4:3)</PresentationFormat>
  <Paragraphs>188</Paragraphs>
  <Slides>24</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Amasis MT Pro Black</vt:lpstr>
      <vt:lpstr>Arial</vt:lpstr>
      <vt:lpstr>Calibri</vt:lpstr>
      <vt:lpstr>Century Gothic</vt:lpstr>
      <vt:lpstr>Roboto</vt:lpstr>
      <vt:lpstr>Roboto Black</vt:lpstr>
      <vt:lpstr>Tw Cen MT</vt:lpstr>
      <vt:lpstr>Tw Cen MT Condensed</vt:lpstr>
      <vt:lpstr>Wingdings 3</vt:lpstr>
      <vt:lpstr>Integral</vt:lpstr>
      <vt:lpstr>Office Theme</vt:lpstr>
      <vt:lpstr>PowerPoint Presentation</vt:lpstr>
      <vt:lpstr>Trauma Informed Care</vt:lpstr>
      <vt:lpstr>What is Trauma?</vt:lpstr>
      <vt:lpstr>What is Trauma?</vt:lpstr>
      <vt:lpstr>Why Trauma-Informed Care?</vt:lpstr>
      <vt:lpstr>Trauma and the Brain</vt:lpstr>
      <vt:lpstr>Trauma and the Brain</vt:lpstr>
      <vt:lpstr>Trauma and the Brain</vt:lpstr>
      <vt:lpstr>Trauma and the Brain</vt:lpstr>
      <vt:lpstr>Trauma and the Brain</vt:lpstr>
      <vt:lpstr>Signs of a Trauma Response</vt:lpstr>
      <vt:lpstr>Trauma Myths the brain can resolve</vt:lpstr>
      <vt:lpstr>Trauma Myths the brain can resolve</vt:lpstr>
      <vt:lpstr>PowerPoint Presentation</vt:lpstr>
      <vt:lpstr>Adverse Childhood Experiences (ACEs)</vt:lpstr>
      <vt:lpstr>PowerPoint Presentation</vt:lpstr>
      <vt:lpstr>Original Study Findings</vt:lpstr>
      <vt:lpstr>People with 6+ ACEs died nearly 20 years earlier on average than those without ACEs</vt:lpstr>
      <vt:lpstr>ACEs can have a lasting effect on…</vt:lpstr>
      <vt:lpstr>PowerPoint Presentation</vt:lpstr>
      <vt:lpstr>Trauma-Informed Practice </vt:lpstr>
      <vt:lpstr>Protective Factors</vt:lpstr>
      <vt:lpstr>Burnout &amp; Secondary Traumatic Stress:  Co-travelers</vt:lpstr>
      <vt:lpstr>PowerPoint Presentation</vt:lpstr>
    </vt:vector>
  </TitlesOfParts>
  <Company>University of Iowa Hospitals and Clinics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Transition into adulthood</dc:title>
  <dc:creator>Jodi Tate</dc:creator>
  <cp:lastModifiedBy>van der Heide, Carly J</cp:lastModifiedBy>
  <cp:revision>248</cp:revision>
  <cp:lastPrinted>2024-06-10T18:56:41Z</cp:lastPrinted>
  <dcterms:created xsi:type="dcterms:W3CDTF">2014-11-01T11:36:13Z</dcterms:created>
  <dcterms:modified xsi:type="dcterms:W3CDTF">2025-09-16T19:48:42Z</dcterms:modified>
</cp:coreProperties>
</file>