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1" r:id="rId1"/>
  </p:sldMasterIdLst>
  <p:notesMasterIdLst>
    <p:notesMasterId r:id="rId21"/>
  </p:notesMasterIdLst>
  <p:handoutMasterIdLst>
    <p:handoutMasterId r:id="rId22"/>
  </p:handoutMasterIdLst>
  <p:sldIdLst>
    <p:sldId id="1906" r:id="rId2"/>
    <p:sldId id="434" r:id="rId3"/>
    <p:sldId id="256" r:id="rId4"/>
    <p:sldId id="423" r:id="rId5"/>
    <p:sldId id="422" r:id="rId6"/>
    <p:sldId id="411" r:id="rId7"/>
    <p:sldId id="412" r:id="rId8"/>
    <p:sldId id="427" r:id="rId9"/>
    <p:sldId id="415" r:id="rId10"/>
    <p:sldId id="262" r:id="rId11"/>
    <p:sldId id="416" r:id="rId12"/>
    <p:sldId id="421" r:id="rId13"/>
    <p:sldId id="257" r:id="rId14"/>
    <p:sldId id="408" r:id="rId15"/>
    <p:sldId id="410" r:id="rId16"/>
    <p:sldId id="424" r:id="rId17"/>
    <p:sldId id="436" r:id="rId18"/>
    <p:sldId id="258" r:id="rId19"/>
    <p:sldId id="1915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51" autoAdjust="0"/>
  </p:normalViewPr>
  <p:slideViewPr>
    <p:cSldViewPr snapToGrid="0" snapToObjects="1">
      <p:cViewPr varScale="1">
        <p:scale>
          <a:sx n="86" d="100"/>
          <a:sy n="86" d="100"/>
        </p:scale>
        <p:origin x="233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31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B353268-BEF9-4F8C-BC4A-233C04E862D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7CFD1D8-5DC5-41EC-A2B5-922E46A8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517B45A-50C8-1D49-93CE-139A8C3B5ED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ED65AAA-DA5F-6742-A067-B679F5A0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6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2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0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8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1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0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5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8448" indent="-272480">
              <a:defRPr>
                <a:solidFill>
                  <a:schemeClr val="tx1"/>
                </a:solidFill>
                <a:latin typeface="Arial" charset="0"/>
              </a:defRPr>
            </a:lvl2pPr>
            <a:lvl3pPr marL="1089921" indent="-217984">
              <a:defRPr>
                <a:solidFill>
                  <a:schemeClr val="tx1"/>
                </a:solidFill>
                <a:latin typeface="Arial" charset="0"/>
              </a:defRPr>
            </a:lvl3pPr>
            <a:lvl4pPr marL="1525889" indent="-217984">
              <a:defRPr>
                <a:solidFill>
                  <a:schemeClr val="tx1"/>
                </a:solidFill>
                <a:latin typeface="Arial" charset="0"/>
              </a:defRPr>
            </a:lvl4pPr>
            <a:lvl5pPr marL="1961858" indent="-217984">
              <a:defRPr>
                <a:solidFill>
                  <a:schemeClr val="tx1"/>
                </a:solidFill>
                <a:latin typeface="Arial" charset="0"/>
              </a:defRPr>
            </a:lvl5pPr>
            <a:lvl6pPr marL="2397826" indent="-2179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3795" indent="-2179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69763" indent="-2179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05732" indent="-2179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B61A11-635D-490A-B11F-621A3802257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CBBDF-258E-446C-ABB5-F3CF4ED672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CBBDF-258E-446C-ABB5-F3CF4ED672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5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CBBDF-258E-446C-ABB5-F3CF4ED672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7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65AAA-DA5F-6742-A067-B679F5A0BA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CBBDF-258E-446C-ABB5-F3CF4ED6725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7D1D97-EF81-7C81-10D7-50B122EFC9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8349" y="4507260"/>
            <a:ext cx="5660378" cy="27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65" indent="-28806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0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FFC65D-C6F2-40DC-8040-DBB70F190BA1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2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7ACA-5CF0-44B3-AE4F-CCBF97F5A1B6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24BF-107D-4788-8817-0C0F9557459A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D799-E29A-4C70-B6BD-8DFF54A8729E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1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D8B1-EF9F-44EA-AC2E-270904C091B3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7462-2F70-41DD-B6A0-DBF21C6BF9F7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B5E-9492-4565-8311-8534C593B0BC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8E9-7A49-4871-9C6F-153D54C41215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2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E113-700F-4CB4-8877-912D9F025AD1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9FD7-C426-4575-A047-FE9554468877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3FFB-585E-4C0F-B365-A3C6FBA67765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FCEBDDD-7242-4F7B-A453-3A4975CE95DF}" type="datetime2">
              <a:rPr lang="en-US" smtClean="0"/>
              <a:t>Tuesday, September 16,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/>
              <a:t>Susan.smith@hhs.state.ia.us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F7AD23-403E-CB9F-8D5C-3C9B08660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5279588"/>
            <a:ext cx="6749561" cy="1547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ECCAA4-1E6E-0BBD-160A-C7B3FC895343}"/>
              </a:ext>
            </a:extLst>
          </p:cNvPr>
          <p:cNvSpPr txBox="1"/>
          <p:nvPr/>
        </p:nvSpPr>
        <p:spPr>
          <a:xfrm>
            <a:off x="-2250830" y="4797084"/>
            <a:ext cx="450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Welcome 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CE774-D997-73EF-C27E-A1F16314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18917" cy="3210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D5A91-94C6-6795-5683-CDD51A88CB86}"/>
              </a:ext>
            </a:extLst>
          </p:cNvPr>
          <p:cNvSpPr txBox="1"/>
          <p:nvPr/>
        </p:nvSpPr>
        <p:spPr>
          <a:xfrm>
            <a:off x="170490" y="3668251"/>
            <a:ext cx="87302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Amasis MT Pro Black" panose="020F0502020204030204" pitchFamily="18" charset="0"/>
              </a:rPr>
              <a:t>A Sampler of Visual Supports</a:t>
            </a:r>
          </a:p>
          <a:p>
            <a:pPr algn="ctr"/>
            <a:r>
              <a:rPr lang="en-US" sz="3400" b="1" dirty="0">
                <a:latin typeface="Amasis MT Pro Black" panose="020F0502020204030204" pitchFamily="18" charset="0"/>
              </a:rPr>
              <a:t>Susan Smith, LMHC, LBA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4D5ECD-AFEB-7838-B875-416E97D4D2D2}"/>
              </a:ext>
            </a:extLst>
          </p:cNvPr>
          <p:cNvCxnSpPr/>
          <p:nvPr/>
        </p:nvCxnSpPr>
        <p:spPr>
          <a:xfrm>
            <a:off x="225083" y="5166416"/>
            <a:ext cx="869383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A429A2-CD03-0A41-0209-8752D6A9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85" y="3401565"/>
            <a:ext cx="8730229" cy="5486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397E5-B65A-F077-26D8-7E23FA52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9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0">
            <a:extLst>
              <a:ext uri="{FF2B5EF4-FFF2-40B4-BE49-F238E27FC236}">
                <a16:creationId xmlns:a16="http://schemas.microsoft.com/office/drawing/2014/main" id="{073E90C5-3A69-0C75-BC7E-195CA1A026CD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158750"/>
            <a:ext cx="8961437" cy="6600825"/>
            <a:chOff x="14632" y="819040"/>
            <a:chExt cx="8247888" cy="6051324"/>
          </a:xfrm>
        </p:grpSpPr>
        <p:grpSp>
          <p:nvGrpSpPr>
            <p:cNvPr id="7190" name="Group 59">
              <a:extLst>
                <a:ext uri="{FF2B5EF4-FFF2-40B4-BE49-F238E27FC236}">
                  <a16:creationId xmlns:a16="http://schemas.microsoft.com/office/drawing/2014/main" id="{F8A5D7C8-BBA8-D561-2C9B-630F2CB46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32" y="819040"/>
              <a:ext cx="8247888" cy="6051324"/>
              <a:chOff x="14632" y="819040"/>
              <a:chExt cx="8247888" cy="605132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9FA29D5-BB88-E9AD-104C-158A5B041FA5}"/>
                  </a:ext>
                </a:extLst>
              </p:cNvPr>
              <p:cNvSpPr/>
              <p:nvPr/>
            </p:nvSpPr>
            <p:spPr>
              <a:xfrm>
                <a:off x="14632" y="819040"/>
                <a:ext cx="1585289" cy="1542666"/>
              </a:xfrm>
              <a:prstGeom prst="ellips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CED44A5-C11B-59A3-D6B2-C0ED0D593EE6}"/>
                  </a:ext>
                </a:extLst>
              </p:cNvPr>
              <p:cNvSpPr/>
              <p:nvPr/>
            </p:nvSpPr>
            <p:spPr>
              <a:xfrm>
                <a:off x="916128" y="2189975"/>
                <a:ext cx="1523924" cy="1439337"/>
              </a:xfrm>
              <a:prstGeom prst="ellipse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55EDC0D-825B-F6C7-248D-DE6DC7D29BD0}"/>
                  </a:ext>
                </a:extLst>
              </p:cNvPr>
              <p:cNvSpPr/>
              <p:nvPr/>
            </p:nvSpPr>
            <p:spPr>
              <a:xfrm>
                <a:off x="4994048" y="4898372"/>
                <a:ext cx="1655422" cy="1662004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714535E-3F90-0AAE-0EE7-1CFDB57D0AC1}"/>
                  </a:ext>
                </a:extLst>
              </p:cNvPr>
              <p:cNvSpPr/>
              <p:nvPr/>
            </p:nvSpPr>
            <p:spPr>
              <a:xfrm>
                <a:off x="6662620" y="5263663"/>
                <a:ext cx="1599900" cy="1606701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3F6FDF0-1FBC-3D19-3418-F20ECEC9734B}"/>
                  </a:ext>
                </a:extLst>
              </p:cNvPr>
              <p:cNvSpPr/>
              <p:nvPr/>
            </p:nvSpPr>
            <p:spPr>
              <a:xfrm>
                <a:off x="3506652" y="4083379"/>
                <a:ext cx="1639350" cy="159360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7202" name="Group 27">
                <a:extLst>
                  <a:ext uri="{FF2B5EF4-FFF2-40B4-BE49-F238E27FC236}">
                    <a16:creationId xmlns:a16="http://schemas.microsoft.com/office/drawing/2014/main" id="{6325D778-16C6-32A8-FDD1-10E2940226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776" y="1279034"/>
                <a:ext cx="1212540" cy="668047"/>
                <a:chOff x="222776" y="1279034"/>
                <a:chExt cx="1212540" cy="668047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6BA69B-890A-A156-44AB-E19F4F50563E}"/>
                    </a:ext>
                  </a:extLst>
                </p:cNvPr>
                <p:cNvCxnSpPr/>
                <p:nvPr/>
              </p:nvCxnSpPr>
              <p:spPr>
                <a:xfrm>
                  <a:off x="241102" y="1278929"/>
                  <a:ext cx="1066601" cy="145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BC80960-A838-6339-F196-88707C58F032}"/>
                    </a:ext>
                  </a:extLst>
                </p:cNvPr>
                <p:cNvCxnSpPr/>
                <p:nvPr/>
              </p:nvCxnSpPr>
              <p:spPr>
                <a:xfrm flipV="1">
                  <a:off x="222108" y="1619479"/>
                  <a:ext cx="1212710" cy="29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F0E91FA-9C66-FF79-CAAF-105D200D2A3E}"/>
                    </a:ext>
                  </a:extLst>
                </p:cNvPr>
                <p:cNvCxnSpPr/>
                <p:nvPr/>
              </p:nvCxnSpPr>
              <p:spPr>
                <a:xfrm>
                  <a:off x="264479" y="1946932"/>
                  <a:ext cx="1170339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91" name="TextBox 49">
              <a:extLst>
                <a:ext uri="{FF2B5EF4-FFF2-40B4-BE49-F238E27FC236}">
                  <a16:creationId xmlns:a16="http://schemas.microsoft.com/office/drawing/2014/main" id="{1D107646-59D6-017E-725A-978EDF38B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9143" y="1053447"/>
              <a:ext cx="2209800" cy="53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Where were you?  What were you doing?</a:t>
              </a:r>
            </a:p>
          </p:txBody>
        </p:sp>
        <p:sp>
          <p:nvSpPr>
            <p:cNvPr id="55" name="Down Arrow 54">
              <a:extLst>
                <a:ext uri="{FF2B5EF4-FFF2-40B4-BE49-F238E27FC236}">
                  <a16:creationId xmlns:a16="http://schemas.microsoft.com/office/drawing/2014/main" id="{3A583554-883C-7E85-2A4C-DAE0C1AE1A25}"/>
                </a:ext>
              </a:extLst>
            </p:cNvPr>
            <p:cNvSpPr/>
            <p:nvPr/>
          </p:nvSpPr>
          <p:spPr>
            <a:xfrm rot="2428632">
              <a:off x="5785055" y="2209141"/>
              <a:ext cx="853280" cy="163236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93" name="TextBox 55">
              <a:extLst>
                <a:ext uri="{FF2B5EF4-FFF2-40B4-BE49-F238E27FC236}">
                  <a16:creationId xmlns:a16="http://schemas.microsoft.com/office/drawing/2014/main" id="{8581BFEB-96AA-03BE-F644-16A3C4255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9963" y="2299228"/>
              <a:ext cx="2735350" cy="3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What were other people doing?</a:t>
              </a:r>
            </a:p>
          </p:txBody>
        </p:sp>
        <p:sp>
          <p:nvSpPr>
            <p:cNvPr id="7194" name="TextBox 56">
              <a:extLst>
                <a:ext uri="{FF2B5EF4-FFF2-40B4-BE49-F238E27FC236}">
                  <a16:creationId xmlns:a16="http://schemas.microsoft.com/office/drawing/2014/main" id="{866E912B-38C8-5A15-94FF-CDA0386BE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502" y="3743517"/>
              <a:ext cx="1143000" cy="31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/>
                <a:t>BEHAVIOR</a:t>
              </a:r>
            </a:p>
          </p:txBody>
        </p:sp>
        <p:sp>
          <p:nvSpPr>
            <p:cNvPr id="7195" name="TextBox 57">
              <a:extLst>
                <a:ext uri="{FF2B5EF4-FFF2-40B4-BE49-F238E27FC236}">
                  <a16:creationId xmlns:a16="http://schemas.microsoft.com/office/drawing/2014/main" id="{353903C6-4369-50C7-9E51-EEE31753B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126" y="1117600"/>
              <a:ext cx="1447800" cy="110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START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HERE</a:t>
              </a:r>
            </a:p>
          </p:txBody>
        </p:sp>
        <p:sp>
          <p:nvSpPr>
            <p:cNvPr id="7196" name="TextBox 58">
              <a:extLst>
                <a:ext uri="{FF2B5EF4-FFF2-40B4-BE49-F238E27FC236}">
                  <a16:creationId xmlns:a16="http://schemas.microsoft.com/office/drawing/2014/main" id="{74BB8AC6-A73A-0D4F-60BB-7644647A3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730" y="4131323"/>
              <a:ext cx="1487950" cy="76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How did you feel immediately after?</a:t>
              </a:r>
            </a:p>
          </p:txBody>
        </p:sp>
      </p:grpSp>
      <p:sp>
        <p:nvSpPr>
          <p:cNvPr id="7171" name="TextBox 62">
            <a:extLst>
              <a:ext uri="{FF2B5EF4-FFF2-40B4-BE49-F238E27FC236}">
                <a16:creationId xmlns:a16="http://schemas.microsoft.com/office/drawing/2014/main" id="{32CC0EB8-7AAE-1B85-1759-006BA4F4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862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What was a long-term consequence?</a:t>
            </a:r>
          </a:p>
        </p:txBody>
      </p:sp>
      <p:sp>
        <p:nvSpPr>
          <p:cNvPr id="7172" name="TextBox 63">
            <a:extLst>
              <a:ext uri="{FF2B5EF4-FFF2-40B4-BE49-F238E27FC236}">
                <a16:creationId xmlns:a16="http://schemas.microsoft.com/office/drawing/2014/main" id="{B64C7774-75AB-7884-321D-A853F9A5E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36" y="4950481"/>
            <a:ext cx="4298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Behavior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Chain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Analysis</a:t>
            </a:r>
            <a:endParaRPr lang="en-US" altLang="en-US" sz="18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6C8D1BD-C2CC-8D2B-0F08-03870DFD683F}"/>
              </a:ext>
            </a:extLst>
          </p:cNvPr>
          <p:cNvSpPr/>
          <p:nvPr/>
        </p:nvSpPr>
        <p:spPr bwMode="auto">
          <a:xfrm>
            <a:off x="2160588" y="2944813"/>
            <a:ext cx="1674812" cy="1687512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4" name="TextBox 55">
            <a:extLst>
              <a:ext uri="{FF2B5EF4-FFF2-40B4-BE49-F238E27FC236}">
                <a16:creationId xmlns:a16="http://schemas.microsoft.com/office/drawing/2014/main" id="{443E536A-04BE-2BA4-E684-D5EBB55C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252" y="2626657"/>
            <a:ext cx="2220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How were you feeling?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AC6088-AFCF-B061-83AF-A47B43DF980B}"/>
              </a:ext>
            </a:extLst>
          </p:cNvPr>
          <p:cNvCxnSpPr/>
          <p:nvPr/>
        </p:nvCxnSpPr>
        <p:spPr bwMode="auto">
          <a:xfrm>
            <a:off x="7502525" y="5514975"/>
            <a:ext cx="115887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B38654-24E4-2A4F-32F9-44C822B6B7C0}"/>
              </a:ext>
            </a:extLst>
          </p:cNvPr>
          <p:cNvCxnSpPr/>
          <p:nvPr/>
        </p:nvCxnSpPr>
        <p:spPr bwMode="auto">
          <a:xfrm flipV="1">
            <a:off x="7480300" y="5870575"/>
            <a:ext cx="13176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B7AA6FE-CE13-61AF-B8ED-3B693541E479}"/>
              </a:ext>
            </a:extLst>
          </p:cNvPr>
          <p:cNvCxnSpPr/>
          <p:nvPr/>
        </p:nvCxnSpPr>
        <p:spPr bwMode="auto">
          <a:xfrm>
            <a:off x="7504113" y="6276975"/>
            <a:ext cx="127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645F8C-BD36-17F1-E7A5-662E722684C5}"/>
              </a:ext>
            </a:extLst>
          </p:cNvPr>
          <p:cNvCxnSpPr/>
          <p:nvPr/>
        </p:nvCxnSpPr>
        <p:spPr bwMode="auto">
          <a:xfrm>
            <a:off x="5718175" y="5137150"/>
            <a:ext cx="115887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9A7DD5D-9ED3-343B-05FF-756F8C5CFE3F}"/>
              </a:ext>
            </a:extLst>
          </p:cNvPr>
          <p:cNvCxnSpPr/>
          <p:nvPr/>
        </p:nvCxnSpPr>
        <p:spPr bwMode="auto">
          <a:xfrm flipV="1">
            <a:off x="5680075" y="5505450"/>
            <a:ext cx="13176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02B3A8A-AABE-F372-04CE-61416C2350D5}"/>
              </a:ext>
            </a:extLst>
          </p:cNvPr>
          <p:cNvCxnSpPr/>
          <p:nvPr/>
        </p:nvCxnSpPr>
        <p:spPr bwMode="auto">
          <a:xfrm>
            <a:off x="5726113" y="5883275"/>
            <a:ext cx="12715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AB7445B-C07D-B2A3-B4CA-44B1FA6BC6C2}"/>
              </a:ext>
            </a:extLst>
          </p:cNvPr>
          <p:cNvCxnSpPr/>
          <p:nvPr/>
        </p:nvCxnSpPr>
        <p:spPr bwMode="auto">
          <a:xfrm>
            <a:off x="4089400" y="4211638"/>
            <a:ext cx="115887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A0AF0B9-6A39-EEE6-8222-DEA900936621}"/>
              </a:ext>
            </a:extLst>
          </p:cNvPr>
          <p:cNvCxnSpPr/>
          <p:nvPr/>
        </p:nvCxnSpPr>
        <p:spPr bwMode="auto">
          <a:xfrm flipV="1">
            <a:off x="4037013" y="4594225"/>
            <a:ext cx="13176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A431734-2004-CD08-3AC2-BBA4FAC10C80}"/>
              </a:ext>
            </a:extLst>
          </p:cNvPr>
          <p:cNvCxnSpPr/>
          <p:nvPr/>
        </p:nvCxnSpPr>
        <p:spPr bwMode="auto">
          <a:xfrm>
            <a:off x="4113213" y="5006975"/>
            <a:ext cx="1270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A5954-2CBE-6454-552A-1E9CE913F7A5}"/>
              </a:ext>
            </a:extLst>
          </p:cNvPr>
          <p:cNvCxnSpPr/>
          <p:nvPr/>
        </p:nvCxnSpPr>
        <p:spPr bwMode="auto">
          <a:xfrm>
            <a:off x="2378075" y="3459163"/>
            <a:ext cx="115887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31AC1AA-6EA1-682A-E1D1-279F55444CCD}"/>
              </a:ext>
            </a:extLst>
          </p:cNvPr>
          <p:cNvCxnSpPr/>
          <p:nvPr/>
        </p:nvCxnSpPr>
        <p:spPr bwMode="auto">
          <a:xfrm flipV="1">
            <a:off x="2344738" y="3856038"/>
            <a:ext cx="131762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6C7F82C-2899-3A8B-C00F-EDA3B43DACC1}"/>
              </a:ext>
            </a:extLst>
          </p:cNvPr>
          <p:cNvCxnSpPr/>
          <p:nvPr/>
        </p:nvCxnSpPr>
        <p:spPr bwMode="auto">
          <a:xfrm>
            <a:off x="2392363" y="4230688"/>
            <a:ext cx="12700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EF496F2-0DFF-A769-7EEF-2F35C54F4D95}"/>
              </a:ext>
            </a:extLst>
          </p:cNvPr>
          <p:cNvCxnSpPr/>
          <p:nvPr/>
        </p:nvCxnSpPr>
        <p:spPr bwMode="auto">
          <a:xfrm>
            <a:off x="1185863" y="2011363"/>
            <a:ext cx="1158875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27EC76-7339-57C8-DE43-9E19C9D7D352}"/>
              </a:ext>
            </a:extLst>
          </p:cNvPr>
          <p:cNvCxnSpPr/>
          <p:nvPr/>
        </p:nvCxnSpPr>
        <p:spPr bwMode="auto">
          <a:xfrm flipV="1">
            <a:off x="1154113" y="2408238"/>
            <a:ext cx="1317625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6DA0A82-AE11-C1CC-CCE5-D3F3E931484E}"/>
              </a:ext>
            </a:extLst>
          </p:cNvPr>
          <p:cNvCxnSpPr/>
          <p:nvPr/>
        </p:nvCxnSpPr>
        <p:spPr bwMode="auto">
          <a:xfrm>
            <a:off x="1200150" y="2784475"/>
            <a:ext cx="127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AD55C-81D0-E0BC-0E24-5C728B1B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0CF7F-29DE-B66D-6B07-4D990486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39" y="190749"/>
            <a:ext cx="7886700" cy="600919"/>
          </a:xfrm>
        </p:spPr>
        <p:txBody>
          <a:bodyPr>
            <a:normAutofit fontScale="90000"/>
          </a:bodyPr>
          <a:lstStyle/>
          <a:p>
            <a:r>
              <a:rPr lang="en-US" dirty="0"/>
              <a:t>Scripts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9E7A6-C689-C90A-036F-40AA7937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345379-BEA5-635A-9218-E51E17ABD938}"/>
              </a:ext>
            </a:extLst>
          </p:cNvPr>
          <p:cNvGrpSpPr/>
          <p:nvPr/>
        </p:nvGrpSpPr>
        <p:grpSpPr>
          <a:xfrm>
            <a:off x="321980" y="1113718"/>
            <a:ext cx="7886701" cy="1555631"/>
            <a:chOff x="0" y="0"/>
            <a:chExt cx="12192000" cy="23883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7144A1-9A4C-D746-7213-A9BDC0E031A9}"/>
                </a:ext>
              </a:extLst>
            </p:cNvPr>
            <p:cNvSpPr/>
            <p:nvPr/>
          </p:nvSpPr>
          <p:spPr>
            <a:xfrm>
              <a:off x="0" y="0"/>
              <a:ext cx="12192000" cy="23883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9E3FFC-3D10-E5B6-97E5-DD5FAE249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25" y="258953"/>
              <a:ext cx="1545325" cy="18704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505A416-4168-7375-CE01-7721FCDA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082" y="258953"/>
              <a:ext cx="2967203" cy="1874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453567-84BB-0C13-BFD7-D698115B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696" y="258953"/>
              <a:ext cx="2543354" cy="1874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BEF626-33CF-A7AF-77B3-9570893FC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2825" t="38371" r="30884" b="21623"/>
            <a:stretch/>
          </p:blipFill>
          <p:spPr>
            <a:xfrm>
              <a:off x="6354217" y="258953"/>
              <a:ext cx="2189547" cy="1874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CFBEBE-C66A-204B-D271-88DF93E1663B}"/>
              </a:ext>
            </a:extLst>
          </p:cNvPr>
          <p:cNvGrpSpPr/>
          <p:nvPr/>
        </p:nvGrpSpPr>
        <p:grpSpPr>
          <a:xfrm>
            <a:off x="667679" y="2939359"/>
            <a:ext cx="8099714" cy="1687912"/>
            <a:chOff x="415636" y="106878"/>
            <a:chExt cx="10913424" cy="236319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06A0C0-8BD9-1716-763F-3B17DC95288D}"/>
                </a:ext>
              </a:extLst>
            </p:cNvPr>
            <p:cNvSpPr/>
            <p:nvPr/>
          </p:nvSpPr>
          <p:spPr>
            <a:xfrm>
              <a:off x="415636" y="106878"/>
              <a:ext cx="10913424" cy="23631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5600D8-7BCC-4836-9581-CF9A8ADD3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11" y="667704"/>
              <a:ext cx="1460076" cy="78204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CCDBBE-A9BC-D900-9E76-8320286F0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228" y="198445"/>
              <a:ext cx="1182010" cy="14311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473D5B-BC94-2CA1-D827-CEB603CB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578" y="171996"/>
              <a:ext cx="1753676" cy="17931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8E7766-F3F6-58EA-1A39-78D655DB2697}"/>
                </a:ext>
              </a:extLst>
            </p:cNvPr>
            <p:cNvSpPr txBox="1"/>
            <p:nvPr/>
          </p:nvSpPr>
          <p:spPr>
            <a:xfrm>
              <a:off x="612180" y="1840785"/>
              <a:ext cx="1559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 Brush teeth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36940D-F863-245E-B07F-234610DEA3CC}"/>
                </a:ext>
              </a:extLst>
            </p:cNvPr>
            <p:cNvSpPr txBox="1"/>
            <p:nvPr/>
          </p:nvSpPr>
          <p:spPr>
            <a:xfrm>
              <a:off x="2855454" y="1818546"/>
              <a:ext cx="1427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  Wash face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E027B4-A276-2BDD-4751-820C38CCBE99}"/>
                </a:ext>
              </a:extLst>
            </p:cNvPr>
            <p:cNvSpPr txBox="1"/>
            <p:nvPr/>
          </p:nvSpPr>
          <p:spPr>
            <a:xfrm>
              <a:off x="7225051" y="1912098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4.  Brush hair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9ACC62-98B9-130C-C3D0-1896C54A7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788" y="135075"/>
              <a:ext cx="1867017" cy="18670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388E95-D320-390C-3382-C79CD0EEA111}"/>
                </a:ext>
              </a:extLst>
            </p:cNvPr>
            <p:cNvSpPr txBox="1"/>
            <p:nvPr/>
          </p:nvSpPr>
          <p:spPr>
            <a:xfrm>
              <a:off x="9532934" y="1927521"/>
              <a:ext cx="14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5.  Floss teeth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E15FC13-A4DD-7EAB-B78B-C278DC4D6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312" y="258005"/>
              <a:ext cx="1462116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816AEE-0126-82E9-7BB9-2115A90A6598}"/>
                </a:ext>
              </a:extLst>
            </p:cNvPr>
            <p:cNvSpPr txBox="1"/>
            <p:nvPr/>
          </p:nvSpPr>
          <p:spPr>
            <a:xfrm>
              <a:off x="4996881" y="1851682"/>
              <a:ext cx="1450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3.  deodorant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89279F-8970-A734-1779-86DBCA40FB8D}"/>
              </a:ext>
            </a:extLst>
          </p:cNvPr>
          <p:cNvGrpSpPr/>
          <p:nvPr/>
        </p:nvGrpSpPr>
        <p:grpSpPr>
          <a:xfrm>
            <a:off x="327436" y="4917797"/>
            <a:ext cx="7886700" cy="1687912"/>
            <a:chOff x="32084" y="32084"/>
            <a:chExt cx="12159916" cy="235627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9C51F1-C2E1-439E-2C18-AE1BA9EB0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640" y="586854"/>
              <a:ext cx="1659069" cy="13150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A1DEF1-9405-50D5-2F08-FA8F3734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338" y="530259"/>
              <a:ext cx="1462116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7B3B08-181C-6D6C-4D26-CE503094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594" y="508379"/>
              <a:ext cx="1449948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F04761A-43A6-C72A-80D8-6733CF1E2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20" y="600502"/>
              <a:ext cx="1828800" cy="13150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CF0142-ED3E-87BB-B612-57CC6C79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063" y="508379"/>
              <a:ext cx="1563208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988E715-ABFC-7A23-53AA-64B6B6E410AC}"/>
                </a:ext>
              </a:extLst>
            </p:cNvPr>
            <p:cNvSpPr/>
            <p:nvPr/>
          </p:nvSpPr>
          <p:spPr>
            <a:xfrm>
              <a:off x="32084" y="32084"/>
              <a:ext cx="12159916" cy="23562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862E27C-8B8F-AEE3-0C68-F5F84FC7F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792" y="218364"/>
              <a:ext cx="1162874" cy="19379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007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FF6A0-2968-798B-106E-E0ED2C7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E1715E-F046-A65C-3290-9CAAAAA650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776381" y="631976"/>
            <a:ext cx="4732421" cy="5594047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DADDF7-2FE2-0AFD-8F72-F7EBC3909768}"/>
              </a:ext>
            </a:extLst>
          </p:cNvPr>
          <p:cNvSpPr txBox="1"/>
          <p:nvPr/>
        </p:nvSpPr>
        <p:spPr>
          <a:xfrm>
            <a:off x="5515968" y="692181"/>
            <a:ext cx="3237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Cover w/sheet protector.  Hang in shower.</a:t>
            </a:r>
          </a:p>
          <a:p>
            <a:endParaRPr lang="en-US" sz="2400" dirty="0"/>
          </a:p>
          <a:p>
            <a:r>
              <a:rPr lang="en-US" sz="2400" dirty="0"/>
              <a:t>Introduce with additional prompting, fade to visual.</a:t>
            </a:r>
          </a:p>
          <a:p>
            <a:endParaRPr lang="en-US" sz="2400" dirty="0"/>
          </a:p>
          <a:p>
            <a:r>
              <a:rPr lang="en-US" sz="2400" dirty="0"/>
              <a:t>Promoting independence in the shower.</a:t>
            </a:r>
          </a:p>
          <a:p>
            <a:endParaRPr lang="en-US" sz="2400" dirty="0"/>
          </a:p>
          <a:p>
            <a:r>
              <a:rPr lang="en-US" sz="2400" dirty="0"/>
              <a:t>May decrease probability of unnecessary touch by caregivers.</a:t>
            </a:r>
          </a:p>
        </p:txBody>
      </p:sp>
    </p:spTree>
    <p:extLst>
      <p:ext uri="{BB962C8B-B14F-4D97-AF65-F5344CB8AC3E}">
        <p14:creationId xmlns:p14="http://schemas.microsoft.com/office/powerpoint/2010/main" val="25438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oonr3s2\i-part\PICS\bolt j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3" y="1042736"/>
            <a:ext cx="5261811" cy="5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3732D-59CD-1DE9-DE05-2878EB0D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76" y="1327482"/>
            <a:ext cx="2462078" cy="3842085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/>
              <a:t>Visually structured activity </a:t>
            </a:r>
            <a:br>
              <a:rPr lang="en-US" sz="2800" cap="none" dirty="0"/>
            </a:br>
            <a:r>
              <a:rPr lang="en-US" sz="2800" cap="none" dirty="0"/>
              <a:t>to compete with less desirable behaviors, e.g. skin picking and/or when staff are occupied assisting another person.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DFC3A-1EF9-5BDE-6D32-76897B069ACB}"/>
              </a:ext>
            </a:extLst>
          </p:cNvPr>
          <p:cNvSpPr txBox="1"/>
          <p:nvPr/>
        </p:nvSpPr>
        <p:spPr>
          <a:xfrm>
            <a:off x="2553691" y="160421"/>
            <a:ext cx="4450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IN-HOME 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6F367-415B-8348-ACA7-33229E90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A271-D245-C5E1-9DE1-4BFA4584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13" y="136524"/>
            <a:ext cx="7886700" cy="7525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In-Home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39677-4E45-8889-B995-576E2BFB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2" descr="\\boonr3s2\AAA\Photos\Pictures\bowling game.JPG">
            <a:extLst>
              <a:ext uri="{FF2B5EF4-FFF2-40B4-BE49-F238E27FC236}">
                <a16:creationId xmlns:a16="http://schemas.microsoft.com/office/drawing/2014/main" id="{23C5CA08-A2CF-4C69-0B28-B4150719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3" y="1140946"/>
            <a:ext cx="4126029" cy="26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My Documents\My Pictures\2001-06-01\5-31-1 016.jpg">
            <a:extLst>
              <a:ext uri="{FF2B5EF4-FFF2-40B4-BE49-F238E27FC236}">
                <a16:creationId xmlns:a16="http://schemas.microsoft.com/office/drawing/2014/main" id="{7E169C3A-7D9F-8302-CB64-D1514713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22" y="1140945"/>
            <a:ext cx="3595165" cy="279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481A9F7-B102-4056-918E-5AFE61B9DC43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75" y="4069882"/>
            <a:ext cx="4126029" cy="25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2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18A2D8-831F-C114-1B4F-68A142EF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06" y="167196"/>
            <a:ext cx="7886700" cy="954223"/>
          </a:xfrm>
        </p:spPr>
        <p:txBody>
          <a:bodyPr/>
          <a:lstStyle/>
          <a:p>
            <a:pPr algn="ctr"/>
            <a:r>
              <a:rPr lang="en-US" dirty="0"/>
              <a:t>In-Home Activities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D8F5A3-295D-E10E-CD6C-180F1411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0539"/>
            <a:ext cx="7886700" cy="4256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“File Folder Activities”</a:t>
            </a:r>
          </a:p>
          <a:p>
            <a:pPr marL="0" indent="0">
              <a:buNone/>
            </a:pPr>
            <a:r>
              <a:rPr lang="en-US" sz="2400" dirty="0"/>
              <a:t>Use themes that match the person’s interests and skill set.</a:t>
            </a:r>
          </a:p>
          <a:p>
            <a:pPr marL="0" indent="0">
              <a:buNone/>
            </a:pPr>
            <a:r>
              <a:rPr lang="en-US" sz="2400" dirty="0"/>
              <a:t>Work great in a structured “work-system.”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358139-562A-A7C2-F64E-B89606B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9C3E8A6-9488-61A0-79C3-4076620DE9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3677" r="5862" b="7587"/>
          <a:stretch>
            <a:fillRect/>
          </a:stretch>
        </p:blipFill>
        <p:spPr bwMode="auto">
          <a:xfrm>
            <a:off x="591006" y="2860780"/>
            <a:ext cx="3945760" cy="295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01675-9BCD-1345-6EB3-48A878202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84973" y="2367558"/>
            <a:ext cx="2959319" cy="39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22" t="28103" r="33457" b="10786"/>
          <a:stretch/>
        </p:blipFill>
        <p:spPr>
          <a:xfrm>
            <a:off x="6315456" y="2443396"/>
            <a:ext cx="2563565" cy="1911301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098" t="27079" r="32359" b="10512"/>
          <a:stretch/>
        </p:blipFill>
        <p:spPr>
          <a:xfrm>
            <a:off x="207742" y="218560"/>
            <a:ext cx="2377440" cy="190129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2984" t="27116" r="32887" b="10384"/>
          <a:stretch/>
        </p:blipFill>
        <p:spPr>
          <a:xfrm>
            <a:off x="207742" y="2460584"/>
            <a:ext cx="2409201" cy="176028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3244" t="27406" r="33185" b="10689"/>
          <a:stretch/>
        </p:blipFill>
        <p:spPr>
          <a:xfrm>
            <a:off x="6065222" y="179945"/>
            <a:ext cx="2561729" cy="1939913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8018" t="27607" r="33207" b="9705"/>
          <a:stretch/>
        </p:blipFill>
        <p:spPr>
          <a:xfrm>
            <a:off x="128588" y="4444639"/>
            <a:ext cx="2701188" cy="23200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8389" t="27496" r="33352" b="10267"/>
          <a:stretch/>
        </p:blipFill>
        <p:spPr>
          <a:xfrm>
            <a:off x="3102544" y="4589787"/>
            <a:ext cx="2660145" cy="21776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13642" t="27657" r="33193" b="9573"/>
          <a:stretch/>
        </p:blipFill>
        <p:spPr>
          <a:xfrm>
            <a:off x="6195987" y="4586990"/>
            <a:ext cx="2729863" cy="217766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954318" y="218560"/>
            <a:ext cx="2714961" cy="1901298"/>
            <a:chOff x="2954318" y="218560"/>
            <a:chExt cx="2714961" cy="19012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/>
            <a:srcRect l="13278" t="28082" r="32807" b="11173"/>
            <a:stretch/>
          </p:blipFill>
          <p:spPr>
            <a:xfrm>
              <a:off x="2954318" y="218560"/>
              <a:ext cx="2714961" cy="1901298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981125" y="770708"/>
              <a:ext cx="454406" cy="20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9CE8F8-8EC6-0AEE-D8CD-707AC9AEA1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9485" y="2443396"/>
            <a:ext cx="2913204" cy="17715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8BA9CB-D2A8-D02F-2004-203DBD2F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9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1E892F-08B9-5D76-2565-2F474E52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B9F3A-2354-C89A-49BE-84D03940F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6" y="611800"/>
            <a:ext cx="8262257" cy="5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A9E1-1E1D-B46A-D4EA-9E90A869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50" y="191184"/>
            <a:ext cx="8132291" cy="101593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Using Interests to Motivate the Learner</a:t>
            </a:r>
            <a:endParaRPr lang="en-US" dirty="0"/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DD32E-25E9-4509-91B2-5DB9AD5D113D}" type="slidenum">
              <a:rPr lang="en-US" altLang="en-US" smtClean="0">
                <a:solidFill>
                  <a:srgbClr val="898989"/>
                </a:solidFill>
              </a:rPr>
              <a:pPr/>
              <a:t>18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5429628" y="4094142"/>
            <a:ext cx="23725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/>
              <a:t>When The Terminator</a:t>
            </a:r>
          </a:p>
          <a:p>
            <a:pPr algn="ctr"/>
            <a:r>
              <a:rPr lang="en-US" altLang="en-US" sz="1600" dirty="0"/>
              <a:t>sees his favorite nurse, he waves and tells her “Hello.”</a:t>
            </a:r>
          </a:p>
          <a:p>
            <a:pPr algn="ctr"/>
            <a:endParaRPr lang="en-US" altLang="en-US" sz="1600" dirty="0"/>
          </a:p>
          <a:p>
            <a:pPr algn="ctr"/>
            <a:r>
              <a:rPr lang="en-US" altLang="en-US" sz="1600" dirty="0"/>
              <a:t>Joey can wave at his nurse and say “Hello”, too!</a:t>
            </a:r>
          </a:p>
        </p:txBody>
      </p:sp>
      <p:pic>
        <p:nvPicPr>
          <p:cNvPr id="33796" name="Picture 6" descr="nurs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1" r="27190"/>
          <a:stretch>
            <a:fillRect/>
          </a:stretch>
        </p:blipFill>
        <p:spPr bwMode="auto">
          <a:xfrm>
            <a:off x="3177786" y="4428469"/>
            <a:ext cx="556014" cy="156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1"/>
          <p:cNvGrpSpPr>
            <a:grpSpLocks/>
          </p:cNvGrpSpPr>
          <p:nvPr/>
        </p:nvGrpSpPr>
        <p:grpSpPr bwMode="auto">
          <a:xfrm>
            <a:off x="3933422" y="4268306"/>
            <a:ext cx="1476780" cy="1720793"/>
            <a:chOff x="1704985" y="1812414"/>
            <a:chExt cx="3629015" cy="4321818"/>
          </a:xfrm>
        </p:grpSpPr>
        <p:pic>
          <p:nvPicPr>
            <p:cNvPr id="33803" name="Picture 8" descr="waving_blue_stick_man_clip_art_2241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971799" y="2514600"/>
              <a:ext cx="2208803" cy="361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terminator.jpg"/>
            <p:cNvPicPr>
              <a:picLocks noChangeAspect="1"/>
            </p:cNvPicPr>
            <p:nvPr/>
          </p:nvPicPr>
          <p:blipFill>
            <a:blip r:embed="rId5" cstate="print"/>
            <a:srcRect l="20571" r="26857" b="26087"/>
            <a:stretch>
              <a:fillRect/>
            </a:stretch>
          </p:blipFill>
          <p:spPr>
            <a:xfrm>
              <a:off x="3505200" y="2057400"/>
              <a:ext cx="1030941" cy="1524000"/>
            </a:xfrm>
            <a:prstGeom prst="ellipse">
              <a:avLst/>
            </a:prstGeom>
          </p:spPr>
        </p:pic>
        <p:sp>
          <p:nvSpPr>
            <p:cNvPr id="11" name="Oval Callout 10"/>
            <p:cNvSpPr/>
            <p:nvPr/>
          </p:nvSpPr>
          <p:spPr>
            <a:xfrm rot="20646710" flipH="1">
              <a:off x="1704985" y="1812414"/>
              <a:ext cx="2121297" cy="842431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Hello</a:t>
              </a:r>
            </a:p>
          </p:txBody>
        </p:sp>
        <p:pic>
          <p:nvPicPr>
            <p:cNvPr id="33806" name="Picture 11" descr="left hand waving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05000"/>
              <a:ext cx="533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3005644" y="4032942"/>
            <a:ext cx="4847968" cy="2123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00" name="Picture 14" descr="thomas the trai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39408"/>
            <a:ext cx="2667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5"/>
          <p:cNvSpPr txBox="1">
            <a:spLocks noChangeArrowheads="1"/>
          </p:cNvSpPr>
          <p:nvPr/>
        </p:nvSpPr>
        <p:spPr bwMode="auto">
          <a:xfrm>
            <a:off x="3640262" y="1697553"/>
            <a:ext cx="25161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dirty="0"/>
              <a:t>James brushes his teeth every night.  When he’s finished, he reads a book.</a:t>
            </a:r>
          </a:p>
          <a:p>
            <a:pPr algn="ctr"/>
            <a:endParaRPr lang="en-US" altLang="en-US" sz="1600" dirty="0"/>
          </a:p>
          <a:p>
            <a:pPr algn="ctr"/>
            <a:r>
              <a:rPr lang="en-US" altLang="en-US" sz="1600" dirty="0"/>
              <a:t>James can brush and read a book, too!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5658" y="1479342"/>
            <a:ext cx="5261856" cy="20836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5F3482-1FD0-3B97-FAB0-FE513D73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49595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I-TABS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Iowa’s Technical Assistance and Behavior Supports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Susan.smith@hhs.iowa.gov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2399D5-3375-2BA0-EABA-ADFB4DC4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1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E089-BE54-E56D-C649-ABC96BDD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2462"/>
            <a:ext cx="7886700" cy="78853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Benefit of Visual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3F466-F4A4-B1D0-21D7-300E8A02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7799"/>
            <a:ext cx="8172450" cy="477929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Individual styles.  Some people learn better and respond better to “seeing” than to “hearing.”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400" dirty="0"/>
              <a:t>Visual supports can travel between staff and between environments, which works toward consistency.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400" dirty="0"/>
              <a:t>Decrease dependence on another person being present to provide vocal prompts.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400" dirty="0"/>
              <a:t>Visual supports can preserve relationships if the individual is sensitive to over prompting.”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52B60-C15D-B289-6BAB-0AD8A0CA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4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7" t="21973" r="14591" b="53671"/>
          <a:stretch/>
        </p:blipFill>
        <p:spPr bwMode="auto">
          <a:xfrm>
            <a:off x="747106" y="1275939"/>
            <a:ext cx="2607128" cy="241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4056745"/>
            <a:ext cx="416923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Putting something “where it belongs” can be very reinforcing to the person, so this strategy may work in a variety of settings.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0BD89-E378-7156-0198-7B4C0621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8" y="197268"/>
            <a:ext cx="7886700" cy="95422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Placement Graphics</a:t>
            </a:r>
          </a:p>
        </p:txBody>
      </p:sp>
      <p:pic>
        <p:nvPicPr>
          <p:cNvPr id="8" name="Picture 4" descr="IMG_1434.JPG">
            <a:extLst>
              <a:ext uri="{FF2B5EF4-FFF2-40B4-BE49-F238E27FC236}">
                <a16:creationId xmlns:a16="http://schemas.microsoft.com/office/drawing/2014/main" id="{5DEDA01B-6750-3996-F37D-8BE9F0560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70" y="3818106"/>
            <a:ext cx="3837213" cy="2416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C617C7-EDE2-95FD-3B49-4947282BDE64}"/>
              </a:ext>
            </a:extLst>
          </p:cNvPr>
          <p:cNvSpPr txBox="1"/>
          <p:nvPr/>
        </p:nvSpPr>
        <p:spPr>
          <a:xfrm>
            <a:off x="3811439" y="1859340"/>
            <a:ext cx="4929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Drawings, diagrams, or tracings can be used to help the learner remember where something goes.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3CE6C-5D9D-A5E6-7B17-190EF709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6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4AE6D1-E00E-6C79-02A7-B1A4AF42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4" y="109058"/>
            <a:ext cx="8273276" cy="872943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Visual Cues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177DAE-2D52-CF47-179F-6F3F59D8E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185883" y="1228890"/>
            <a:ext cx="3477985" cy="38295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F0D31-8D23-6268-AD58-76C2D3B0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6C2D6EF-3E8B-057C-EABD-A120AE5502F8}"/>
              </a:ext>
            </a:extLst>
          </p:cNvPr>
          <p:cNvCxnSpPr>
            <a:cxnSpLocks/>
          </p:cNvCxnSpPr>
          <p:nvPr/>
        </p:nvCxnSpPr>
        <p:spPr>
          <a:xfrm>
            <a:off x="3133958" y="2059761"/>
            <a:ext cx="3291335" cy="137230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47BC62-5968-6A12-919C-DAF274C2FAF4}"/>
              </a:ext>
            </a:extLst>
          </p:cNvPr>
          <p:cNvSpPr txBox="1"/>
          <p:nvPr/>
        </p:nvSpPr>
        <p:spPr>
          <a:xfrm>
            <a:off x="767442" y="1392669"/>
            <a:ext cx="23665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Marking “Play” </a:t>
            </a:r>
            <a:br>
              <a:rPr lang="en-US" sz="2800" dirty="0"/>
            </a:br>
            <a:r>
              <a:rPr lang="en-US" sz="2800" dirty="0"/>
              <a:t>on TV/CD Player</a:t>
            </a:r>
          </a:p>
        </p:txBody>
      </p:sp>
      <p:pic>
        <p:nvPicPr>
          <p:cNvPr id="8" name="Picture 7" descr="C:\My Documents\My Pictures\2001-06-01\5-31-1 022.jpg">
            <a:extLst>
              <a:ext uri="{FF2B5EF4-FFF2-40B4-BE49-F238E27FC236}">
                <a16:creationId xmlns:a16="http://schemas.microsoft.com/office/drawing/2014/main" id="{44C76CE0-A99B-2E94-09E0-AE495FB8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" y="3608535"/>
            <a:ext cx="4174805" cy="282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9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C9D4A-9B08-99A3-7B83-416DE670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CEA378B-4861-B230-CFB9-EED5839A5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15416"/>
              </p:ext>
            </p:extLst>
          </p:nvPr>
        </p:nvGraphicFramePr>
        <p:xfrm>
          <a:off x="689810" y="703059"/>
          <a:ext cx="7764380" cy="54518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7308">
                  <a:extLst>
                    <a:ext uri="{9D8B030D-6E8A-4147-A177-3AD203B41FA5}">
                      <a16:colId xmlns:a16="http://schemas.microsoft.com/office/drawing/2014/main" val="1187593100"/>
                    </a:ext>
                  </a:extLst>
                </a:gridCol>
                <a:gridCol w="1129432">
                  <a:extLst>
                    <a:ext uri="{9D8B030D-6E8A-4147-A177-3AD203B41FA5}">
                      <a16:colId xmlns:a16="http://schemas.microsoft.com/office/drawing/2014/main" val="2511815558"/>
                    </a:ext>
                  </a:extLst>
                </a:gridCol>
                <a:gridCol w="1108896">
                  <a:extLst>
                    <a:ext uri="{9D8B030D-6E8A-4147-A177-3AD203B41FA5}">
                      <a16:colId xmlns:a16="http://schemas.microsoft.com/office/drawing/2014/main" val="3833076916"/>
                    </a:ext>
                  </a:extLst>
                </a:gridCol>
                <a:gridCol w="1108896">
                  <a:extLst>
                    <a:ext uri="{9D8B030D-6E8A-4147-A177-3AD203B41FA5}">
                      <a16:colId xmlns:a16="http://schemas.microsoft.com/office/drawing/2014/main" val="1951254314"/>
                    </a:ext>
                  </a:extLst>
                </a:gridCol>
                <a:gridCol w="1108896">
                  <a:extLst>
                    <a:ext uri="{9D8B030D-6E8A-4147-A177-3AD203B41FA5}">
                      <a16:colId xmlns:a16="http://schemas.microsoft.com/office/drawing/2014/main" val="1545596078"/>
                    </a:ext>
                  </a:extLst>
                </a:gridCol>
                <a:gridCol w="1270544">
                  <a:extLst>
                    <a:ext uri="{9D8B030D-6E8A-4147-A177-3AD203B41FA5}">
                      <a16:colId xmlns:a16="http://schemas.microsoft.com/office/drawing/2014/main" val="2576369785"/>
                    </a:ext>
                  </a:extLst>
                </a:gridCol>
                <a:gridCol w="950408">
                  <a:extLst>
                    <a:ext uri="{9D8B030D-6E8A-4147-A177-3AD203B41FA5}">
                      <a16:colId xmlns:a16="http://schemas.microsoft.com/office/drawing/2014/main" val="1200422400"/>
                    </a:ext>
                  </a:extLst>
                </a:gridCol>
              </a:tblGrid>
              <a:tr h="1200734">
                <a:tc gridSpan="7"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(HOUSE ADDRESS)-     Washer / Dryer Schedule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473134"/>
                  </a:ext>
                </a:extLst>
              </a:tr>
              <a:tr h="120073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Sunday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Thursday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Friday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Saturday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 anchor="ctr"/>
                </a:tc>
                <a:extLst>
                  <a:ext uri="{0D108BD9-81ED-4DB2-BD59-A6C34878D82A}">
                    <a16:rowId xmlns:a16="http://schemas.microsoft.com/office/drawing/2014/main" val="1990994122"/>
                  </a:ext>
                </a:extLst>
              </a:tr>
              <a:tr h="136559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Morning: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 wash:</a:t>
                      </a:r>
                    </a:p>
                    <a:p>
                      <a:pPr marL="342900" marR="0" lvl="0" indent="-34290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Ben’s clothes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Morning: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Morning: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 wash:</a:t>
                      </a:r>
                    </a:p>
                    <a:p>
                      <a:pPr marL="342900" marR="0" lvl="0" indent="-34290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Ben’s clothes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Morning:</a:t>
                      </a:r>
                    </a:p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John wash: </a:t>
                      </a:r>
                    </a:p>
                    <a:p>
                      <a:pPr marL="342900" marR="0" lvl="0" indent="-34290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John’ sheets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Morning: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 wash:</a:t>
                      </a:r>
                    </a:p>
                    <a:p>
                      <a:pPr marL="342900" marR="0" lvl="0" indent="-34290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Ben’s clothes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Morning:</a:t>
                      </a:r>
                    </a:p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John wash:</a:t>
                      </a:r>
                    </a:p>
                    <a:p>
                      <a:pPr marL="342900" marR="0" lvl="0" indent="-34290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White hamper</a:t>
                      </a:r>
                    </a:p>
                    <a:p>
                      <a:pPr marL="342900" marR="0" lvl="0" indent="-34290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John’ clothes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Morning: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Staff/Michael wash:  </a:t>
                      </a:r>
                    </a:p>
                    <a:p>
                      <a:pPr marL="342900" marR="0" lvl="0" indent="-34290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Michael’s clothes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extLst>
                  <a:ext uri="{0D108BD9-81ED-4DB2-BD59-A6C34878D82A}">
                    <a16:rowId xmlns:a16="http://schemas.microsoft.com/office/drawing/2014/main" val="1571688756"/>
                  </a:ext>
                </a:extLst>
              </a:tr>
              <a:tr h="144661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Afternoon:</a:t>
                      </a:r>
                    </a:p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John wash: </a:t>
                      </a:r>
                    </a:p>
                    <a:p>
                      <a:pPr marL="342900" marR="0" lvl="0" indent="-34290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White hamper</a:t>
                      </a:r>
                    </a:p>
                    <a:p>
                      <a:pPr marL="342900" marR="0" lvl="0" indent="-34290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John’ clothes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Afternoon: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Staff/Michael wash:  </a:t>
                      </a:r>
                    </a:p>
                    <a:p>
                      <a:pPr marL="342900" marR="0" lvl="0" indent="-34290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Michael’s clothes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ctr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Afternoon:</a:t>
                      </a:r>
                    </a:p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 wash:</a:t>
                      </a:r>
                    </a:p>
                    <a:p>
                      <a:pPr marL="342900" marR="0" lvl="0" indent="-342900" algn="l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>
                          <a:effectLst/>
                        </a:rPr>
                        <a:t>Andrew’s clothes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Afternoon: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17" marR="50717" marT="0" marB="0"/>
                </a:tc>
                <a:extLst>
                  <a:ext uri="{0D108BD9-81ED-4DB2-BD59-A6C34878D82A}">
                    <a16:rowId xmlns:a16="http://schemas.microsoft.com/office/drawing/2014/main" val="377196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1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28513-7119-0235-63DA-C94BD48D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EB108E-D202-42D2-4E16-132D46295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0232" y="799553"/>
            <a:ext cx="5390147" cy="5671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791CD6-ECDE-568D-2BB9-59B90BA409F6}"/>
              </a:ext>
            </a:extLst>
          </p:cNvPr>
          <p:cNvSpPr txBox="1"/>
          <p:nvPr/>
        </p:nvSpPr>
        <p:spPr>
          <a:xfrm>
            <a:off x="6621380" y="1239694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Visual prompting for a cooking goal.</a:t>
            </a:r>
          </a:p>
          <a:p>
            <a:endParaRPr lang="en-US" sz="2400" dirty="0"/>
          </a:p>
          <a:p>
            <a:r>
              <a:rPr lang="en-US" sz="2400" dirty="0"/>
              <a:t>Promoted autonomy.</a:t>
            </a:r>
          </a:p>
          <a:p>
            <a:endParaRPr lang="en-US" sz="2400" dirty="0"/>
          </a:p>
          <a:p>
            <a:r>
              <a:rPr lang="en-US" sz="2400" dirty="0"/>
              <a:t>Portion was aligned with dietary guidelines.</a:t>
            </a:r>
          </a:p>
        </p:txBody>
      </p:sp>
    </p:spTree>
    <p:extLst>
      <p:ext uri="{BB962C8B-B14F-4D97-AF65-F5344CB8AC3E}">
        <p14:creationId xmlns:p14="http://schemas.microsoft.com/office/powerpoint/2010/main" val="201172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91A40A-50A2-AE4C-C68C-69E3CBA6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45" y="136524"/>
            <a:ext cx="8433709" cy="120192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Food Boundaries – By Person or by Meal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7BBB1-16E7-86BF-EA9C-7C054B24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292D4-1DB1-26FC-9507-924416BE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45" y="1338448"/>
            <a:ext cx="3943351" cy="46834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BFAFBE-2F01-F937-C2CF-377518AF23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463"/>
          <a:stretch/>
        </p:blipFill>
        <p:spPr>
          <a:xfrm>
            <a:off x="4510768" y="1338449"/>
            <a:ext cx="4278086" cy="46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1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C22E1-AE0A-99E6-1EE1-C6312FF2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17E3-0CEB-4BA9-92AF-EFA2BF5396E5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58CA8-9CAC-5D29-053A-C69C2EDEC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873" y="291831"/>
            <a:ext cx="5900488" cy="6178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CA6E24-C786-E90E-E35D-C21CA8D65E15}"/>
              </a:ext>
            </a:extLst>
          </p:cNvPr>
          <p:cNvSpPr txBox="1"/>
          <p:nvPr/>
        </p:nvSpPr>
        <p:spPr>
          <a:xfrm flipH="1">
            <a:off x="452185" y="1720840"/>
            <a:ext cx="1841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Handouts which provide visual cues enhance the effectiveness of therapeutic strategies.</a:t>
            </a:r>
          </a:p>
        </p:txBody>
      </p:sp>
    </p:spTree>
    <p:extLst>
      <p:ext uri="{BB962C8B-B14F-4D97-AF65-F5344CB8AC3E}">
        <p14:creationId xmlns:p14="http://schemas.microsoft.com/office/powerpoint/2010/main" val="72942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483508" y="1303711"/>
            <a:ext cx="1066800" cy="11132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1032" y="3119754"/>
            <a:ext cx="186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 Organizer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7491" y="1083346"/>
            <a:ext cx="850218" cy="65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13891" y="1110760"/>
            <a:ext cx="850218" cy="65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9C9063-1BCA-AE26-ED65-3B6A914782E5}"/>
              </a:ext>
            </a:extLst>
          </p:cNvPr>
          <p:cNvGrpSpPr/>
          <p:nvPr/>
        </p:nvGrpSpPr>
        <p:grpSpPr>
          <a:xfrm>
            <a:off x="1824286" y="1411556"/>
            <a:ext cx="6596959" cy="2925336"/>
            <a:chOff x="1219550" y="854926"/>
            <a:chExt cx="6596959" cy="2925336"/>
          </a:xfrm>
        </p:grpSpPr>
        <p:sp>
          <p:nvSpPr>
            <p:cNvPr id="4" name="Oval 3"/>
            <p:cNvSpPr/>
            <p:nvPr/>
          </p:nvSpPr>
          <p:spPr>
            <a:xfrm>
              <a:off x="3657600" y="854926"/>
              <a:ext cx="1828800" cy="1735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19550" y="909004"/>
              <a:ext cx="1066800" cy="11132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2667000"/>
              <a:ext cx="1066800" cy="11132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91200" y="2667000"/>
              <a:ext cx="1066800" cy="11132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cxnSpLocks/>
              <a:stCxn id="27" idx="3"/>
            </p:cNvCxnSpPr>
            <p:nvPr/>
          </p:nvCxnSpPr>
          <p:spPr>
            <a:xfrm>
              <a:off x="2330109" y="1563957"/>
              <a:ext cx="1327491" cy="2075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7"/>
              <a:endCxn id="4" idx="3"/>
            </p:cNvCxnSpPr>
            <p:nvPr/>
          </p:nvCxnSpPr>
          <p:spPr>
            <a:xfrm flipV="1">
              <a:off x="3348971" y="2336586"/>
              <a:ext cx="576451" cy="4934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" idx="5"/>
            </p:cNvCxnSpPr>
            <p:nvPr/>
          </p:nvCxnSpPr>
          <p:spPr>
            <a:xfrm>
              <a:off x="5218578" y="2336586"/>
              <a:ext cx="751042" cy="4530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 flipV="1">
              <a:off x="5521904" y="1521034"/>
              <a:ext cx="1230351" cy="88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631580" y="1261196"/>
              <a:ext cx="18408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Things I can do when </a:t>
              </a:r>
            </a:p>
            <a:p>
              <a:pPr algn="ctr"/>
              <a:r>
                <a:rPr lang="en-US" dirty="0"/>
                <a:t>(</a:t>
              </a:r>
              <a:r>
                <a:rPr lang="en-US" i="1" dirty="0"/>
                <a:t>fill in)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79891" y="1235746"/>
              <a:ext cx="850218" cy="656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66291" y="1263160"/>
              <a:ext cx="850218" cy="656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22182" y="1194684"/>
              <a:ext cx="8943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Take a shower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5136" y="4506987"/>
            <a:ext cx="85300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Could use words or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Could use more/less smaller circles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Could be hand drawn to simplify.  Or, use a template shared by everyone.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people who understand “why”, could also use “Why I should ___” in the big circle, and reasons in the smaller ones (e.g. to earn money; to work toward__;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Potential IIP, especially is multiple organizers were created and rotated on various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Could also be mentioned in BSP, when precursor behaviors occur, “Ask John ‘what is one thing you could do when (e.g. it is too noisy; you feel like this; you’re disappointed; etc.’”)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6" t="29712" r="52380" b="33002"/>
          <a:stretch/>
        </p:blipFill>
        <p:spPr bwMode="auto">
          <a:xfrm>
            <a:off x="2182357" y="1665605"/>
            <a:ext cx="438451" cy="6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15999-3E34-5337-CC5F-3A35B193CC79}"/>
              </a:ext>
            </a:extLst>
          </p:cNvPr>
          <p:cNvSpPr txBox="1"/>
          <p:nvPr/>
        </p:nvSpPr>
        <p:spPr>
          <a:xfrm>
            <a:off x="208935" y="95231"/>
            <a:ext cx="859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Handout describing strategy promotes generalization across people and environments.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B2B51FA-C5EB-5339-5A17-B6F0D01B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17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21370</TotalTime>
  <Words>704</Words>
  <Application>Microsoft Office PowerPoint</Application>
  <PresentationFormat>On-screen Show (4:3)</PresentationFormat>
  <Paragraphs>165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Amasis MT Pro Black</vt:lpstr>
      <vt:lpstr>Arial</vt:lpstr>
      <vt:lpstr>Calibri</vt:lpstr>
      <vt:lpstr>Symbol</vt:lpstr>
      <vt:lpstr>Tw Cen MT</vt:lpstr>
      <vt:lpstr>Tw Cen MT Condensed</vt:lpstr>
      <vt:lpstr>Wingdings 3</vt:lpstr>
      <vt:lpstr>Integral</vt:lpstr>
      <vt:lpstr>PowerPoint Presentation</vt:lpstr>
      <vt:lpstr>Benefit of Visual Supports</vt:lpstr>
      <vt:lpstr>Placement Graphics</vt:lpstr>
      <vt:lpstr>Visual Cues</vt:lpstr>
      <vt:lpstr>PowerPoint Presentation</vt:lpstr>
      <vt:lpstr>PowerPoint Presentation</vt:lpstr>
      <vt:lpstr>Food Boundaries – By Person or by Meal</vt:lpstr>
      <vt:lpstr>PowerPoint Presentation</vt:lpstr>
      <vt:lpstr>PowerPoint Presentation</vt:lpstr>
      <vt:lpstr>PowerPoint Presentation</vt:lpstr>
      <vt:lpstr>Scripts </vt:lpstr>
      <vt:lpstr>PowerPoint Presentation</vt:lpstr>
      <vt:lpstr>Visually structured activity  to compete with less desirable behaviors, e.g. skin picking and/or when staff are occupied assisting another person.</vt:lpstr>
      <vt:lpstr>In-Home Activities</vt:lpstr>
      <vt:lpstr>In-Home Activities</vt:lpstr>
      <vt:lpstr>PowerPoint Presentation</vt:lpstr>
      <vt:lpstr>PowerPoint Presentation</vt:lpstr>
      <vt:lpstr>Using Interests to Motivate the Learner</vt:lpstr>
      <vt:lpstr>I-TABS  Iowa’s Technical Assistance and Behavior Supports  Susan.smith@hhs.iowa.gov</vt:lpstr>
    </vt:vector>
  </TitlesOfParts>
  <Company>University of Iowa Hospitals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Autism:  Transition into adulthood</dc:title>
  <dc:creator>Jodi Tate</dc:creator>
  <cp:lastModifiedBy>van der Heide, Carly J</cp:lastModifiedBy>
  <cp:revision>250</cp:revision>
  <cp:lastPrinted>2024-06-10T18:56:41Z</cp:lastPrinted>
  <dcterms:created xsi:type="dcterms:W3CDTF">2014-11-01T11:36:13Z</dcterms:created>
  <dcterms:modified xsi:type="dcterms:W3CDTF">2025-09-16T19:50:53Z</dcterms:modified>
</cp:coreProperties>
</file>