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1" r:id="rId1"/>
    <p:sldMasterId id="2147483648" r:id="rId2"/>
  </p:sldMasterIdLst>
  <p:notesMasterIdLst>
    <p:notesMasterId r:id="rId15"/>
  </p:notesMasterIdLst>
  <p:handoutMasterIdLst>
    <p:handoutMasterId r:id="rId16"/>
  </p:handoutMasterIdLst>
  <p:sldIdLst>
    <p:sldId id="1906" r:id="rId3"/>
    <p:sldId id="1920" r:id="rId4"/>
    <p:sldId id="1921" r:id="rId5"/>
    <p:sldId id="258" r:id="rId6"/>
    <p:sldId id="1924" r:id="rId7"/>
    <p:sldId id="279" r:id="rId8"/>
    <p:sldId id="1926" r:id="rId9"/>
    <p:sldId id="281" r:id="rId10"/>
    <p:sldId id="1928" r:id="rId11"/>
    <p:sldId id="1929" r:id="rId12"/>
    <p:sldId id="284" r:id="rId13"/>
    <p:sldId id="1931"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5A3A57-2957-4E92-BE42-65DB52AC4F63}">
          <p14:sldIdLst>
            <p14:sldId id="1906"/>
            <p14:sldId id="1920"/>
            <p14:sldId id="1921"/>
            <p14:sldId id="258"/>
            <p14:sldId id="1924"/>
            <p14:sldId id="279"/>
            <p14:sldId id="1926"/>
            <p14:sldId id="281"/>
            <p14:sldId id="1928"/>
            <p14:sldId id="1929"/>
            <p14:sldId id="284"/>
            <p14:sldId id="19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51" autoAdjust="0"/>
  </p:normalViewPr>
  <p:slideViewPr>
    <p:cSldViewPr snapToGrid="0" snapToObjects="1">
      <p:cViewPr varScale="1">
        <p:scale>
          <a:sx n="86" d="100"/>
          <a:sy n="86" d="100"/>
        </p:scale>
        <p:origin x="2334"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47" d="100"/>
          <a:sy n="47" d="100"/>
        </p:scale>
        <p:origin x="231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BB353268-BEF9-4F8C-BC4A-233C04E862D0}" type="datetimeFigureOut">
              <a:rPr lang="en-US" smtClean="0"/>
              <a:t>9/16/2025</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6" tIns="46588" rIns="93176" bIns="46588" rtlCol="0" anchor="b"/>
          <a:lstStyle>
            <a:lvl1pPr algn="r">
              <a:defRPr sz="1200"/>
            </a:lvl1pPr>
          </a:lstStyle>
          <a:p>
            <a:fld id="{27CFD1D8-5DC5-41EC-A2B5-922E46A83542}" type="slidenum">
              <a:rPr lang="en-US" smtClean="0"/>
              <a:t>‹#›</a:t>
            </a:fld>
            <a:endParaRPr lang="en-US"/>
          </a:p>
        </p:txBody>
      </p:sp>
    </p:spTree>
    <p:extLst>
      <p:ext uri="{BB962C8B-B14F-4D97-AF65-F5344CB8AC3E}">
        <p14:creationId xmlns:p14="http://schemas.microsoft.com/office/powerpoint/2010/main" val="3020381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A517B45A-50C8-1D49-93CE-139A8C3B5ED4}" type="datetimeFigureOut">
              <a:rPr lang="en-US" smtClean="0"/>
              <a:t>9/16/2025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1ED65AAA-DA5F-6742-A067-B679F5A0BAAD}" type="slidenum">
              <a:rPr lang="en-US" smtClean="0"/>
              <a:t>‹#›</a:t>
            </a:fld>
            <a:endParaRPr lang="en-US"/>
          </a:p>
        </p:txBody>
      </p:sp>
    </p:spTree>
    <p:extLst>
      <p:ext uri="{BB962C8B-B14F-4D97-AF65-F5344CB8AC3E}">
        <p14:creationId xmlns:p14="http://schemas.microsoft.com/office/powerpoint/2010/main" val="392367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65AAA-DA5F-6742-A067-B679F5A0BAAD}" type="slidenum">
              <a:rPr lang="en-US" smtClean="0"/>
              <a:t>1</a:t>
            </a:fld>
            <a:endParaRPr lang="en-US"/>
          </a:p>
        </p:txBody>
      </p:sp>
    </p:spTree>
    <p:extLst>
      <p:ext uri="{BB962C8B-B14F-4D97-AF65-F5344CB8AC3E}">
        <p14:creationId xmlns:p14="http://schemas.microsoft.com/office/powerpoint/2010/main" val="207560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Here you will see our access to national resources.</a:t>
            </a:r>
          </a:p>
          <a:p>
            <a:endParaRPr lang="en-US" dirty="0"/>
          </a:p>
          <a:p>
            <a:r>
              <a:rPr lang="en-US" dirty="0"/>
              <a:t>READ SLIDE</a:t>
            </a:r>
          </a:p>
          <a:p>
            <a:endParaRPr lang="en-US" dirty="0"/>
          </a:p>
          <a:p>
            <a:r>
              <a:rPr lang="en-US" dirty="0"/>
              <a:t>Consultation services:</a:t>
            </a:r>
          </a:p>
          <a:p>
            <a:pPr marL="171450" indent="-171450">
              <a:buFont typeface="Arial" panose="020B0604020202020204" pitchFamily="34" charset="0"/>
              <a:buChar char="•"/>
            </a:pPr>
            <a:r>
              <a:rPr lang="en-US" dirty="0"/>
              <a:t>Station MD</a:t>
            </a:r>
          </a:p>
          <a:p>
            <a:pPr marL="171450" indent="-171450">
              <a:buFont typeface="Arial" panose="020B0604020202020204" pitchFamily="34" charset="0"/>
              <a:buChar char="•"/>
            </a:pPr>
            <a:r>
              <a:rPr lang="en-US" dirty="0"/>
              <a:t>U OF I</a:t>
            </a:r>
          </a:p>
          <a:p>
            <a:pPr marL="171450" indent="-171450">
              <a:buFont typeface="Arial" panose="020B0604020202020204" pitchFamily="34" charset="0"/>
              <a:buChar char="•"/>
            </a:pPr>
            <a:r>
              <a:rPr lang="en-US" dirty="0"/>
              <a:t>NATIONAL TEAM</a:t>
            </a:r>
          </a:p>
        </p:txBody>
      </p:sp>
      <p:sp>
        <p:nvSpPr>
          <p:cNvPr id="4" name="Slide Number Placeholder 3"/>
          <p:cNvSpPr>
            <a:spLocks noGrp="1"/>
          </p:cNvSpPr>
          <p:nvPr>
            <p:ph type="sldNum" sz="quarter" idx="5"/>
          </p:nvPr>
        </p:nvSpPr>
        <p:spPr/>
        <p:txBody>
          <a:bodyPr/>
          <a:lstStyle/>
          <a:p>
            <a:fld id="{57C37FCB-DBDC-4884-8C00-B9D8E7CB0F10}" type="slidenum">
              <a:rPr lang="en-US" smtClean="0"/>
              <a:t>10</a:t>
            </a:fld>
            <a:endParaRPr lang="en-US"/>
          </a:p>
        </p:txBody>
      </p:sp>
    </p:spTree>
    <p:extLst>
      <p:ext uri="{BB962C8B-B14F-4D97-AF65-F5344CB8AC3E}">
        <p14:creationId xmlns:p14="http://schemas.microsoft.com/office/powerpoint/2010/main" val="287346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Hello-</a:t>
            </a:r>
          </a:p>
          <a:p>
            <a:endParaRPr lang="en-US" dirty="0"/>
          </a:p>
          <a:p>
            <a:r>
              <a:rPr lang="en-US" dirty="0"/>
              <a:t>My name is Morgan Dettbarn and I am the Assistant Program Director with Provider Prevention &amp; Support Services. </a:t>
            </a:r>
          </a:p>
          <a:p>
            <a:r>
              <a:rPr lang="en-US" dirty="0"/>
              <a:t>This can be a mouthful. Our Director, Tiffany Liska, has graciously granted us the permission to go by Provider Supports to shorten it up a little and make it a little easier to remember. </a:t>
            </a:r>
          </a:p>
          <a:p>
            <a:endParaRPr lang="en-US" dirty="0"/>
          </a:p>
          <a:p>
            <a:r>
              <a:rPr lang="en-US" dirty="0"/>
              <a:t>We are currently contracted through Elevate Housing Foundation in Waterloo. And receive grant funding through the Department of Health and Human Services</a:t>
            </a:r>
          </a:p>
          <a:p>
            <a:r>
              <a:rPr lang="en-US" dirty="0"/>
              <a:t>A few of you may be familiar with the previous ISTART program. We are the same team, offer similar supports, and remain nationally certified through the National START program out of New Hampshire. </a:t>
            </a:r>
          </a:p>
        </p:txBody>
      </p:sp>
      <p:sp>
        <p:nvSpPr>
          <p:cNvPr id="4" name="Slide Number Placeholder 3"/>
          <p:cNvSpPr>
            <a:spLocks noGrp="1"/>
          </p:cNvSpPr>
          <p:nvPr>
            <p:ph type="sldNum" sz="quarter" idx="5"/>
          </p:nvPr>
        </p:nvSpPr>
        <p:spPr/>
        <p:txBody>
          <a:bodyPr/>
          <a:lstStyle/>
          <a:p>
            <a:fld id="{57C37FCB-DBDC-4884-8C00-B9D8E7CB0F10}" type="slidenum">
              <a:rPr lang="en-US" smtClean="0"/>
              <a:t>2</a:t>
            </a:fld>
            <a:endParaRPr lang="en-US"/>
          </a:p>
        </p:txBody>
      </p:sp>
    </p:spTree>
    <p:extLst>
      <p:ext uri="{BB962C8B-B14F-4D97-AF65-F5344CB8AC3E}">
        <p14:creationId xmlns:p14="http://schemas.microsoft.com/office/powerpoint/2010/main" val="153267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 want to review our eligibility requirements for services, prior to getting into the dynamics of our services. </a:t>
            </a:r>
          </a:p>
          <a:p>
            <a:endParaRPr lang="en-US" dirty="0"/>
          </a:p>
          <a:p>
            <a:r>
              <a:rPr lang="en-US" dirty="0"/>
              <a:t>READ bullet points. </a:t>
            </a:r>
          </a:p>
          <a:p>
            <a:endParaRPr lang="en-US" dirty="0"/>
          </a:p>
          <a:p>
            <a:r>
              <a:rPr lang="en-US" dirty="0"/>
              <a:t>Give examples of behavioral health challenges. </a:t>
            </a:r>
          </a:p>
          <a:p>
            <a:endParaRPr lang="en-US" dirty="0"/>
          </a:p>
          <a:p>
            <a:r>
              <a:rPr lang="en-US" dirty="0"/>
              <a:t>Examples of agencies that provide residential-based supported community living settings are: </a:t>
            </a:r>
          </a:p>
          <a:p>
            <a:r>
              <a:rPr lang="en-US" dirty="0"/>
              <a:t>* REM, Hope Haven, Systems Unlimited </a:t>
            </a:r>
          </a:p>
        </p:txBody>
      </p:sp>
      <p:sp>
        <p:nvSpPr>
          <p:cNvPr id="4" name="Slide Number Placeholder 3"/>
          <p:cNvSpPr>
            <a:spLocks noGrp="1"/>
          </p:cNvSpPr>
          <p:nvPr>
            <p:ph type="sldNum" sz="quarter" idx="5"/>
          </p:nvPr>
        </p:nvSpPr>
        <p:spPr/>
        <p:txBody>
          <a:bodyPr/>
          <a:lstStyle/>
          <a:p>
            <a:fld id="{57C37FCB-DBDC-4884-8C00-B9D8E7CB0F10}" type="slidenum">
              <a:rPr lang="en-US" smtClean="0"/>
              <a:t>3</a:t>
            </a:fld>
            <a:endParaRPr lang="en-US"/>
          </a:p>
        </p:txBody>
      </p:sp>
    </p:spTree>
    <p:extLst>
      <p:ext uri="{BB962C8B-B14F-4D97-AF65-F5344CB8AC3E}">
        <p14:creationId xmlns:p14="http://schemas.microsoft.com/office/powerpoint/2010/main" val="333520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me, KC, JL, CW, TT, RR, JC, MD, PR, TH </a:t>
            </a:r>
          </a:p>
        </p:txBody>
      </p:sp>
      <p:sp>
        <p:nvSpPr>
          <p:cNvPr id="4" name="Slide Number Placeholder 3"/>
          <p:cNvSpPr>
            <a:spLocks noGrp="1"/>
          </p:cNvSpPr>
          <p:nvPr>
            <p:ph type="sldNum" sz="quarter" idx="5"/>
          </p:nvPr>
        </p:nvSpPr>
        <p:spPr/>
        <p:txBody>
          <a:bodyPr/>
          <a:lstStyle/>
          <a:p>
            <a:fld id="{1701345B-F568-4802-8306-42D29042ECAC}" type="slidenum">
              <a:rPr lang="en-US" smtClean="0"/>
              <a:t>4</a:t>
            </a:fld>
            <a:endParaRPr lang="en-US"/>
          </a:p>
        </p:txBody>
      </p:sp>
    </p:spTree>
    <p:extLst>
      <p:ext uri="{BB962C8B-B14F-4D97-AF65-F5344CB8AC3E}">
        <p14:creationId xmlns:p14="http://schemas.microsoft.com/office/powerpoint/2010/main" val="65195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purpose of Provider Supports? </a:t>
            </a:r>
          </a:p>
          <a:p>
            <a:endParaRPr lang="en-US" dirty="0"/>
          </a:p>
          <a:p>
            <a:r>
              <a:rPr lang="en-US" dirty="0"/>
              <a:t>READ bulleted paragraph</a:t>
            </a:r>
          </a:p>
          <a:p>
            <a:endParaRPr lang="en-US" dirty="0"/>
          </a:p>
          <a:p>
            <a:r>
              <a:rPr lang="en-US" dirty="0"/>
              <a:t>Throughout the presentation I am going to share how we are a </a:t>
            </a:r>
          </a:p>
          <a:p>
            <a:pPr marL="171450" indent="-171450">
              <a:buFont typeface="Arial" panose="020B0604020202020204" pitchFamily="34" charset="0"/>
              <a:buChar char="•"/>
            </a:pPr>
            <a:r>
              <a:rPr lang="en-US" dirty="0"/>
              <a:t>Unique service</a:t>
            </a:r>
          </a:p>
          <a:p>
            <a:pPr marL="171450" indent="-171450">
              <a:buFont typeface="Arial" panose="020B0604020202020204" pitchFamily="34" charset="0"/>
              <a:buChar char="•"/>
            </a:pPr>
            <a:r>
              <a:rPr lang="en-US" dirty="0"/>
              <a:t>Our training and ability to offer preventative interventions</a:t>
            </a:r>
          </a:p>
          <a:p>
            <a:pPr marL="171450" indent="-171450">
              <a:buFont typeface="Arial" panose="020B0604020202020204" pitchFamily="34" charset="0"/>
              <a:buChar char="•"/>
            </a:pPr>
            <a:r>
              <a:rPr lang="en-US" dirty="0"/>
              <a:t>Our ability to aid in managing crisis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As well as:</a:t>
            </a:r>
          </a:p>
          <a:p>
            <a:pPr marL="171450" indent="-171450">
              <a:buFont typeface="Arial" panose="020B0604020202020204" pitchFamily="34" charset="0"/>
              <a:buChar char="•"/>
            </a:pPr>
            <a:r>
              <a:rPr lang="en-US" dirty="0"/>
              <a:t>Sharing insight on the positive psychology model and how it impacts the work we do. </a:t>
            </a:r>
          </a:p>
          <a:p>
            <a:pPr marL="171450" indent="-171450">
              <a:buFont typeface="Arial" panose="020B0604020202020204" pitchFamily="34" charset="0"/>
              <a:buChar char="•"/>
            </a:pPr>
            <a:r>
              <a:rPr lang="en-US" dirty="0"/>
              <a:t>Our ability to provide trainings</a:t>
            </a:r>
          </a:p>
          <a:p>
            <a:pPr marL="171450" indent="-171450">
              <a:buFont typeface="Arial" panose="020B0604020202020204" pitchFamily="34" charset="0"/>
              <a:buChar char="•"/>
            </a:pPr>
            <a:r>
              <a:rPr lang="en-US" dirty="0"/>
              <a:t>And how we are tied to national resources</a:t>
            </a:r>
          </a:p>
        </p:txBody>
      </p:sp>
      <p:sp>
        <p:nvSpPr>
          <p:cNvPr id="4" name="Slide Number Placeholder 3"/>
          <p:cNvSpPr>
            <a:spLocks noGrp="1"/>
          </p:cNvSpPr>
          <p:nvPr>
            <p:ph type="sldNum" sz="quarter" idx="5"/>
          </p:nvPr>
        </p:nvSpPr>
        <p:spPr/>
        <p:txBody>
          <a:bodyPr/>
          <a:lstStyle/>
          <a:p>
            <a:fld id="{57C37FCB-DBDC-4884-8C00-B9D8E7CB0F10}" type="slidenum">
              <a:rPr lang="en-US" smtClean="0"/>
              <a:t>5</a:t>
            </a:fld>
            <a:endParaRPr lang="en-US"/>
          </a:p>
        </p:txBody>
      </p:sp>
    </p:spTree>
    <p:extLst>
      <p:ext uri="{BB962C8B-B14F-4D97-AF65-F5344CB8AC3E}">
        <p14:creationId xmlns:p14="http://schemas.microsoft.com/office/powerpoint/2010/main" val="137602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80229-E0DD-A336-7240-96B7F4FCF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DFF44-EB1B-8497-802B-5685D390D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46FD1-CED4-8D4D-FE72-7EFB3DADFE88}"/>
              </a:ext>
            </a:extLst>
          </p:cNvPr>
          <p:cNvSpPr>
            <a:spLocks noGrp="1"/>
          </p:cNvSpPr>
          <p:nvPr>
            <p:ph type="body" idx="1"/>
          </p:nvPr>
        </p:nvSpPr>
        <p:spPr/>
        <p:txBody>
          <a:bodyPr/>
          <a:lstStyle/>
          <a:p>
            <a:r>
              <a:rPr lang="en-US" dirty="0"/>
              <a:t>The service that provider supports implements is a unique service in a way that our primary focus is on the system of support. This indicates that we are a systems-based program. Though an individual is specifically referred to services, 9 times out of 10 we are meeting without the client due to the nature of the conversations that we are having and the questions that we ask. We want to avoid triggering a crisis for the individual. </a:t>
            </a:r>
          </a:p>
          <a:p>
            <a:endParaRPr lang="en-US" dirty="0"/>
          </a:p>
          <a:p>
            <a:r>
              <a:rPr lang="en-US" dirty="0"/>
              <a:t>We are a specialized team. Meaning all our team members have gone through 18 weeks of training through our national START team. </a:t>
            </a:r>
          </a:p>
          <a:p>
            <a:r>
              <a:rPr lang="en-US" dirty="0"/>
              <a:t>Primarily focusing on the:</a:t>
            </a:r>
          </a:p>
          <a:p>
            <a:pPr marL="171450" indent="-171450">
              <a:buFont typeface="Arial" panose="020B0604020202020204" pitchFamily="34" charset="0"/>
              <a:buChar char="•"/>
            </a:pPr>
            <a:r>
              <a:rPr lang="en-US" dirty="0"/>
              <a:t>IDD population, </a:t>
            </a:r>
          </a:p>
          <a:p>
            <a:pPr marL="171450" indent="-171450">
              <a:buFont typeface="Arial" panose="020B0604020202020204" pitchFamily="34" charset="0"/>
              <a:buChar char="•"/>
            </a:pPr>
            <a:r>
              <a:rPr lang="en-US" dirty="0"/>
              <a:t>systems work, and co-occurring mental health diagnoses. Another major aspect of our team’s training focuses on the </a:t>
            </a:r>
          </a:p>
          <a:p>
            <a:pPr marL="171450" indent="-171450">
              <a:buFont typeface="Arial" panose="020B0604020202020204" pitchFamily="34" charset="0"/>
              <a:buChar char="•"/>
            </a:pPr>
            <a:r>
              <a:rPr lang="en-US" dirty="0"/>
              <a:t>utilization of emergency services </a:t>
            </a:r>
          </a:p>
          <a:p>
            <a:pPr marL="171450" indent="-171450">
              <a:buFont typeface="Arial" panose="020B0604020202020204" pitchFamily="34" charset="0"/>
              <a:buChar char="•"/>
            </a:pPr>
            <a:r>
              <a:rPr lang="en-US" dirty="0"/>
              <a:t>and how to communicate with emergency personnel.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Our coordinators and clinical team leads receive ongoing oversight through administrative and clinical supervision. Every active case undergoes, a minimum, of an intensive quarterly review as part of our supervision model.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Our team, including our coordinators, have full access to and are encouraged to consult with our contracted Psychologist through the University of Iowa and our Medical Director contracted through Station MD out of New Jersey. </a:t>
            </a:r>
          </a:p>
          <a:p>
            <a:pPr marL="171450" indent="-171450">
              <a:buFont typeface="Arial" panose="020B0604020202020204" pitchFamily="34" charset="0"/>
              <a:buChar char="•"/>
            </a:pPr>
            <a:r>
              <a:rPr lang="en-US" dirty="0"/>
              <a:t>Requirement through the national start team that we have access to a medical doctor and psychologist for consultation to ensure full picture thinking and adequate support for the complex individuals and systems that we support.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Though we primarily meet outside of the client’s presence. We incorporate a person-centered care approach by always taking into consideration the individuals and system’s values and preferences. </a:t>
            </a:r>
          </a:p>
          <a:p>
            <a:pPr marL="171450" indent="-171450">
              <a:buFont typeface="Arial" panose="020B0604020202020204" pitchFamily="34" charset="0"/>
              <a:buChar char="•"/>
            </a:pPr>
            <a:r>
              <a:rPr lang="en-US" dirty="0"/>
              <a:t>Example that a referral would never be completed unless the individual was in agreeance to the service.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Every recommendation and support provided is intentional and is carefully thought out. It’s important to note that if you identify a coordinator or anyone on the provider supports team making a recommendation that you feel is out of their scope of practice, that the recommendation did in fact, come from someone who is an expert.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Reference biopsychosocial model </a:t>
            </a:r>
          </a:p>
          <a:p>
            <a:pPr marL="171450" indent="-171450">
              <a:buFont typeface="Arial" panose="020B0604020202020204" pitchFamily="34" charset="0"/>
              <a:buChar char="•"/>
            </a:pPr>
            <a:r>
              <a:rPr lang="en-US" dirty="0"/>
              <a:t>Intertwined in the supports we provide (conversations, recommendations, etc.)</a:t>
            </a:r>
          </a:p>
          <a:p>
            <a:pPr marL="171450" indent="-171450">
              <a:buFont typeface="Arial" panose="020B0604020202020204" pitchFamily="34" charset="0"/>
              <a:buChar char="•"/>
            </a:pPr>
            <a:r>
              <a:rPr lang="en-US" dirty="0"/>
              <a:t>This model ensures that all aspects of the individuals health and well-being is being considered.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Example: toothache vs. psychosis</a:t>
            </a:r>
          </a:p>
        </p:txBody>
      </p:sp>
      <p:sp>
        <p:nvSpPr>
          <p:cNvPr id="4" name="Slide Number Placeholder 3">
            <a:extLst>
              <a:ext uri="{FF2B5EF4-FFF2-40B4-BE49-F238E27FC236}">
                <a16:creationId xmlns:a16="http://schemas.microsoft.com/office/drawing/2014/main" id="{55CD17DF-1701-9F91-AEBA-0650E7E2E385}"/>
              </a:ext>
            </a:extLst>
          </p:cNvPr>
          <p:cNvSpPr>
            <a:spLocks noGrp="1"/>
          </p:cNvSpPr>
          <p:nvPr>
            <p:ph type="sldNum" sz="quarter" idx="5"/>
          </p:nvPr>
        </p:nvSpPr>
        <p:spPr/>
        <p:txBody>
          <a:bodyPr/>
          <a:lstStyle/>
          <a:p>
            <a:fld id="{57C37FCB-DBDC-4884-8C00-B9D8E7CB0F10}" type="slidenum">
              <a:rPr lang="en-US" smtClean="0"/>
              <a:t>6</a:t>
            </a:fld>
            <a:endParaRPr lang="en-US"/>
          </a:p>
        </p:txBody>
      </p:sp>
    </p:spTree>
    <p:extLst>
      <p:ext uri="{BB962C8B-B14F-4D97-AF65-F5344CB8AC3E}">
        <p14:creationId xmlns:p14="http://schemas.microsoft.com/office/powerpoint/2010/main" val="85898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Provider supports is a secondary crisis service. </a:t>
            </a:r>
          </a:p>
          <a:p>
            <a:pPr marL="171450" indent="-171450">
              <a:buFont typeface="Arial" panose="020B0604020202020204" pitchFamily="34" charset="0"/>
              <a:buChar char="•"/>
            </a:pPr>
            <a:r>
              <a:rPr lang="en-US" dirty="0"/>
              <a:t>Aid in managing crisis rather than providing direct crisis service to the individual.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 stated in the previous slide, our goal is to proactively plan for crisis. This is accomplished through the utilization of what we call the crisis plan. </a:t>
            </a:r>
          </a:p>
          <a:p>
            <a:pPr marL="171450" indent="-171450">
              <a:buFont typeface="Arial" panose="020B0604020202020204" pitchFamily="34" charset="0"/>
              <a:buChar char="•"/>
            </a:pPr>
            <a:r>
              <a:rPr lang="en-US" dirty="0"/>
              <a:t>This plan is YOUR plan, not our plan. </a:t>
            </a:r>
          </a:p>
          <a:p>
            <a:pPr marL="171450" indent="-171450">
              <a:buFont typeface="Arial" panose="020B0604020202020204" pitchFamily="34" charset="0"/>
              <a:buChar char="•"/>
            </a:pPr>
            <a:r>
              <a:rPr lang="en-US" dirty="0"/>
              <a:t>This is why it is so important that all system members are joined so that a plan can be created and implemented to really fit the needs of the system. </a:t>
            </a:r>
          </a:p>
          <a:p>
            <a:pPr marL="171450" indent="-171450">
              <a:buFont typeface="Arial" panose="020B0604020202020204" pitchFamily="34" charset="0"/>
              <a:buChar char="•"/>
            </a:pPr>
            <a:r>
              <a:rPr lang="en-US" dirty="0"/>
              <a:t>Our goal is to have common language amongst the systems documents. </a:t>
            </a:r>
          </a:p>
          <a:p>
            <a:pPr marL="171450" indent="-171450">
              <a:buFont typeface="Arial" panose="020B0604020202020204" pitchFamily="34" charset="0"/>
              <a:buChar char="•"/>
            </a:pPr>
            <a:r>
              <a:rPr lang="en-US" dirty="0"/>
              <a:t>Example: trained on CPI want to ensure that we are utilizing CPI language.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You’ll see listed on the slide, a condensed version of what our crisis supports will look like throughout different stages. </a:t>
            </a:r>
          </a:p>
          <a:p>
            <a:pPr marL="171450" indent="-171450">
              <a:buFont typeface="Arial" panose="020B0604020202020204" pitchFamily="34" charset="0"/>
              <a:buChar char="•"/>
            </a:pPr>
            <a:r>
              <a:rPr lang="en-US" dirty="0"/>
              <a:t>READ bullet points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major component of proactive planning and crisis supports is the training that our coordinators offer to the system on the crisis plan.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Trainings on the crisis plan are expected to happen on a regular basis. Especially at first as this is an ever-changing document and information needs to be shared when it’s learned. </a:t>
            </a:r>
          </a:p>
        </p:txBody>
      </p:sp>
      <p:sp>
        <p:nvSpPr>
          <p:cNvPr id="4" name="Slide Number Placeholder 3"/>
          <p:cNvSpPr>
            <a:spLocks noGrp="1"/>
          </p:cNvSpPr>
          <p:nvPr>
            <p:ph type="sldNum" sz="quarter" idx="5"/>
          </p:nvPr>
        </p:nvSpPr>
        <p:spPr/>
        <p:txBody>
          <a:bodyPr/>
          <a:lstStyle/>
          <a:p>
            <a:fld id="{57C37FCB-DBDC-4884-8C00-B9D8E7CB0F10}" type="slidenum">
              <a:rPr lang="en-US" smtClean="0"/>
              <a:t>7</a:t>
            </a:fld>
            <a:endParaRPr lang="en-US"/>
          </a:p>
        </p:txBody>
      </p:sp>
    </p:spTree>
    <p:extLst>
      <p:ext uri="{BB962C8B-B14F-4D97-AF65-F5344CB8AC3E}">
        <p14:creationId xmlns:p14="http://schemas.microsoft.com/office/powerpoint/2010/main" val="411777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F0529-F6DB-F8A7-9186-D744B722B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FD455-23ED-6905-045F-B93326A09B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03A0D-23BF-FFCE-FEDD-7DCCD57A4C4A}"/>
              </a:ext>
            </a:extLst>
          </p:cNvPr>
          <p:cNvSpPr>
            <a:spLocks noGrp="1"/>
          </p:cNvSpPr>
          <p:nvPr>
            <p:ph type="body" idx="1"/>
          </p:nvPr>
        </p:nvSpPr>
        <p:spPr/>
        <p:txBody>
          <a:bodyPr/>
          <a:lstStyle/>
          <a:p>
            <a:r>
              <a:rPr lang="en-US" dirty="0"/>
              <a:t>The positive psychology model is one of STARTS guiding principles. </a:t>
            </a:r>
          </a:p>
          <a:p>
            <a:pPr marL="171450" indent="-171450">
              <a:buFont typeface="Arial" panose="020B0604020202020204" pitchFamily="34" charset="0"/>
              <a:buChar char="•"/>
            </a:pPr>
            <a:r>
              <a:rPr lang="en-US" dirty="0"/>
              <a:t>Scientific study of strengths that enables individuals and communities to thrive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major core concept of positive psychology is PERMA</a:t>
            </a:r>
          </a:p>
          <a:p>
            <a:pPr marL="171450" indent="-171450">
              <a:buFont typeface="Arial" panose="020B0604020202020204" pitchFamily="34" charset="0"/>
              <a:buChar char="•"/>
            </a:pPr>
            <a:r>
              <a:rPr lang="en-US" dirty="0"/>
              <a:t>READ picture </a:t>
            </a:r>
          </a:p>
          <a:p>
            <a:pPr marL="171450" indent="-171450">
              <a:buFont typeface="Arial" panose="020B0604020202020204" pitchFamily="34" charset="0"/>
              <a:buChar char="•"/>
            </a:pPr>
            <a:r>
              <a:rPr lang="en-US" dirty="0"/>
              <a:t>Theory of well-being that attempts to discover what enables human flourishing and puts a person in their flow. </a:t>
            </a:r>
          </a:p>
          <a:p>
            <a:pPr marL="171450" indent="-171450">
              <a:buFont typeface="Arial" panose="020B0604020202020204" pitchFamily="34" charset="0"/>
              <a:buChar char="•"/>
            </a:pPr>
            <a:r>
              <a:rPr lang="en-US" dirty="0"/>
              <a:t>Driving force of encouraging a plus 1 lifestyle through happiness, health, personal fulfillment, meaning and wellbeing </a:t>
            </a:r>
          </a:p>
          <a:p>
            <a:pPr marL="171450" indent="-171450">
              <a:buFont typeface="Arial" panose="020B0604020202020204" pitchFamily="34" charset="0"/>
              <a:buChar char="•"/>
            </a:pPr>
            <a:r>
              <a:rPr lang="en-US" dirty="0"/>
              <a:t>We want everyone living a plus 1 lifestyle, not only the individual themselves, but system members as well. </a:t>
            </a:r>
          </a:p>
          <a:p>
            <a:pPr marL="171450" indent="-171450">
              <a:buFont typeface="Arial" panose="020B0604020202020204" pitchFamily="34" charset="0"/>
              <a:buChar char="•"/>
            </a:pPr>
            <a:r>
              <a:rPr lang="en-US" dirty="0"/>
              <a:t>Data shows that when system members are experiencing a plus 1 life that this decreases burnout, turnover, and provides more opportunity to access appropriate resources.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Decreasing the level of burnout allows for the creation of an empathetic view toward the individual supported and promotes the identification of areas for happiness and promotes a person-centered approach. </a:t>
            </a:r>
          </a:p>
          <a:p>
            <a:pPr marL="171450" indent="-171450">
              <a:buFont typeface="Arial" panose="020B0604020202020204" pitchFamily="34" charset="0"/>
              <a:buChar char="•"/>
            </a:pPr>
            <a:r>
              <a:rPr lang="en-US" dirty="0"/>
              <a:t>Strengths of members served</a:t>
            </a:r>
          </a:p>
          <a:p>
            <a:pPr marL="171450" indent="-171450">
              <a:buFont typeface="Arial" panose="020B0604020202020204" pitchFamily="34" charset="0"/>
              <a:buChar char="•"/>
            </a:pPr>
            <a:r>
              <a:rPr lang="en-US" dirty="0"/>
              <a:t>Desire/goals the member has</a:t>
            </a:r>
          </a:p>
          <a:p>
            <a:pPr marL="171450" indent="-171450">
              <a:buFont typeface="Arial" panose="020B0604020202020204" pitchFamily="34" charset="0"/>
              <a:buChar char="•"/>
            </a:pPr>
            <a:r>
              <a:rPr lang="en-US" dirty="0"/>
              <a:t>Promotes overall positivity </a:t>
            </a:r>
          </a:p>
        </p:txBody>
      </p:sp>
      <p:sp>
        <p:nvSpPr>
          <p:cNvPr id="4" name="Slide Number Placeholder 3">
            <a:extLst>
              <a:ext uri="{FF2B5EF4-FFF2-40B4-BE49-F238E27FC236}">
                <a16:creationId xmlns:a16="http://schemas.microsoft.com/office/drawing/2014/main" id="{C9A3CC58-C424-B261-6484-45B06B5D8B49}"/>
              </a:ext>
            </a:extLst>
          </p:cNvPr>
          <p:cNvSpPr>
            <a:spLocks noGrp="1"/>
          </p:cNvSpPr>
          <p:nvPr>
            <p:ph type="sldNum" sz="quarter" idx="5"/>
          </p:nvPr>
        </p:nvSpPr>
        <p:spPr/>
        <p:txBody>
          <a:bodyPr/>
          <a:lstStyle/>
          <a:p>
            <a:fld id="{57C37FCB-DBDC-4884-8C00-B9D8E7CB0F10}" type="slidenum">
              <a:rPr lang="en-US" smtClean="0"/>
              <a:t>8</a:t>
            </a:fld>
            <a:endParaRPr lang="en-US"/>
          </a:p>
        </p:txBody>
      </p:sp>
    </p:spTree>
    <p:extLst>
      <p:ext uri="{BB962C8B-B14F-4D97-AF65-F5344CB8AC3E}">
        <p14:creationId xmlns:p14="http://schemas.microsoft.com/office/powerpoint/2010/main" val="404465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Within the START model and our grant. </a:t>
            </a:r>
          </a:p>
          <a:p>
            <a:r>
              <a:rPr lang="en-US" dirty="0"/>
              <a:t>Provider supports has the capacity to provide free trainings. </a:t>
            </a:r>
          </a:p>
          <a:p>
            <a:r>
              <a:rPr lang="en-US" dirty="0"/>
              <a:t>We can customize any training topic to fit your agency needs and the needs of members supported. </a:t>
            </a:r>
          </a:p>
          <a:p>
            <a:endParaRPr lang="en-US" dirty="0"/>
          </a:p>
          <a:p>
            <a:r>
              <a:rPr lang="en-US" dirty="0"/>
              <a:t>Depending on the topic, a coordinator, CTL, myself, and or even our clinical director can provide the trainings. </a:t>
            </a:r>
          </a:p>
          <a:p>
            <a:pPr marL="171450" indent="-171450">
              <a:buFont typeface="Arial" panose="020B0604020202020204" pitchFamily="34" charset="0"/>
              <a:buChar char="•"/>
            </a:pPr>
            <a:r>
              <a:rPr lang="en-US" dirty="0"/>
              <a:t>Customized to group sizing </a:t>
            </a:r>
          </a:p>
          <a:p>
            <a:pPr marL="171450" indent="-171450">
              <a:buFont typeface="Arial" panose="020B0604020202020204" pitchFamily="34" charset="0"/>
              <a:buChar char="•"/>
            </a:pPr>
            <a:r>
              <a:rPr lang="en-US" dirty="0"/>
              <a:t>Availability to adjust training times based on schedules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Clinical education training (CET)</a:t>
            </a:r>
          </a:p>
          <a:p>
            <a:pPr marL="171450" indent="-171450">
              <a:buFont typeface="Arial" panose="020B0604020202020204" pitchFamily="34" charset="0"/>
              <a:buChar char="•"/>
            </a:pPr>
            <a:r>
              <a:rPr lang="en-US" dirty="0"/>
              <a:t>Every 2</a:t>
            </a:r>
            <a:r>
              <a:rPr lang="en-US" baseline="30000" dirty="0"/>
              <a:t>nd</a:t>
            </a:r>
            <a:r>
              <a:rPr lang="en-US" dirty="0"/>
              <a:t> Wednesday of the month</a:t>
            </a:r>
          </a:p>
          <a:p>
            <a:pPr marL="171450" indent="-171450">
              <a:buFont typeface="Arial" panose="020B0604020202020204" pitchFamily="34" charset="0"/>
              <a:buChar char="•"/>
            </a:pPr>
            <a:r>
              <a:rPr lang="en-US" dirty="0"/>
              <a:t>Held virtual</a:t>
            </a:r>
          </a:p>
          <a:p>
            <a:pPr marL="171450" indent="-171450">
              <a:buFont typeface="Arial" panose="020B0604020202020204" pitchFamily="34" charset="0"/>
              <a:buChar char="•"/>
            </a:pPr>
            <a:r>
              <a:rPr lang="en-US" dirty="0"/>
              <a:t>Didactic (general training topic related to the case being discussed)</a:t>
            </a:r>
          </a:p>
          <a:p>
            <a:pPr marL="171450" indent="-171450">
              <a:buFont typeface="Arial" panose="020B0604020202020204" pitchFamily="34" charset="0"/>
              <a:buChar char="•"/>
            </a:pPr>
            <a:r>
              <a:rPr lang="en-US" dirty="0"/>
              <a:t>De-identified case consultation in a virtual community setting</a:t>
            </a:r>
          </a:p>
          <a:p>
            <a:pPr marL="171450" indent="-171450">
              <a:buFont typeface="Arial" panose="020B0604020202020204" pitchFamily="34" charset="0"/>
              <a:buChar char="•"/>
            </a:pPr>
            <a:r>
              <a:rPr lang="en-US" dirty="0"/>
              <a:t>Attendees come from different backgrounds (case managers, direct support staff, supervisors, therapists, police officers, etc.)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National Online Training Series</a:t>
            </a:r>
          </a:p>
          <a:p>
            <a:pPr marL="171450" indent="-171450">
              <a:buFont typeface="Arial" panose="020B0604020202020204" pitchFamily="34" charset="0"/>
              <a:buChar char="•"/>
            </a:pPr>
            <a:r>
              <a:rPr lang="en-US" dirty="0"/>
              <a:t>Held virtual</a:t>
            </a:r>
          </a:p>
          <a:p>
            <a:pPr marL="171450" indent="-171450">
              <a:buFont typeface="Arial" panose="020B0604020202020204" pitchFamily="34" charset="0"/>
              <a:buChar char="•"/>
            </a:pPr>
            <a:r>
              <a:rPr lang="en-US" dirty="0"/>
              <a:t>Pre-recorded by a START national team member</a:t>
            </a:r>
          </a:p>
          <a:p>
            <a:pPr marL="171450" indent="-171450">
              <a:buFont typeface="Arial" panose="020B0604020202020204" pitchFamily="34" charset="0"/>
              <a:buChar char="•"/>
            </a:pPr>
            <a:r>
              <a:rPr lang="en-US" dirty="0"/>
              <a:t>Hosted by provider supports</a:t>
            </a:r>
          </a:p>
          <a:p>
            <a:pPr marL="171450" indent="-171450">
              <a:buFont typeface="Arial" panose="020B0604020202020204" pitchFamily="34" charset="0"/>
              <a:buChar char="•"/>
            </a:pPr>
            <a:r>
              <a:rPr lang="en-US" dirty="0"/>
              <a:t>Occurs every 4</a:t>
            </a:r>
            <a:r>
              <a:rPr lang="en-US" baseline="30000" dirty="0"/>
              <a:t>th</a:t>
            </a:r>
            <a:r>
              <a:rPr lang="en-US" dirty="0"/>
              <a:t> Wednesday until the month of September. </a:t>
            </a:r>
          </a:p>
        </p:txBody>
      </p:sp>
      <p:sp>
        <p:nvSpPr>
          <p:cNvPr id="4" name="Slide Number Placeholder 3"/>
          <p:cNvSpPr>
            <a:spLocks noGrp="1"/>
          </p:cNvSpPr>
          <p:nvPr>
            <p:ph type="sldNum" sz="quarter" idx="5"/>
          </p:nvPr>
        </p:nvSpPr>
        <p:spPr/>
        <p:txBody>
          <a:bodyPr/>
          <a:lstStyle/>
          <a:p>
            <a:fld id="{57C37FCB-DBDC-4884-8C00-B9D8E7CB0F10}" type="slidenum">
              <a:rPr lang="en-US" smtClean="0"/>
              <a:t>9</a:t>
            </a:fld>
            <a:endParaRPr lang="en-US"/>
          </a:p>
        </p:txBody>
      </p:sp>
    </p:spTree>
    <p:extLst>
      <p:ext uri="{BB962C8B-B14F-4D97-AF65-F5344CB8AC3E}">
        <p14:creationId xmlns:p14="http://schemas.microsoft.com/office/powerpoint/2010/main" val="317209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0FFC65D-C6F2-40DC-8040-DBB70F190BA1}"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r>
              <a:rPr lang="en-US"/>
              <a:t>Susan.smith@hhs.state.ia.us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12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F7ACA-5CF0-44B3-AE4F-CCBF97F5A1B6}"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r>
              <a:rPr lang="en-US"/>
              <a:t>Susan.smith@hhs.state.ia.us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18701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7E24BF-107D-4788-8817-0C0F9557459A}"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r>
              <a:rPr lang="en-US"/>
              <a:t>Susan.smith@hhs.state.ia.us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5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F7CCE-5344-4820-85B3-F68F1487F83B}" type="datetime1">
              <a:rPr lang="en-US" smtClean="0"/>
              <a:t>9/16/2025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9A2C2-A561-40DF-874E-E19BDE2E4762}" type="datetime1">
              <a:rPr lang="en-US" smtClean="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3628313-FE12-4035-AEC4-F80497EAC802}" type="datetime1">
              <a:rPr lang="en-US" smtClean="0"/>
              <a:t>9/16/2025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402C-FC27-E522-0990-F93990FED39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C8C542-3AC8-3C0D-2807-94FDF8752F8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1E3DA0-4D31-4B0A-D4BD-083912650F5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4456EA64-D6CD-E308-4075-69D9A8F46D6D}"/>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9" name="Slide Number Placeholder 5">
            <a:extLst>
              <a:ext uri="{FF2B5EF4-FFF2-40B4-BE49-F238E27FC236}">
                <a16:creationId xmlns:a16="http://schemas.microsoft.com/office/drawing/2014/main" id="{668C886E-A54B-935B-81BD-5512F2C4B984}"/>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CA9CBAA0-20B5-4B24-52E9-E038D720E9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260013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FD799-E29A-4C70-B6BD-8DFF54A8729E}"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r>
              <a:rPr lang="en-US"/>
              <a:t>Susan.smith@hhs.state.ia.us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84251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5D8B1-EF9F-44EA-AC2E-270904C091B3}"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r>
              <a:rPr lang="en-US"/>
              <a:t>Susan.smith@hhs.state.ia.us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50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C37462-2F70-41DD-B6A0-DBF21C6BF9F7}" type="datetime2">
              <a:rPr lang="en-US" smtClean="0"/>
              <a:t>Tuesday, September 16, 2025</a:t>
            </a:fld>
            <a:endParaRPr lang="en-US" dirty="0"/>
          </a:p>
        </p:txBody>
      </p:sp>
      <p:sp>
        <p:nvSpPr>
          <p:cNvPr id="6" name="Footer Placeholder 5"/>
          <p:cNvSpPr>
            <a:spLocks noGrp="1"/>
          </p:cNvSpPr>
          <p:nvPr>
            <p:ph type="ftr" sz="quarter" idx="11"/>
          </p:nvPr>
        </p:nvSpPr>
        <p:spPr/>
        <p:txBody>
          <a:bodyPr/>
          <a:lstStyle/>
          <a:p>
            <a:pPr algn="r"/>
            <a:r>
              <a:rPr lang="en-US"/>
              <a:t>Susan.smith@hhs.state.ia.us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81199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E3B5E-9492-4565-8311-8534C593B0BC}" type="datetime2">
              <a:rPr lang="en-US" smtClean="0"/>
              <a:t>Tuesday, September 16, 2025</a:t>
            </a:fld>
            <a:endParaRPr lang="en-US" dirty="0"/>
          </a:p>
        </p:txBody>
      </p:sp>
      <p:sp>
        <p:nvSpPr>
          <p:cNvPr id="8" name="Footer Placeholder 7"/>
          <p:cNvSpPr>
            <a:spLocks noGrp="1"/>
          </p:cNvSpPr>
          <p:nvPr>
            <p:ph type="ftr" sz="quarter" idx="11"/>
          </p:nvPr>
        </p:nvSpPr>
        <p:spPr/>
        <p:txBody>
          <a:bodyPr/>
          <a:lstStyle/>
          <a:p>
            <a:pPr algn="r"/>
            <a:r>
              <a:rPr lang="en-US"/>
              <a:t>Susan.smith@hhs.state.ia.us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91321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1048E9-7A49-4871-9C6F-153D54C41215}" type="datetime2">
              <a:rPr lang="en-US" smtClean="0"/>
              <a:t>Tuesday, September 16, 2025</a:t>
            </a:fld>
            <a:endParaRPr lang="en-US" dirty="0"/>
          </a:p>
        </p:txBody>
      </p:sp>
      <p:sp>
        <p:nvSpPr>
          <p:cNvPr id="4" name="Footer Placeholder 3"/>
          <p:cNvSpPr>
            <a:spLocks noGrp="1"/>
          </p:cNvSpPr>
          <p:nvPr>
            <p:ph type="ftr" sz="quarter" idx="11"/>
          </p:nvPr>
        </p:nvSpPr>
        <p:spPr/>
        <p:txBody>
          <a:bodyPr/>
          <a:lstStyle/>
          <a:p>
            <a:pPr algn="r"/>
            <a:r>
              <a:rPr lang="en-US"/>
              <a:t>Susan.smith@hhs.state.ia.us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6872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1E113-700F-4CB4-8877-912D9F025AD1}" type="datetime2">
              <a:rPr lang="en-US" smtClean="0"/>
              <a:t>Tuesday, September 16, 2025</a:t>
            </a:fld>
            <a:endParaRPr lang="en-US" dirty="0"/>
          </a:p>
        </p:txBody>
      </p:sp>
      <p:sp>
        <p:nvSpPr>
          <p:cNvPr id="3" name="Footer Placeholder 2"/>
          <p:cNvSpPr>
            <a:spLocks noGrp="1"/>
          </p:cNvSpPr>
          <p:nvPr>
            <p:ph type="ftr" sz="quarter" idx="11"/>
          </p:nvPr>
        </p:nvSpPr>
        <p:spPr/>
        <p:txBody>
          <a:bodyPr/>
          <a:lstStyle/>
          <a:p>
            <a:pPr algn="r"/>
            <a:r>
              <a:rPr lang="en-US"/>
              <a:t>Susan.smith@hhs.state.ia.us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90439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B59FD7-C426-4575-A047-FE9554468877}" type="datetime2">
              <a:rPr lang="en-US" smtClean="0"/>
              <a:t>Tuesday, September 16, 2025</a:t>
            </a:fld>
            <a:endParaRPr lang="en-US" dirty="0"/>
          </a:p>
        </p:txBody>
      </p:sp>
      <p:sp>
        <p:nvSpPr>
          <p:cNvPr id="6" name="Footer Placeholder 5"/>
          <p:cNvSpPr>
            <a:spLocks noGrp="1"/>
          </p:cNvSpPr>
          <p:nvPr>
            <p:ph type="ftr" sz="quarter" idx="11"/>
          </p:nvPr>
        </p:nvSpPr>
        <p:spPr/>
        <p:txBody>
          <a:bodyPr/>
          <a:lstStyle/>
          <a:p>
            <a:pPr algn="r"/>
            <a:r>
              <a:rPr lang="en-US"/>
              <a:t>Susan.smith@hhs.state.ia.us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93175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FC33FFB-585E-4C0F-B365-A3C6FBA67765}" type="datetime2">
              <a:rPr lang="en-US" smtClean="0"/>
              <a:t>Tuesday, September 16, 2025</a:t>
            </a:fld>
            <a:endParaRPr lang="en-US" dirty="0"/>
          </a:p>
        </p:txBody>
      </p:sp>
      <p:sp>
        <p:nvSpPr>
          <p:cNvPr id="6" name="Footer Placeholder 5"/>
          <p:cNvSpPr>
            <a:spLocks noGrp="1"/>
          </p:cNvSpPr>
          <p:nvPr>
            <p:ph type="ftr" sz="quarter" idx="11"/>
          </p:nvPr>
        </p:nvSpPr>
        <p:spPr/>
        <p:txBody>
          <a:bodyPr/>
          <a:lstStyle/>
          <a:p>
            <a:pPr algn="r"/>
            <a:r>
              <a:rPr lang="en-US"/>
              <a:t>Susan.smith@hhs.state.ia.us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7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FCEBDDD-7242-4F7B-A453-3A4975CE95DF}" type="datetime2">
              <a:rPr lang="en-US" smtClean="0"/>
              <a:t>Tuesday, September 16, 2025</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lgn="r"/>
            <a:r>
              <a:rPr lang="en-US"/>
              <a:t>Susan.smith@hhs.state.ia.us</a:t>
            </a:r>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CFEC368-1D7A-4F81-ABF6-AE0E36BAF64C}"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4045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0297A43-D3BE-4A79-BACE-CF3949314637}" type="datetime1">
              <a:rPr lang="en-US" smtClean="0"/>
              <a:t>9/16/2025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55" r:id="rId1"/>
    <p:sldLayoutId id="2147483650" r:id="rId2"/>
    <p:sldLayoutId id="2147483649" r:id="rId3"/>
    <p:sldLayoutId id="2147484043" r:id="rId4"/>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centerforstartservices.or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elevateccbhc.org/" TargetMode="External"/><Relationship Id="rId2" Type="http://schemas.openxmlformats.org/officeDocument/2006/relationships/hyperlink" Target="mailto:ProviderSupports@elevateccbhc.org"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mailto:tliska@elevateccbhc.org" TargetMode="External"/><Relationship Id="rId2" Type="http://schemas.openxmlformats.org/officeDocument/2006/relationships/hyperlink" Target="mailto:mdettbarn@elevateccbhc.org"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hyperlink" Target="https://courses.lumenlearning.com/wm-abnormalpsych/chapter/major-depressive-disord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hyperlink" Target="https://www.picpedia.org/highway-signs/c/crisis-interventio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17/06/relationships/model3d" Target="../media/model3d1.glb"/><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F7AD23-403E-CB9F-8D5C-3C9B0866007A}"/>
              </a:ext>
            </a:extLst>
          </p:cNvPr>
          <p:cNvPicPr>
            <a:picLocks noChangeAspect="1"/>
          </p:cNvPicPr>
          <p:nvPr/>
        </p:nvPicPr>
        <p:blipFill>
          <a:blip r:embed="rId3"/>
          <a:stretch>
            <a:fillRect/>
          </a:stretch>
        </p:blipFill>
        <p:spPr>
          <a:xfrm>
            <a:off x="1304925" y="5279588"/>
            <a:ext cx="6749561" cy="1547899"/>
          </a:xfrm>
          <a:prstGeom prst="rect">
            <a:avLst/>
          </a:prstGeom>
        </p:spPr>
      </p:pic>
      <p:sp>
        <p:nvSpPr>
          <p:cNvPr id="5" name="TextBox 4">
            <a:extLst>
              <a:ext uri="{FF2B5EF4-FFF2-40B4-BE49-F238E27FC236}">
                <a16:creationId xmlns:a16="http://schemas.microsoft.com/office/drawing/2014/main" id="{FFECCAA4-1E6E-0BBD-160A-C7B3FC895343}"/>
              </a:ext>
            </a:extLst>
          </p:cNvPr>
          <p:cNvSpPr txBox="1"/>
          <p:nvPr/>
        </p:nvSpPr>
        <p:spPr>
          <a:xfrm>
            <a:off x="-2250830" y="4797084"/>
            <a:ext cx="4501661" cy="369332"/>
          </a:xfrm>
          <a:prstGeom prst="rect">
            <a:avLst/>
          </a:prstGeom>
          <a:noFill/>
        </p:spPr>
        <p:txBody>
          <a:bodyPr wrap="square" rtlCol="0">
            <a:spAutoFit/>
          </a:bodyPr>
          <a:lstStyle/>
          <a:p>
            <a:r>
              <a:rPr lang="en-US" dirty="0"/>
              <a:t>Welcome to </a:t>
            </a:r>
          </a:p>
        </p:txBody>
      </p:sp>
      <p:pic>
        <p:nvPicPr>
          <p:cNvPr id="7" name="Picture 6">
            <a:extLst>
              <a:ext uri="{FF2B5EF4-FFF2-40B4-BE49-F238E27FC236}">
                <a16:creationId xmlns:a16="http://schemas.microsoft.com/office/drawing/2014/main" id="{AD9CE774-D997-73EF-C27E-A1F16314DA47}"/>
              </a:ext>
            </a:extLst>
          </p:cNvPr>
          <p:cNvPicPr>
            <a:picLocks noChangeAspect="1"/>
          </p:cNvPicPr>
          <p:nvPr/>
        </p:nvPicPr>
        <p:blipFill>
          <a:blip r:embed="rId4"/>
          <a:stretch>
            <a:fillRect/>
          </a:stretch>
        </p:blipFill>
        <p:spPr>
          <a:xfrm>
            <a:off x="0" y="0"/>
            <a:ext cx="8918917" cy="3210414"/>
          </a:xfrm>
          <a:prstGeom prst="rect">
            <a:avLst/>
          </a:prstGeom>
        </p:spPr>
      </p:pic>
      <p:sp>
        <p:nvSpPr>
          <p:cNvPr id="8" name="TextBox 7">
            <a:extLst>
              <a:ext uri="{FF2B5EF4-FFF2-40B4-BE49-F238E27FC236}">
                <a16:creationId xmlns:a16="http://schemas.microsoft.com/office/drawing/2014/main" id="{51CD5A91-94C6-6795-5683-CDD51A88CB86}"/>
              </a:ext>
            </a:extLst>
          </p:cNvPr>
          <p:cNvSpPr txBox="1"/>
          <p:nvPr/>
        </p:nvSpPr>
        <p:spPr>
          <a:xfrm>
            <a:off x="206884" y="3397499"/>
            <a:ext cx="8730229" cy="1815882"/>
          </a:xfrm>
          <a:prstGeom prst="rect">
            <a:avLst/>
          </a:prstGeom>
          <a:noFill/>
        </p:spPr>
        <p:txBody>
          <a:bodyPr wrap="square" rtlCol="0">
            <a:spAutoFit/>
          </a:bodyPr>
          <a:lstStyle/>
          <a:p>
            <a:pPr algn="ctr"/>
            <a:r>
              <a:rPr lang="en-US" sz="3600" dirty="0">
                <a:latin typeface="Amasis MT Pro Black" panose="02040A04050005020304" pitchFamily="18" charset="0"/>
                <a:ea typeface="Arial Unicode MS"/>
              </a:rPr>
              <a:t>Provider Prevention and Support Services - I-START</a:t>
            </a:r>
            <a:endParaRPr lang="en-US" sz="3600" dirty="0">
              <a:effectLst/>
              <a:latin typeface="Amasis MT Pro Black" panose="02040A04050005020304" pitchFamily="18" charset="0"/>
              <a:ea typeface="Arial Unicode MS"/>
            </a:endParaRPr>
          </a:p>
          <a:p>
            <a:pPr algn="ctr"/>
            <a:r>
              <a:rPr lang="en-US" sz="2000" b="1" dirty="0">
                <a:latin typeface="Amasis MT Pro Black" panose="020F0502020204030204" pitchFamily="18" charset="0"/>
              </a:rPr>
              <a:t>Tiffany Liska, </a:t>
            </a:r>
          </a:p>
          <a:p>
            <a:pPr algn="ctr"/>
            <a:r>
              <a:rPr lang="en-US" sz="2000" b="1" dirty="0">
                <a:latin typeface="Amasis MT Pro Black" panose="020F0502020204030204" pitchFamily="18" charset="0"/>
              </a:rPr>
              <a:t>Program Director at Elevate</a:t>
            </a:r>
          </a:p>
        </p:txBody>
      </p:sp>
      <p:cxnSp>
        <p:nvCxnSpPr>
          <p:cNvPr id="3" name="Straight Connector 2">
            <a:extLst>
              <a:ext uri="{FF2B5EF4-FFF2-40B4-BE49-F238E27FC236}">
                <a16:creationId xmlns:a16="http://schemas.microsoft.com/office/drawing/2014/main" id="{624D5ECD-AFEB-7838-B875-416E97D4D2D2}"/>
              </a:ext>
            </a:extLst>
          </p:cNvPr>
          <p:cNvCxnSpPr/>
          <p:nvPr/>
        </p:nvCxnSpPr>
        <p:spPr>
          <a:xfrm>
            <a:off x="188414" y="5166416"/>
            <a:ext cx="8693834"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4A429A2-CD03-0A41-0209-8752D6A91830}"/>
              </a:ext>
            </a:extLst>
          </p:cNvPr>
          <p:cNvPicPr>
            <a:picLocks noChangeAspect="1"/>
          </p:cNvPicPr>
          <p:nvPr/>
        </p:nvPicPr>
        <p:blipFill>
          <a:blip r:embed="rId5"/>
          <a:stretch>
            <a:fillRect/>
          </a:stretch>
        </p:blipFill>
        <p:spPr>
          <a:xfrm>
            <a:off x="206885" y="3401565"/>
            <a:ext cx="8730229" cy="54869"/>
          </a:xfrm>
          <a:prstGeom prst="rect">
            <a:avLst/>
          </a:prstGeom>
        </p:spPr>
      </p:pic>
      <p:sp>
        <p:nvSpPr>
          <p:cNvPr id="9" name="Slide Number Placeholder 8">
            <a:extLst>
              <a:ext uri="{FF2B5EF4-FFF2-40B4-BE49-F238E27FC236}">
                <a16:creationId xmlns:a16="http://schemas.microsoft.com/office/drawing/2014/main" id="{651397E5-B65A-F077-26D8-7E23FA524FC0}"/>
              </a:ext>
            </a:extLst>
          </p:cNvPr>
          <p:cNvSpPr>
            <a:spLocks noGrp="1"/>
          </p:cNvSpPr>
          <p:nvPr>
            <p:ph type="sldNum" sz="quarter" idx="12"/>
          </p:nvPr>
        </p:nvSpPr>
        <p:spPr/>
        <p:txBody>
          <a:bodyPr/>
          <a:lstStyle/>
          <a:p>
            <a:fld id="{0CFEC368-1D7A-4F81-ABF6-AE0E36BAF64C}" type="slidenum">
              <a:rPr lang="en-US" smtClean="0"/>
              <a:pPr/>
              <a:t>1</a:t>
            </a:fld>
            <a:endParaRPr lang="en-US" dirty="0"/>
          </a:p>
        </p:txBody>
      </p:sp>
    </p:spTree>
    <p:extLst>
      <p:ext uri="{BB962C8B-B14F-4D97-AF65-F5344CB8AC3E}">
        <p14:creationId xmlns:p14="http://schemas.microsoft.com/office/powerpoint/2010/main" val="165209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FC3D-4F0E-A947-6C52-4614DD28BBFC}"/>
              </a:ext>
            </a:extLst>
          </p:cNvPr>
          <p:cNvSpPr>
            <a:spLocks noGrp="1"/>
          </p:cNvSpPr>
          <p:nvPr>
            <p:ph type="title"/>
          </p:nvPr>
        </p:nvSpPr>
        <p:spPr/>
        <p:txBody>
          <a:bodyPr/>
          <a:lstStyle/>
          <a:p>
            <a:r>
              <a:rPr lang="en-US" dirty="0"/>
              <a:t>National Resources </a:t>
            </a:r>
          </a:p>
        </p:txBody>
      </p:sp>
      <p:sp>
        <p:nvSpPr>
          <p:cNvPr id="3" name="Content Placeholder 2">
            <a:extLst>
              <a:ext uri="{FF2B5EF4-FFF2-40B4-BE49-F238E27FC236}">
                <a16:creationId xmlns:a16="http://schemas.microsoft.com/office/drawing/2014/main" id="{30834496-5761-5E52-FFF5-989C103E58AC}"/>
              </a:ext>
            </a:extLst>
          </p:cNvPr>
          <p:cNvSpPr>
            <a:spLocks noGrp="1"/>
          </p:cNvSpPr>
          <p:nvPr>
            <p:ph idx="1"/>
          </p:nvPr>
        </p:nvSpPr>
        <p:spPr/>
        <p:txBody>
          <a:bodyPr/>
          <a:lstStyle/>
          <a:p>
            <a:r>
              <a:rPr lang="en-US" dirty="0"/>
              <a:t>The Center for START Services </a:t>
            </a:r>
          </a:p>
          <a:p>
            <a:pPr lvl="1"/>
            <a:r>
              <a:rPr lang="en-US" dirty="0"/>
              <a:t>Experts in the field of complex behavioral health needs for individuals with intellectual and developmental disabilities </a:t>
            </a:r>
          </a:p>
          <a:p>
            <a:r>
              <a:rPr lang="en-US" dirty="0"/>
              <a:t>All members of the Provider Supports team are or will be Certified by the Center for START Services </a:t>
            </a:r>
          </a:p>
          <a:p>
            <a:r>
              <a:rPr lang="en-US" dirty="0"/>
              <a:t>Consultation Services </a:t>
            </a:r>
          </a:p>
          <a:p>
            <a:r>
              <a:rPr lang="en-US" dirty="0">
                <a:hlinkClick r:id="rId3"/>
              </a:rPr>
              <a:t>www.centerforstartservices.org</a:t>
            </a:r>
            <a:r>
              <a:rPr lang="en-US" dirty="0"/>
              <a:t> </a:t>
            </a:r>
          </a:p>
        </p:txBody>
      </p:sp>
      <p:pic>
        <p:nvPicPr>
          <p:cNvPr id="5" name="Picture 4" descr="Qr code&#10;&#10;Description automatically generated">
            <a:extLst>
              <a:ext uri="{FF2B5EF4-FFF2-40B4-BE49-F238E27FC236}">
                <a16:creationId xmlns:a16="http://schemas.microsoft.com/office/drawing/2014/main" id="{E7549D04-0037-CF90-563F-CCAD2C190B3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458843" y="6176963"/>
            <a:ext cx="611183" cy="597624"/>
          </a:xfrm>
          <a:prstGeom prst="rect">
            <a:avLst/>
          </a:prstGeom>
        </p:spPr>
      </p:pic>
      <p:pic>
        <p:nvPicPr>
          <p:cNvPr id="4" name="Picture 3">
            <a:extLst>
              <a:ext uri="{FF2B5EF4-FFF2-40B4-BE49-F238E27FC236}">
                <a16:creationId xmlns:a16="http://schemas.microsoft.com/office/drawing/2014/main" id="{D4DE6EED-AC20-FC4C-FAE9-24CF4687A633}"/>
              </a:ext>
            </a:extLst>
          </p:cNvPr>
          <p:cNvPicPr>
            <a:picLocks noChangeAspect="1"/>
          </p:cNvPicPr>
          <p:nvPr/>
        </p:nvPicPr>
        <p:blipFill>
          <a:blip r:embed="rId5"/>
          <a:stretch>
            <a:fillRect/>
          </a:stretch>
        </p:blipFill>
        <p:spPr>
          <a:xfrm>
            <a:off x="267952" y="6326186"/>
            <a:ext cx="2752725" cy="333375"/>
          </a:xfrm>
          <a:prstGeom prst="rect">
            <a:avLst/>
          </a:prstGeom>
        </p:spPr>
      </p:pic>
      <p:pic>
        <p:nvPicPr>
          <p:cNvPr id="6" name="Picture 5" descr="Text, logo&#10;&#10;Description automatically generated">
            <a:extLst>
              <a:ext uri="{FF2B5EF4-FFF2-40B4-BE49-F238E27FC236}">
                <a16:creationId xmlns:a16="http://schemas.microsoft.com/office/drawing/2014/main" id="{A3D5FD8A-3A6E-FE43-F8E9-6BFA2620217C}"/>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61317" y="6176963"/>
            <a:ext cx="1756886" cy="575786"/>
          </a:xfrm>
          <a:prstGeom prst="rect">
            <a:avLst/>
          </a:prstGeom>
          <a:noFill/>
        </p:spPr>
      </p:pic>
    </p:spTree>
    <p:extLst>
      <p:ext uri="{BB962C8B-B14F-4D97-AF65-F5344CB8AC3E}">
        <p14:creationId xmlns:p14="http://schemas.microsoft.com/office/powerpoint/2010/main" val="17472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B1435-861A-315A-D857-DF9AD17AF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9DD21-C559-D818-AA77-83155DCAD531}"/>
              </a:ext>
            </a:extLst>
          </p:cNvPr>
          <p:cNvSpPr>
            <a:spLocks noGrp="1"/>
          </p:cNvSpPr>
          <p:nvPr>
            <p:ph type="title"/>
          </p:nvPr>
        </p:nvSpPr>
        <p:spPr>
          <a:xfrm>
            <a:off x="171450" y="209237"/>
            <a:ext cx="7886700" cy="994172"/>
          </a:xfrm>
        </p:spPr>
        <p:txBody>
          <a:bodyPr>
            <a:normAutofit/>
          </a:bodyPr>
          <a:lstStyle/>
          <a:p>
            <a:r>
              <a:rPr lang="en-US" dirty="0">
                <a:gradFill flip="none" rotWithShape="1">
                  <a:gsLst>
                    <a:gs pos="28000">
                      <a:srgbClr val="EDEDED"/>
                    </a:gs>
                    <a:gs pos="0">
                      <a:srgbClr val="BFBFBF"/>
                    </a:gs>
                    <a:gs pos="100000">
                      <a:srgbClr val="FFFFFF"/>
                    </a:gs>
                  </a:gsLst>
                  <a:lin ang="4800000" scaled="0"/>
                  <a:tileRect/>
                </a:gradFill>
              </a:rPr>
              <a:t>Make a Referral </a:t>
            </a:r>
          </a:p>
        </p:txBody>
      </p:sp>
      <p:sp>
        <p:nvSpPr>
          <p:cNvPr id="3" name="Content Placeholder 2">
            <a:extLst>
              <a:ext uri="{FF2B5EF4-FFF2-40B4-BE49-F238E27FC236}">
                <a16:creationId xmlns:a16="http://schemas.microsoft.com/office/drawing/2014/main" id="{CB491BF7-7DBB-6C96-DE9E-E73F675F0E79}"/>
              </a:ext>
            </a:extLst>
          </p:cNvPr>
          <p:cNvSpPr>
            <a:spLocks noGrp="1"/>
          </p:cNvSpPr>
          <p:nvPr>
            <p:ph idx="1"/>
          </p:nvPr>
        </p:nvSpPr>
        <p:spPr>
          <a:xfrm>
            <a:off x="358736" y="1420040"/>
            <a:ext cx="6415042" cy="4017920"/>
          </a:xfrm>
        </p:spPr>
        <p:txBody>
          <a:bodyPr>
            <a:normAutofit fontScale="92500" lnSpcReduction="20000"/>
          </a:bodyPr>
          <a:lstStyle/>
          <a:p>
            <a:r>
              <a:rPr lang="en-US" dirty="0">
                <a:gradFill>
                  <a:gsLst>
                    <a:gs pos="34000">
                      <a:srgbClr val="EDEDED"/>
                    </a:gs>
                    <a:gs pos="0">
                      <a:srgbClr val="BFBFBF"/>
                    </a:gs>
                    <a:gs pos="100000">
                      <a:srgbClr val="FFFFFF"/>
                    </a:gs>
                  </a:gsLst>
                  <a:lin ang="4800000" scaled="0"/>
                </a:gradFill>
              </a:rPr>
              <a:t>Email: </a:t>
            </a:r>
            <a:r>
              <a:rPr lang="en-US" dirty="0">
                <a:gradFill>
                  <a:gsLst>
                    <a:gs pos="34000">
                      <a:srgbClr val="EDEDED"/>
                    </a:gs>
                    <a:gs pos="0">
                      <a:srgbClr val="BFBFBF"/>
                    </a:gs>
                    <a:gs pos="100000">
                      <a:srgbClr val="FFFFFF"/>
                    </a:gs>
                  </a:gsLst>
                  <a:lin ang="4800000" scaled="0"/>
                </a:gradFill>
                <a:hlinkClick r:id="rId2"/>
              </a:rPr>
              <a:t>ProviderSupports@elevateccbhc.org</a:t>
            </a:r>
            <a:r>
              <a:rPr lang="en-US" dirty="0">
                <a:gradFill>
                  <a:gsLst>
                    <a:gs pos="34000">
                      <a:srgbClr val="EDEDED"/>
                    </a:gs>
                    <a:gs pos="0">
                      <a:srgbClr val="BFBFBF"/>
                    </a:gs>
                    <a:gs pos="100000">
                      <a:srgbClr val="FFFFFF"/>
                    </a:gs>
                  </a:gsLst>
                  <a:lin ang="4800000" scaled="0"/>
                </a:gradFill>
              </a:rPr>
              <a:t> </a:t>
            </a:r>
          </a:p>
          <a:p>
            <a:r>
              <a:rPr lang="en-US" dirty="0">
                <a:gradFill>
                  <a:gsLst>
                    <a:gs pos="34000">
                      <a:srgbClr val="EDEDED"/>
                    </a:gs>
                    <a:gs pos="0">
                      <a:srgbClr val="BFBFBF"/>
                    </a:gs>
                    <a:gs pos="100000">
                      <a:srgbClr val="FFFFFF"/>
                    </a:gs>
                  </a:gsLst>
                  <a:lin ang="4800000" scaled="0"/>
                </a:gradFill>
              </a:rPr>
              <a:t>Website: </a:t>
            </a:r>
            <a:r>
              <a:rPr lang="en-US" dirty="0">
                <a:gradFill>
                  <a:gsLst>
                    <a:gs pos="34000">
                      <a:srgbClr val="EDEDED"/>
                    </a:gs>
                    <a:gs pos="0">
                      <a:srgbClr val="BFBFBF"/>
                    </a:gs>
                    <a:gs pos="100000">
                      <a:srgbClr val="FFFFFF"/>
                    </a:gs>
                  </a:gsLst>
                  <a:lin ang="4800000" scaled="0"/>
                </a:gradFill>
                <a:hlinkClick r:id="rId3"/>
              </a:rPr>
              <a:t>www.elevateccbhc.org</a:t>
            </a:r>
            <a:r>
              <a:rPr lang="en-US" dirty="0">
                <a:gradFill>
                  <a:gsLst>
                    <a:gs pos="34000">
                      <a:srgbClr val="EDEDED"/>
                    </a:gs>
                    <a:gs pos="0">
                      <a:srgbClr val="BFBFBF"/>
                    </a:gs>
                    <a:gs pos="100000">
                      <a:srgbClr val="FFFFFF"/>
                    </a:gs>
                  </a:gsLst>
                  <a:lin ang="4800000" scaled="0"/>
                </a:gradFill>
              </a:rPr>
              <a:t> </a:t>
            </a:r>
          </a:p>
          <a:p>
            <a:r>
              <a:rPr lang="en-US" dirty="0">
                <a:gradFill>
                  <a:gsLst>
                    <a:gs pos="34000">
                      <a:srgbClr val="EDEDED"/>
                    </a:gs>
                    <a:gs pos="0">
                      <a:srgbClr val="BFBFBF"/>
                    </a:gs>
                    <a:gs pos="100000">
                      <a:srgbClr val="FFFFFF"/>
                    </a:gs>
                  </a:gsLst>
                  <a:lin ang="4800000" scaled="0"/>
                </a:gradFill>
              </a:rPr>
              <a:t>Phone: 641.525.0401</a:t>
            </a:r>
          </a:p>
          <a:p>
            <a:endParaRPr lang="en-US" dirty="0">
              <a:gradFill>
                <a:gsLst>
                  <a:gs pos="34000">
                    <a:srgbClr val="EDEDED"/>
                  </a:gs>
                  <a:gs pos="0">
                    <a:srgbClr val="BFBFBF"/>
                  </a:gs>
                  <a:gs pos="100000">
                    <a:srgbClr val="FFFFFF"/>
                  </a:gs>
                </a:gsLst>
                <a:lin ang="4800000" scaled="0"/>
              </a:gradFill>
            </a:endParaRPr>
          </a:p>
          <a:p>
            <a:pPr marL="0" indent="0">
              <a:buNone/>
            </a:pPr>
            <a:r>
              <a:rPr lang="en-US" sz="1800" b="1" u="sng" dirty="0">
                <a:solidFill>
                  <a:schemeClr val="tx1"/>
                </a:solidFill>
              </a:rPr>
              <a:t>Eligibility Requirements: </a:t>
            </a:r>
          </a:p>
          <a:p>
            <a:pPr lvl="1"/>
            <a:r>
              <a:rPr lang="en-US" dirty="0">
                <a:solidFill>
                  <a:schemeClr val="tx1"/>
                </a:solidFill>
              </a:rPr>
              <a:t>Intellectual Disability </a:t>
            </a:r>
          </a:p>
          <a:p>
            <a:pPr lvl="1"/>
            <a:r>
              <a:rPr lang="en-US" dirty="0">
                <a:solidFill>
                  <a:schemeClr val="tx1"/>
                </a:solidFill>
              </a:rPr>
              <a:t>Enrolled and Receiving ID Waiver or </a:t>
            </a:r>
            <a:r>
              <a:rPr lang="en-US" dirty="0" err="1">
                <a:solidFill>
                  <a:schemeClr val="tx1"/>
                </a:solidFill>
              </a:rPr>
              <a:t>Hab</a:t>
            </a:r>
            <a:r>
              <a:rPr lang="en-US" dirty="0">
                <a:solidFill>
                  <a:schemeClr val="tx1"/>
                </a:solidFill>
              </a:rPr>
              <a:t> Funding </a:t>
            </a:r>
          </a:p>
          <a:p>
            <a:pPr lvl="1"/>
            <a:r>
              <a:rPr lang="en-US" dirty="0">
                <a:solidFill>
                  <a:schemeClr val="tx1"/>
                </a:solidFill>
              </a:rPr>
              <a:t>Documented behavioral health challenges</a:t>
            </a:r>
          </a:p>
          <a:p>
            <a:pPr lvl="1"/>
            <a:r>
              <a:rPr lang="en-US" dirty="0">
                <a:solidFill>
                  <a:schemeClr val="tx1"/>
                </a:solidFill>
              </a:rPr>
              <a:t>Members between the ages of 6-17, must live in a residential-based supported community living setting. </a:t>
            </a:r>
          </a:p>
          <a:p>
            <a:pPr marL="0" indent="0">
              <a:buNone/>
            </a:pPr>
            <a:endParaRPr lang="en-US" dirty="0">
              <a:gradFill>
                <a:gsLst>
                  <a:gs pos="34000">
                    <a:srgbClr val="EDEDED"/>
                  </a:gs>
                  <a:gs pos="0">
                    <a:srgbClr val="BFBFBF"/>
                  </a:gs>
                  <a:gs pos="100000">
                    <a:srgbClr val="FFFFFF"/>
                  </a:gs>
                </a:gsLst>
                <a:lin ang="4800000" scaled="0"/>
              </a:gradFill>
            </a:endParaRPr>
          </a:p>
          <a:p>
            <a:endParaRPr lang="en-US" dirty="0">
              <a:gradFill>
                <a:gsLst>
                  <a:gs pos="34000">
                    <a:srgbClr val="EDEDED"/>
                  </a:gs>
                  <a:gs pos="0">
                    <a:srgbClr val="BFBFBF"/>
                  </a:gs>
                  <a:gs pos="100000">
                    <a:srgbClr val="FFFFFF"/>
                  </a:gs>
                </a:gsLst>
                <a:lin ang="4800000" scaled="0"/>
              </a:gradFill>
            </a:endParaRPr>
          </a:p>
        </p:txBody>
      </p:sp>
      <p:pic>
        <p:nvPicPr>
          <p:cNvPr id="4" name="Picture 3" descr="Qr code&#10;&#10;Description automatically generated">
            <a:extLst>
              <a:ext uri="{FF2B5EF4-FFF2-40B4-BE49-F238E27FC236}">
                <a16:creationId xmlns:a16="http://schemas.microsoft.com/office/drawing/2014/main" id="{71CB5095-FC96-29C0-EC3B-AE7D1C69A3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07003" y="1966450"/>
            <a:ext cx="2132957" cy="2085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A1D34BB5-F5BB-661C-641A-5951A96F6BC7}"/>
              </a:ext>
            </a:extLst>
          </p:cNvPr>
          <p:cNvPicPr>
            <a:picLocks noChangeAspect="1"/>
          </p:cNvPicPr>
          <p:nvPr/>
        </p:nvPicPr>
        <p:blipFill>
          <a:blip r:embed="rId5"/>
          <a:stretch>
            <a:fillRect/>
          </a:stretch>
        </p:blipFill>
        <p:spPr>
          <a:xfrm>
            <a:off x="267952" y="6326186"/>
            <a:ext cx="2752725" cy="333375"/>
          </a:xfrm>
          <a:prstGeom prst="rect">
            <a:avLst/>
          </a:prstGeom>
        </p:spPr>
      </p:pic>
      <p:pic>
        <p:nvPicPr>
          <p:cNvPr id="6" name="Picture 5" descr="Text, logo&#10;&#10;Description automatically generated">
            <a:extLst>
              <a:ext uri="{FF2B5EF4-FFF2-40B4-BE49-F238E27FC236}">
                <a16:creationId xmlns:a16="http://schemas.microsoft.com/office/drawing/2014/main" id="{3F60BE80-CF24-DAF8-FF83-90575F2EFA40}"/>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02938" y="6138444"/>
            <a:ext cx="1756886" cy="575786"/>
          </a:xfrm>
          <a:prstGeom prst="rect">
            <a:avLst/>
          </a:prstGeom>
          <a:noFill/>
        </p:spPr>
      </p:pic>
    </p:spTree>
    <p:extLst>
      <p:ext uri="{BB962C8B-B14F-4D97-AF65-F5344CB8AC3E}">
        <p14:creationId xmlns:p14="http://schemas.microsoft.com/office/powerpoint/2010/main" val="298767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9C3C-C01F-20C3-8517-85D39AD162D6}"/>
              </a:ext>
            </a:extLst>
          </p:cNvPr>
          <p:cNvSpPr>
            <a:spLocks noGrp="1"/>
          </p:cNvSpPr>
          <p:nvPr>
            <p:ph type="title"/>
          </p:nvPr>
        </p:nvSpPr>
        <p:spPr>
          <a:xfrm>
            <a:off x="255671" y="18255"/>
            <a:ext cx="7886700" cy="1325563"/>
          </a:xfrm>
        </p:spPr>
        <p:txBody>
          <a:bodyPr>
            <a:noAutofit/>
          </a:bodyPr>
          <a:lstStyle/>
          <a:p>
            <a:r>
              <a:rPr lang="en-US" sz="4400" dirty="0"/>
              <a:t>Any Program Related Questions: </a:t>
            </a:r>
          </a:p>
        </p:txBody>
      </p:sp>
      <p:sp>
        <p:nvSpPr>
          <p:cNvPr id="3" name="Content Placeholder 2">
            <a:extLst>
              <a:ext uri="{FF2B5EF4-FFF2-40B4-BE49-F238E27FC236}">
                <a16:creationId xmlns:a16="http://schemas.microsoft.com/office/drawing/2014/main" id="{D246520E-2209-9955-3746-256D43E1DCE8}"/>
              </a:ext>
            </a:extLst>
          </p:cNvPr>
          <p:cNvSpPr>
            <a:spLocks noGrp="1"/>
          </p:cNvSpPr>
          <p:nvPr>
            <p:ph idx="1"/>
          </p:nvPr>
        </p:nvSpPr>
        <p:spPr>
          <a:xfrm>
            <a:off x="361346" y="1253331"/>
            <a:ext cx="7675350" cy="4351338"/>
          </a:xfrm>
        </p:spPr>
        <p:txBody>
          <a:bodyPr/>
          <a:lstStyle/>
          <a:p>
            <a:r>
              <a:rPr lang="en-US" dirty="0"/>
              <a:t>Contact: </a:t>
            </a:r>
          </a:p>
          <a:p>
            <a:pPr marL="0" indent="0">
              <a:buNone/>
            </a:pPr>
            <a:endParaRPr lang="en-US" dirty="0"/>
          </a:p>
          <a:p>
            <a:pPr lvl="1"/>
            <a:r>
              <a:rPr lang="en-US" dirty="0"/>
              <a:t>Morgan Dettbarn, MSW Assistant Program Director</a:t>
            </a:r>
          </a:p>
          <a:p>
            <a:pPr lvl="1"/>
            <a:r>
              <a:rPr lang="en-US" dirty="0"/>
              <a:t>E: </a:t>
            </a:r>
            <a:r>
              <a:rPr lang="en-US" dirty="0">
                <a:hlinkClick r:id="rId2"/>
              </a:rPr>
              <a:t>mdettbarn@elevateccbhc.org</a:t>
            </a:r>
            <a:endParaRPr lang="en-US" dirty="0"/>
          </a:p>
          <a:p>
            <a:pPr lvl="1"/>
            <a:r>
              <a:rPr lang="en-US" dirty="0"/>
              <a:t>P: 319-348-3668 </a:t>
            </a:r>
          </a:p>
          <a:p>
            <a:pPr marL="342900" lvl="1" indent="0">
              <a:buNone/>
            </a:pPr>
            <a:endParaRPr lang="en-US" sz="1500" dirty="0"/>
          </a:p>
          <a:p>
            <a:pPr lvl="1"/>
            <a:r>
              <a:rPr lang="en-US" dirty="0"/>
              <a:t>Tiffany Liska, MA Program Director </a:t>
            </a:r>
          </a:p>
          <a:p>
            <a:pPr lvl="1"/>
            <a:r>
              <a:rPr lang="en-US" dirty="0"/>
              <a:t>E: </a:t>
            </a:r>
            <a:r>
              <a:rPr lang="en-US" dirty="0">
                <a:hlinkClick r:id="rId3"/>
              </a:rPr>
              <a:t>tliska@elevateccbhc.org</a:t>
            </a:r>
            <a:r>
              <a:rPr lang="en-US" dirty="0"/>
              <a:t> </a:t>
            </a:r>
          </a:p>
          <a:p>
            <a:pPr lvl="1"/>
            <a:r>
              <a:rPr lang="en-US" dirty="0"/>
              <a:t>P: 319-464.0642</a:t>
            </a:r>
          </a:p>
          <a:p>
            <a:pPr marL="0" indent="0">
              <a:buNone/>
            </a:pPr>
            <a:endParaRPr lang="en-US" dirty="0"/>
          </a:p>
        </p:txBody>
      </p:sp>
      <p:pic>
        <p:nvPicPr>
          <p:cNvPr id="5" name="Picture 4" descr="Qr code&#10;&#10;Description automatically generated">
            <a:extLst>
              <a:ext uri="{FF2B5EF4-FFF2-40B4-BE49-F238E27FC236}">
                <a16:creationId xmlns:a16="http://schemas.microsoft.com/office/drawing/2014/main" id="{750FEA0D-B40B-2266-78A0-CDDD67C7A7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38527" y="6093631"/>
            <a:ext cx="611183" cy="597624"/>
          </a:xfrm>
          <a:prstGeom prst="rect">
            <a:avLst/>
          </a:prstGeom>
        </p:spPr>
      </p:pic>
      <p:pic>
        <p:nvPicPr>
          <p:cNvPr id="4" name="Picture 3">
            <a:extLst>
              <a:ext uri="{FF2B5EF4-FFF2-40B4-BE49-F238E27FC236}">
                <a16:creationId xmlns:a16="http://schemas.microsoft.com/office/drawing/2014/main" id="{8F295EE2-1B0E-CDEE-D6F1-7E885C9355B3}"/>
              </a:ext>
            </a:extLst>
          </p:cNvPr>
          <p:cNvPicPr>
            <a:picLocks noChangeAspect="1"/>
          </p:cNvPicPr>
          <p:nvPr/>
        </p:nvPicPr>
        <p:blipFill>
          <a:blip r:embed="rId5"/>
          <a:stretch>
            <a:fillRect/>
          </a:stretch>
        </p:blipFill>
        <p:spPr>
          <a:xfrm>
            <a:off x="267952" y="6326186"/>
            <a:ext cx="2752725" cy="333375"/>
          </a:xfrm>
          <a:prstGeom prst="rect">
            <a:avLst/>
          </a:prstGeom>
        </p:spPr>
      </p:pic>
      <p:pic>
        <p:nvPicPr>
          <p:cNvPr id="6" name="Picture 5" descr="Text, logo&#10;&#10;Description automatically generated">
            <a:extLst>
              <a:ext uri="{FF2B5EF4-FFF2-40B4-BE49-F238E27FC236}">
                <a16:creationId xmlns:a16="http://schemas.microsoft.com/office/drawing/2014/main" id="{CB2956DA-B96E-2E4D-06D4-2512732AC15B}"/>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61317" y="6176963"/>
            <a:ext cx="1756886" cy="575786"/>
          </a:xfrm>
          <a:prstGeom prst="rect">
            <a:avLst/>
          </a:prstGeom>
          <a:noFill/>
        </p:spPr>
      </p:pic>
    </p:spTree>
    <p:extLst>
      <p:ext uri="{BB962C8B-B14F-4D97-AF65-F5344CB8AC3E}">
        <p14:creationId xmlns:p14="http://schemas.microsoft.com/office/powerpoint/2010/main" val="181501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BCEE-EF96-B5ED-E649-122A9D8BBF0C}"/>
              </a:ext>
            </a:extLst>
          </p:cNvPr>
          <p:cNvSpPr>
            <a:spLocks noGrp="1"/>
          </p:cNvSpPr>
          <p:nvPr>
            <p:ph type="ctrTitle"/>
          </p:nvPr>
        </p:nvSpPr>
        <p:spPr>
          <a:xfrm>
            <a:off x="2996331" y="1336705"/>
            <a:ext cx="5836867" cy="4184590"/>
          </a:xfrm>
          <a:effectLst>
            <a:outerShdw blurRad="177800" dist="38100" dir="5400000" algn="t" rotWithShape="0">
              <a:prstClr val="black">
                <a:alpha val="22000"/>
              </a:prstClr>
            </a:outerShdw>
          </a:effectLst>
        </p:spPr>
        <p:txBody>
          <a:bodyPr>
            <a:normAutofit/>
          </a:bodyPr>
          <a:lstStyle/>
          <a:p>
            <a:pPr algn="ctr"/>
            <a:br>
              <a:rPr lang="en-US" sz="3975" dirty="0"/>
            </a:br>
            <a:r>
              <a:rPr lang="en-US" sz="4800" b="1" dirty="0">
                <a:solidFill>
                  <a:srgbClr val="0070C0"/>
                </a:solidFill>
              </a:rPr>
              <a:t>Provider</a:t>
            </a:r>
            <a:r>
              <a:rPr lang="en-US" sz="4800" dirty="0"/>
              <a:t>  Prevention  &amp; </a:t>
            </a:r>
            <a:br>
              <a:rPr lang="en-US" sz="4800" dirty="0"/>
            </a:br>
            <a:r>
              <a:rPr lang="en-US" sz="4800" b="1" dirty="0">
                <a:solidFill>
                  <a:srgbClr val="0070C0"/>
                </a:solidFill>
              </a:rPr>
              <a:t>Support</a:t>
            </a:r>
            <a:r>
              <a:rPr lang="en-US" sz="4800" dirty="0"/>
              <a:t>  Services</a:t>
            </a:r>
            <a:br>
              <a:rPr lang="en-US" sz="3300" dirty="0"/>
            </a:br>
            <a:endParaRPr lang="en-US" sz="3300" dirty="0"/>
          </a:p>
        </p:txBody>
      </p:sp>
      <p:grpSp>
        <p:nvGrpSpPr>
          <p:cNvPr id="4" name="Group 3">
            <a:extLst>
              <a:ext uri="{FF2B5EF4-FFF2-40B4-BE49-F238E27FC236}">
                <a16:creationId xmlns:a16="http://schemas.microsoft.com/office/drawing/2014/main" id="{E49A2728-4B34-0179-6339-AAC97AFEE432}"/>
              </a:ext>
            </a:extLst>
          </p:cNvPr>
          <p:cNvGrpSpPr>
            <a:grpSpLocks/>
          </p:cNvGrpSpPr>
          <p:nvPr/>
        </p:nvGrpSpPr>
        <p:grpSpPr>
          <a:xfrm>
            <a:off x="295542" y="1439295"/>
            <a:ext cx="2875467" cy="3196547"/>
            <a:chOff x="0" y="0"/>
            <a:chExt cx="3261360" cy="3451860"/>
          </a:xfrm>
          <a:effectLst>
            <a:outerShdw blurRad="50800" dist="38100" dir="2700000" algn="tl" rotWithShape="0">
              <a:prstClr val="black">
                <a:alpha val="40000"/>
              </a:prstClr>
            </a:outerShdw>
            <a:reflection blurRad="6350" stA="52000" endA="300" endPos="35000" dir="5400000" sy="-100000" algn="bl" rotWithShape="0"/>
          </a:effectLst>
        </p:grpSpPr>
        <p:sp>
          <p:nvSpPr>
            <p:cNvPr id="5" name="Oval 3">
              <a:extLst>
                <a:ext uri="{FF2B5EF4-FFF2-40B4-BE49-F238E27FC236}">
                  <a16:creationId xmlns:a16="http://schemas.microsoft.com/office/drawing/2014/main" id="{AA9FDD12-AB5B-B52E-85C0-468EFBF38347}"/>
                </a:ext>
              </a:extLst>
            </p:cNvPr>
            <p:cNvSpPr/>
            <p:nvPr/>
          </p:nvSpPr>
          <p:spPr>
            <a:xfrm>
              <a:off x="2484120" y="45720"/>
              <a:ext cx="495300" cy="716280"/>
            </a:xfrm>
            <a:custGeom>
              <a:avLst/>
              <a:gdLst>
                <a:gd name="connsiteX0" fmla="*/ 0 w 495300"/>
                <a:gd name="connsiteY0" fmla="*/ 358140 h 716280"/>
                <a:gd name="connsiteX1" fmla="*/ 247650 w 495300"/>
                <a:gd name="connsiteY1" fmla="*/ 0 h 716280"/>
                <a:gd name="connsiteX2" fmla="*/ 495300 w 495300"/>
                <a:gd name="connsiteY2" fmla="*/ 358140 h 716280"/>
                <a:gd name="connsiteX3" fmla="*/ 247650 w 495300"/>
                <a:gd name="connsiteY3" fmla="*/ 716280 h 716280"/>
                <a:gd name="connsiteX4" fmla="*/ 0 w 495300"/>
                <a:gd name="connsiteY4" fmla="*/ 358140 h 71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716280" extrusionOk="0">
                  <a:moveTo>
                    <a:pt x="0" y="358140"/>
                  </a:moveTo>
                  <a:cubicBezTo>
                    <a:pt x="-10513" y="160795"/>
                    <a:pt x="125994" y="14863"/>
                    <a:pt x="247650" y="0"/>
                  </a:cubicBezTo>
                  <a:cubicBezTo>
                    <a:pt x="397650" y="27146"/>
                    <a:pt x="495940" y="179862"/>
                    <a:pt x="495300" y="358140"/>
                  </a:cubicBezTo>
                  <a:cubicBezTo>
                    <a:pt x="488691" y="545964"/>
                    <a:pt x="401206" y="736572"/>
                    <a:pt x="247650" y="716280"/>
                  </a:cubicBezTo>
                  <a:cubicBezTo>
                    <a:pt x="111562" y="713732"/>
                    <a:pt x="10005" y="574589"/>
                    <a:pt x="0" y="358140"/>
                  </a:cubicBezTo>
                  <a:close/>
                </a:path>
              </a:pathLst>
            </a:custGeom>
            <a:noFill/>
            <a:ln w="57150" cap="flat" cmpd="sng" algn="ctr">
              <a:solidFill>
                <a:schemeClr val="accent1">
                  <a:lumMod val="40000"/>
                  <a:lumOff val="60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grpSp>
          <p:nvGrpSpPr>
            <p:cNvPr id="6" name="Group 5">
              <a:extLst>
                <a:ext uri="{FF2B5EF4-FFF2-40B4-BE49-F238E27FC236}">
                  <a16:creationId xmlns:a16="http://schemas.microsoft.com/office/drawing/2014/main" id="{1148DE99-6C2A-3925-EF77-1298F7DF8E59}"/>
                </a:ext>
              </a:extLst>
            </p:cNvPr>
            <p:cNvGrpSpPr/>
            <p:nvPr/>
          </p:nvGrpSpPr>
          <p:grpSpPr>
            <a:xfrm>
              <a:off x="0" y="0"/>
              <a:ext cx="3261360" cy="3451860"/>
              <a:chOff x="0" y="0"/>
              <a:chExt cx="3261360" cy="3451860"/>
            </a:xfrm>
          </p:grpSpPr>
          <p:sp>
            <p:nvSpPr>
              <p:cNvPr id="7" name="Oval 2">
                <a:extLst>
                  <a:ext uri="{FF2B5EF4-FFF2-40B4-BE49-F238E27FC236}">
                    <a16:creationId xmlns:a16="http://schemas.microsoft.com/office/drawing/2014/main" id="{B6E6B396-1B8D-DE29-F071-12ABBD4F3732}"/>
                  </a:ext>
                </a:extLst>
              </p:cNvPr>
              <p:cNvSpPr/>
              <p:nvPr/>
            </p:nvSpPr>
            <p:spPr>
              <a:xfrm>
                <a:off x="205740" y="30480"/>
                <a:ext cx="556260" cy="777240"/>
              </a:xfrm>
              <a:custGeom>
                <a:avLst/>
                <a:gdLst>
                  <a:gd name="connsiteX0" fmla="*/ 0 w 556260"/>
                  <a:gd name="connsiteY0" fmla="*/ 388620 h 777240"/>
                  <a:gd name="connsiteX1" fmla="*/ 278130 w 556260"/>
                  <a:gd name="connsiteY1" fmla="*/ 0 h 777240"/>
                  <a:gd name="connsiteX2" fmla="*/ 556260 w 556260"/>
                  <a:gd name="connsiteY2" fmla="*/ 388620 h 777240"/>
                  <a:gd name="connsiteX3" fmla="*/ 278130 w 556260"/>
                  <a:gd name="connsiteY3" fmla="*/ 777240 h 777240"/>
                  <a:gd name="connsiteX4" fmla="*/ 0 w 55626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 h="777240" extrusionOk="0">
                    <a:moveTo>
                      <a:pt x="0" y="388620"/>
                    </a:moveTo>
                    <a:cubicBezTo>
                      <a:pt x="-14328" y="174604"/>
                      <a:pt x="137217" y="12480"/>
                      <a:pt x="278130" y="0"/>
                    </a:cubicBezTo>
                    <a:cubicBezTo>
                      <a:pt x="434996" y="6689"/>
                      <a:pt x="556850" y="191992"/>
                      <a:pt x="556260" y="388620"/>
                    </a:cubicBezTo>
                    <a:cubicBezTo>
                      <a:pt x="547126" y="589469"/>
                      <a:pt x="443062" y="790933"/>
                      <a:pt x="278130" y="777240"/>
                    </a:cubicBezTo>
                    <a:cubicBezTo>
                      <a:pt x="130794" y="753914"/>
                      <a:pt x="14407" y="630109"/>
                      <a:pt x="0" y="388620"/>
                    </a:cubicBezTo>
                    <a:close/>
                  </a:path>
                </a:pathLst>
              </a:custGeom>
              <a:noFill/>
              <a:ln w="57150" cap="flat" cmpd="sng" algn="ctr">
                <a:solidFill>
                  <a:schemeClr val="accent1">
                    <a:lumMod val="40000"/>
                    <a:lumOff val="60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8" name="Oval 4">
                <a:extLst>
                  <a:ext uri="{FF2B5EF4-FFF2-40B4-BE49-F238E27FC236}">
                    <a16:creationId xmlns:a16="http://schemas.microsoft.com/office/drawing/2014/main" id="{CB8111B2-BD57-31A1-A97B-96C0646AC4C2}"/>
                  </a:ext>
                </a:extLst>
              </p:cNvPr>
              <p:cNvSpPr/>
              <p:nvPr/>
            </p:nvSpPr>
            <p:spPr>
              <a:xfrm>
                <a:off x="1935480" y="38100"/>
                <a:ext cx="601980" cy="883920"/>
              </a:xfrm>
              <a:custGeom>
                <a:avLst/>
                <a:gdLst>
                  <a:gd name="connsiteX0" fmla="*/ 0 w 601980"/>
                  <a:gd name="connsiteY0" fmla="*/ 441960 h 883920"/>
                  <a:gd name="connsiteX1" fmla="*/ 300990 w 601980"/>
                  <a:gd name="connsiteY1" fmla="*/ 0 h 883920"/>
                  <a:gd name="connsiteX2" fmla="*/ 601980 w 601980"/>
                  <a:gd name="connsiteY2" fmla="*/ 441960 h 883920"/>
                  <a:gd name="connsiteX3" fmla="*/ 300990 w 601980"/>
                  <a:gd name="connsiteY3" fmla="*/ 883920 h 883920"/>
                  <a:gd name="connsiteX4" fmla="*/ 0 w 601980"/>
                  <a:gd name="connsiteY4" fmla="*/ 44196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80" h="883920" extrusionOk="0">
                    <a:moveTo>
                      <a:pt x="0" y="441960"/>
                    </a:moveTo>
                    <a:cubicBezTo>
                      <a:pt x="-18793" y="198676"/>
                      <a:pt x="141370" y="6501"/>
                      <a:pt x="300990" y="0"/>
                    </a:cubicBezTo>
                    <a:cubicBezTo>
                      <a:pt x="471023" y="7801"/>
                      <a:pt x="603327" y="238978"/>
                      <a:pt x="601980" y="441960"/>
                    </a:cubicBezTo>
                    <a:cubicBezTo>
                      <a:pt x="599075" y="681666"/>
                      <a:pt x="475460" y="893880"/>
                      <a:pt x="300990" y="883920"/>
                    </a:cubicBezTo>
                    <a:cubicBezTo>
                      <a:pt x="146708" y="839469"/>
                      <a:pt x="9483" y="703729"/>
                      <a:pt x="0" y="441960"/>
                    </a:cubicBezTo>
                    <a:close/>
                  </a:path>
                </a:pathLst>
              </a:custGeom>
              <a:noFill/>
              <a:ln w="57150" cap="flat" cmpd="sng" algn="ctr">
                <a:solidFill>
                  <a:schemeClr val="accent1">
                    <a:lumMod val="60000"/>
                    <a:lumOff val="40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Oval 5">
                <a:extLst>
                  <a:ext uri="{FF2B5EF4-FFF2-40B4-BE49-F238E27FC236}">
                    <a16:creationId xmlns:a16="http://schemas.microsoft.com/office/drawing/2014/main" id="{B639817D-B51A-22CE-774F-EF9B013758A6}"/>
                  </a:ext>
                </a:extLst>
              </p:cNvPr>
              <p:cNvSpPr/>
              <p:nvPr/>
            </p:nvSpPr>
            <p:spPr>
              <a:xfrm>
                <a:off x="716280" y="60960"/>
                <a:ext cx="556260" cy="868680"/>
              </a:xfrm>
              <a:custGeom>
                <a:avLst/>
                <a:gdLst>
                  <a:gd name="connsiteX0" fmla="*/ 0 w 556260"/>
                  <a:gd name="connsiteY0" fmla="*/ 434340 h 868680"/>
                  <a:gd name="connsiteX1" fmla="*/ 278130 w 556260"/>
                  <a:gd name="connsiteY1" fmla="*/ 0 h 868680"/>
                  <a:gd name="connsiteX2" fmla="*/ 556260 w 556260"/>
                  <a:gd name="connsiteY2" fmla="*/ 434340 h 868680"/>
                  <a:gd name="connsiteX3" fmla="*/ 278130 w 556260"/>
                  <a:gd name="connsiteY3" fmla="*/ 868680 h 868680"/>
                  <a:gd name="connsiteX4" fmla="*/ 0 w 556260"/>
                  <a:gd name="connsiteY4" fmla="*/ 43434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 h="868680" extrusionOk="0">
                    <a:moveTo>
                      <a:pt x="0" y="434340"/>
                    </a:moveTo>
                    <a:cubicBezTo>
                      <a:pt x="-14328" y="195074"/>
                      <a:pt x="137217" y="12480"/>
                      <a:pt x="278130" y="0"/>
                    </a:cubicBezTo>
                    <a:cubicBezTo>
                      <a:pt x="447517" y="32387"/>
                      <a:pt x="556675" y="207112"/>
                      <a:pt x="556260" y="434340"/>
                    </a:cubicBezTo>
                    <a:cubicBezTo>
                      <a:pt x="547126" y="660439"/>
                      <a:pt x="443062" y="882373"/>
                      <a:pt x="278130" y="868680"/>
                    </a:cubicBezTo>
                    <a:cubicBezTo>
                      <a:pt x="130944" y="844795"/>
                      <a:pt x="7242" y="687722"/>
                      <a:pt x="0" y="434340"/>
                    </a:cubicBezTo>
                    <a:close/>
                  </a:path>
                </a:pathLst>
              </a:custGeom>
              <a:noFill/>
              <a:ln w="57150" cap="flat" cmpd="sng" algn="ctr">
                <a:solidFill>
                  <a:schemeClr val="accent1">
                    <a:lumMod val="60000"/>
                    <a:lumOff val="40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Oval 1">
                <a:extLst>
                  <a:ext uri="{FF2B5EF4-FFF2-40B4-BE49-F238E27FC236}">
                    <a16:creationId xmlns:a16="http://schemas.microsoft.com/office/drawing/2014/main" id="{0FBF40D0-F3E3-6734-A225-FA4E7768338F}"/>
                  </a:ext>
                </a:extLst>
              </p:cNvPr>
              <p:cNvSpPr/>
              <p:nvPr/>
            </p:nvSpPr>
            <p:spPr>
              <a:xfrm>
                <a:off x="1203960" y="0"/>
                <a:ext cx="777240" cy="1043940"/>
              </a:xfrm>
              <a:custGeom>
                <a:avLst/>
                <a:gdLst>
                  <a:gd name="connsiteX0" fmla="*/ 0 w 777240"/>
                  <a:gd name="connsiteY0" fmla="*/ 521970 h 1043940"/>
                  <a:gd name="connsiteX1" fmla="*/ 388620 w 777240"/>
                  <a:gd name="connsiteY1" fmla="*/ 0 h 1043940"/>
                  <a:gd name="connsiteX2" fmla="*/ 777240 w 777240"/>
                  <a:gd name="connsiteY2" fmla="*/ 521970 h 1043940"/>
                  <a:gd name="connsiteX3" fmla="*/ 388620 w 777240"/>
                  <a:gd name="connsiteY3" fmla="*/ 1043940 h 1043940"/>
                  <a:gd name="connsiteX4" fmla="*/ 0 w 777240"/>
                  <a:gd name="connsiteY4" fmla="*/ 521970 h 104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1043940" extrusionOk="0">
                    <a:moveTo>
                      <a:pt x="0" y="521970"/>
                    </a:moveTo>
                    <a:cubicBezTo>
                      <a:pt x="-15392" y="234352"/>
                      <a:pt x="178630" y="4561"/>
                      <a:pt x="388620" y="0"/>
                    </a:cubicBezTo>
                    <a:cubicBezTo>
                      <a:pt x="624233" y="43066"/>
                      <a:pt x="777997" y="256810"/>
                      <a:pt x="777240" y="521970"/>
                    </a:cubicBezTo>
                    <a:cubicBezTo>
                      <a:pt x="754747" y="776311"/>
                      <a:pt x="629234" y="1075358"/>
                      <a:pt x="388620" y="1043940"/>
                    </a:cubicBezTo>
                    <a:cubicBezTo>
                      <a:pt x="187854" y="992376"/>
                      <a:pt x="12421" y="833404"/>
                      <a:pt x="0" y="521970"/>
                    </a:cubicBez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1" name="Oval 7">
                <a:extLst>
                  <a:ext uri="{FF2B5EF4-FFF2-40B4-BE49-F238E27FC236}">
                    <a16:creationId xmlns:a16="http://schemas.microsoft.com/office/drawing/2014/main" id="{42A9D2A7-93A0-FF0C-5014-D9F18DE02B92}"/>
                  </a:ext>
                </a:extLst>
              </p:cNvPr>
              <p:cNvSpPr/>
              <p:nvPr/>
            </p:nvSpPr>
            <p:spPr>
              <a:xfrm>
                <a:off x="1859280" y="1135380"/>
                <a:ext cx="822960" cy="2034540"/>
              </a:xfrm>
              <a:custGeom>
                <a:avLst/>
                <a:gdLst>
                  <a:gd name="connsiteX0" fmla="*/ 0 w 822960"/>
                  <a:gd name="connsiteY0" fmla="*/ 1017270 h 2034540"/>
                  <a:gd name="connsiteX1" fmla="*/ 411480 w 822960"/>
                  <a:gd name="connsiteY1" fmla="*/ 0 h 2034540"/>
                  <a:gd name="connsiteX2" fmla="*/ 822960 w 822960"/>
                  <a:gd name="connsiteY2" fmla="*/ 1017270 h 2034540"/>
                  <a:gd name="connsiteX3" fmla="*/ 411480 w 822960"/>
                  <a:gd name="connsiteY3" fmla="*/ 2034540 h 2034540"/>
                  <a:gd name="connsiteX4" fmla="*/ 0 w 822960"/>
                  <a:gd name="connsiteY4" fmla="*/ 1017270 h 203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2034540" extrusionOk="0">
                    <a:moveTo>
                      <a:pt x="0" y="1017270"/>
                    </a:moveTo>
                    <a:cubicBezTo>
                      <a:pt x="-1790" y="466281"/>
                      <a:pt x="185200" y="43112"/>
                      <a:pt x="411480" y="0"/>
                    </a:cubicBezTo>
                    <a:cubicBezTo>
                      <a:pt x="711029" y="-38293"/>
                      <a:pt x="840132" y="447053"/>
                      <a:pt x="822960" y="1017270"/>
                    </a:cubicBezTo>
                    <a:cubicBezTo>
                      <a:pt x="836266" y="1576097"/>
                      <a:pt x="637106" y="2071601"/>
                      <a:pt x="411480" y="2034540"/>
                    </a:cubicBezTo>
                    <a:cubicBezTo>
                      <a:pt x="219927" y="2091097"/>
                      <a:pt x="-10139" y="1568623"/>
                      <a:pt x="0" y="1017270"/>
                    </a:cubicBezTo>
                    <a:close/>
                  </a:path>
                </a:pathLst>
              </a:custGeom>
              <a:noFill/>
              <a:ln w="57150" cap="flat" cmpd="sng" algn="ctr">
                <a:solidFill>
                  <a:schemeClr val="accent1">
                    <a:lumMod val="60000"/>
                    <a:lumOff val="40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2" name="Oval 8">
                <a:extLst>
                  <a:ext uri="{FF2B5EF4-FFF2-40B4-BE49-F238E27FC236}">
                    <a16:creationId xmlns:a16="http://schemas.microsoft.com/office/drawing/2014/main" id="{B321353C-CE94-8FA6-D3E7-B536C72C694A}"/>
                  </a:ext>
                </a:extLst>
              </p:cNvPr>
              <p:cNvSpPr/>
              <p:nvPr/>
            </p:nvSpPr>
            <p:spPr>
              <a:xfrm>
                <a:off x="2529840" y="906780"/>
                <a:ext cx="731520" cy="2011680"/>
              </a:xfrm>
              <a:custGeom>
                <a:avLst/>
                <a:gdLst>
                  <a:gd name="connsiteX0" fmla="*/ 0 w 731520"/>
                  <a:gd name="connsiteY0" fmla="*/ 1005840 h 2011680"/>
                  <a:gd name="connsiteX1" fmla="*/ 365760 w 731520"/>
                  <a:gd name="connsiteY1" fmla="*/ 0 h 2011680"/>
                  <a:gd name="connsiteX2" fmla="*/ 731520 w 731520"/>
                  <a:gd name="connsiteY2" fmla="*/ 1005840 h 2011680"/>
                  <a:gd name="connsiteX3" fmla="*/ 365760 w 731520"/>
                  <a:gd name="connsiteY3" fmla="*/ 2011680 h 2011680"/>
                  <a:gd name="connsiteX4" fmla="*/ 0 w 731520"/>
                  <a:gd name="connsiteY4" fmla="*/ 100584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2011680" extrusionOk="0">
                    <a:moveTo>
                      <a:pt x="0" y="1005840"/>
                    </a:moveTo>
                    <a:cubicBezTo>
                      <a:pt x="-1989" y="462364"/>
                      <a:pt x="164321" y="25003"/>
                      <a:pt x="365760" y="0"/>
                    </a:cubicBezTo>
                    <a:cubicBezTo>
                      <a:pt x="589846" y="-11696"/>
                      <a:pt x="776881" y="428157"/>
                      <a:pt x="731520" y="1005840"/>
                    </a:cubicBezTo>
                    <a:cubicBezTo>
                      <a:pt x="748192" y="1557597"/>
                      <a:pt x="567016" y="2028699"/>
                      <a:pt x="365760" y="2011680"/>
                    </a:cubicBezTo>
                    <a:cubicBezTo>
                      <a:pt x="207686" y="2081273"/>
                      <a:pt x="-37409" y="1522720"/>
                      <a:pt x="0" y="1005840"/>
                    </a:cubicBezTo>
                    <a:close/>
                  </a:path>
                </a:pathLst>
              </a:custGeom>
              <a:noFill/>
              <a:ln w="57150" cap="flat" cmpd="sng" algn="ctr">
                <a:solidFill>
                  <a:schemeClr val="accent1">
                    <a:lumMod val="40000"/>
                    <a:lumOff val="60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3" name="Oval 9">
                <a:extLst>
                  <a:ext uri="{FF2B5EF4-FFF2-40B4-BE49-F238E27FC236}">
                    <a16:creationId xmlns:a16="http://schemas.microsoft.com/office/drawing/2014/main" id="{B87DA146-8CC5-314F-75E9-454C7E29C4D4}"/>
                  </a:ext>
                </a:extLst>
              </p:cNvPr>
              <p:cNvSpPr/>
              <p:nvPr/>
            </p:nvSpPr>
            <p:spPr>
              <a:xfrm>
                <a:off x="495300" y="1135380"/>
                <a:ext cx="876300" cy="2087880"/>
              </a:xfrm>
              <a:custGeom>
                <a:avLst/>
                <a:gdLst>
                  <a:gd name="connsiteX0" fmla="*/ 0 w 876300"/>
                  <a:gd name="connsiteY0" fmla="*/ 1043940 h 2087880"/>
                  <a:gd name="connsiteX1" fmla="*/ 438150 w 876300"/>
                  <a:gd name="connsiteY1" fmla="*/ 0 h 2087880"/>
                  <a:gd name="connsiteX2" fmla="*/ 876300 w 876300"/>
                  <a:gd name="connsiteY2" fmla="*/ 1043940 h 2087880"/>
                  <a:gd name="connsiteX3" fmla="*/ 438150 w 876300"/>
                  <a:gd name="connsiteY3" fmla="*/ 2087880 h 2087880"/>
                  <a:gd name="connsiteX4" fmla="*/ 0 w 876300"/>
                  <a:gd name="connsiteY4" fmla="*/ 1043940 h 208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 h="2087880" extrusionOk="0">
                    <a:moveTo>
                      <a:pt x="0" y="1043940"/>
                    </a:moveTo>
                    <a:cubicBezTo>
                      <a:pt x="-7868" y="515004"/>
                      <a:pt x="196332" y="7342"/>
                      <a:pt x="438150" y="0"/>
                    </a:cubicBezTo>
                    <a:cubicBezTo>
                      <a:pt x="690785" y="-5641"/>
                      <a:pt x="956627" y="428123"/>
                      <a:pt x="876300" y="1043940"/>
                    </a:cubicBezTo>
                    <a:cubicBezTo>
                      <a:pt x="918515" y="1610989"/>
                      <a:pt x="679070" y="2112107"/>
                      <a:pt x="438150" y="2087880"/>
                    </a:cubicBezTo>
                    <a:cubicBezTo>
                      <a:pt x="220494" y="2126420"/>
                      <a:pt x="-62161" y="1556302"/>
                      <a:pt x="0" y="1043940"/>
                    </a:cubicBezTo>
                    <a:close/>
                  </a:path>
                </a:pathLst>
              </a:custGeom>
              <a:noFill/>
              <a:ln w="57150" cap="flat" cmpd="sng" algn="ctr">
                <a:solidFill>
                  <a:schemeClr val="accent1">
                    <a:lumMod val="60000"/>
                    <a:lumOff val="40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4" name="Oval 6">
                <a:extLst>
                  <a:ext uri="{FF2B5EF4-FFF2-40B4-BE49-F238E27FC236}">
                    <a16:creationId xmlns:a16="http://schemas.microsoft.com/office/drawing/2014/main" id="{392BD7F8-8EC5-B446-A4B2-D1FD53F2B3FB}"/>
                  </a:ext>
                </a:extLst>
              </p:cNvPr>
              <p:cNvSpPr/>
              <p:nvPr/>
            </p:nvSpPr>
            <p:spPr>
              <a:xfrm>
                <a:off x="1097280" y="1272540"/>
                <a:ext cx="998220" cy="2179320"/>
              </a:xfrm>
              <a:custGeom>
                <a:avLst/>
                <a:gdLst>
                  <a:gd name="connsiteX0" fmla="*/ 0 w 998220"/>
                  <a:gd name="connsiteY0" fmla="*/ 1089660 h 2179320"/>
                  <a:gd name="connsiteX1" fmla="*/ 499110 w 998220"/>
                  <a:gd name="connsiteY1" fmla="*/ 0 h 2179320"/>
                  <a:gd name="connsiteX2" fmla="*/ 998220 w 998220"/>
                  <a:gd name="connsiteY2" fmla="*/ 1089660 h 2179320"/>
                  <a:gd name="connsiteX3" fmla="*/ 499110 w 998220"/>
                  <a:gd name="connsiteY3" fmla="*/ 2179320 h 2179320"/>
                  <a:gd name="connsiteX4" fmla="*/ 0 w 998220"/>
                  <a:gd name="connsiteY4" fmla="*/ 1089660 h 21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20" h="2179320" extrusionOk="0">
                    <a:moveTo>
                      <a:pt x="0" y="1089660"/>
                    </a:moveTo>
                    <a:cubicBezTo>
                      <a:pt x="-1439" y="496563"/>
                      <a:pt x="223920" y="20418"/>
                      <a:pt x="499110" y="0"/>
                    </a:cubicBezTo>
                    <a:cubicBezTo>
                      <a:pt x="792352" y="-9318"/>
                      <a:pt x="1048245" y="463404"/>
                      <a:pt x="998220" y="1089660"/>
                    </a:cubicBezTo>
                    <a:cubicBezTo>
                      <a:pt x="1024352" y="1685580"/>
                      <a:pt x="773335" y="2211766"/>
                      <a:pt x="499110" y="2179320"/>
                    </a:cubicBezTo>
                    <a:cubicBezTo>
                      <a:pt x="260773" y="2238432"/>
                      <a:pt x="-26672" y="1663921"/>
                      <a:pt x="0" y="1089660"/>
                    </a:cubicBezTo>
                    <a:close/>
                  </a:path>
                </a:pathLst>
              </a:custGeom>
              <a:noFill/>
              <a:ln w="571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5" name="Oval 10">
                <a:extLst>
                  <a:ext uri="{FF2B5EF4-FFF2-40B4-BE49-F238E27FC236}">
                    <a16:creationId xmlns:a16="http://schemas.microsoft.com/office/drawing/2014/main" id="{77A9CA4F-AD8D-D12A-606A-2735A475D5BB}"/>
                  </a:ext>
                </a:extLst>
              </p:cNvPr>
              <p:cNvSpPr/>
              <p:nvPr/>
            </p:nvSpPr>
            <p:spPr>
              <a:xfrm>
                <a:off x="0" y="944880"/>
                <a:ext cx="739140" cy="1920240"/>
              </a:xfrm>
              <a:custGeom>
                <a:avLst/>
                <a:gdLst>
                  <a:gd name="connsiteX0" fmla="*/ 0 w 739140"/>
                  <a:gd name="connsiteY0" fmla="*/ 960120 h 1920240"/>
                  <a:gd name="connsiteX1" fmla="*/ 369570 w 739140"/>
                  <a:gd name="connsiteY1" fmla="*/ 0 h 1920240"/>
                  <a:gd name="connsiteX2" fmla="*/ 739140 w 739140"/>
                  <a:gd name="connsiteY2" fmla="*/ 960120 h 1920240"/>
                  <a:gd name="connsiteX3" fmla="*/ 369570 w 739140"/>
                  <a:gd name="connsiteY3" fmla="*/ 1920240 h 1920240"/>
                  <a:gd name="connsiteX4" fmla="*/ 0 w 739140"/>
                  <a:gd name="connsiteY4" fmla="*/ 960120 h 192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 h="1920240" extrusionOk="0">
                    <a:moveTo>
                      <a:pt x="0" y="960120"/>
                    </a:moveTo>
                    <a:cubicBezTo>
                      <a:pt x="-6649" y="470097"/>
                      <a:pt x="165782" y="14156"/>
                      <a:pt x="369570" y="0"/>
                    </a:cubicBezTo>
                    <a:cubicBezTo>
                      <a:pt x="638107" y="-34126"/>
                      <a:pt x="789368" y="405308"/>
                      <a:pt x="739140" y="960120"/>
                    </a:cubicBezTo>
                    <a:cubicBezTo>
                      <a:pt x="767422" y="1484013"/>
                      <a:pt x="573037" y="1934825"/>
                      <a:pt x="369570" y="1920240"/>
                    </a:cubicBezTo>
                    <a:cubicBezTo>
                      <a:pt x="175037" y="1935409"/>
                      <a:pt x="-37142" y="1452026"/>
                      <a:pt x="0" y="960120"/>
                    </a:cubicBezTo>
                    <a:close/>
                  </a:path>
                </a:pathLst>
              </a:custGeom>
              <a:noFill/>
              <a:ln w="57150" cap="flat" cmpd="sng" algn="ctr">
                <a:solidFill>
                  <a:schemeClr val="accent1">
                    <a:lumMod val="40000"/>
                    <a:lumOff val="60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grpSp>
      </p:grpSp>
      <p:pic>
        <p:nvPicPr>
          <p:cNvPr id="16" name="Picture 15" descr="Text, logo&#10;&#10;Description automatically generated">
            <a:extLst>
              <a:ext uri="{FF2B5EF4-FFF2-40B4-BE49-F238E27FC236}">
                <a16:creationId xmlns:a16="http://schemas.microsoft.com/office/drawing/2014/main" id="{EB8D3B2F-DEC6-5A74-89C2-A420ABABFC3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67283" y="6191030"/>
            <a:ext cx="1756886" cy="575786"/>
          </a:xfrm>
          <a:prstGeom prst="rect">
            <a:avLst/>
          </a:prstGeom>
          <a:noFill/>
        </p:spPr>
      </p:pic>
      <p:pic>
        <p:nvPicPr>
          <p:cNvPr id="3" name="Picture 2">
            <a:extLst>
              <a:ext uri="{FF2B5EF4-FFF2-40B4-BE49-F238E27FC236}">
                <a16:creationId xmlns:a16="http://schemas.microsoft.com/office/drawing/2014/main" id="{03C85470-071B-6291-E953-B9232A09B262}"/>
              </a:ext>
            </a:extLst>
          </p:cNvPr>
          <p:cNvPicPr>
            <a:picLocks noChangeAspect="1"/>
          </p:cNvPicPr>
          <p:nvPr/>
        </p:nvPicPr>
        <p:blipFill>
          <a:blip r:embed="rId4"/>
          <a:stretch>
            <a:fillRect/>
          </a:stretch>
        </p:blipFill>
        <p:spPr>
          <a:xfrm>
            <a:off x="295542" y="6312236"/>
            <a:ext cx="2752725" cy="333375"/>
          </a:xfrm>
          <a:prstGeom prst="rect">
            <a:avLst/>
          </a:prstGeom>
        </p:spPr>
      </p:pic>
    </p:spTree>
    <p:extLst>
      <p:ext uri="{BB962C8B-B14F-4D97-AF65-F5344CB8AC3E}">
        <p14:creationId xmlns:p14="http://schemas.microsoft.com/office/powerpoint/2010/main" val="304515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sp>
        <p:nvSpPr>
          <p:cNvPr id="2" name="Title 1">
            <a:extLst>
              <a:ext uri="{FF2B5EF4-FFF2-40B4-BE49-F238E27FC236}">
                <a16:creationId xmlns:a16="http://schemas.microsoft.com/office/drawing/2014/main" id="{E7A68A25-2216-5ADF-3937-BB16A54FBAFD}"/>
              </a:ext>
            </a:extLst>
          </p:cNvPr>
          <p:cNvSpPr>
            <a:spLocks noGrp="1"/>
          </p:cNvSpPr>
          <p:nvPr>
            <p:ph type="title"/>
          </p:nvPr>
        </p:nvSpPr>
        <p:spPr>
          <a:xfrm>
            <a:off x="628651" y="1694090"/>
            <a:ext cx="2605388" cy="3469821"/>
          </a:xfrm>
          <a:effectLst/>
        </p:spPr>
        <p:txBody>
          <a:bodyPr anchor="ctr">
            <a:normAutofit/>
          </a:bodyPr>
          <a:lstStyle/>
          <a:p>
            <a:pPr algn="r"/>
            <a:r>
              <a:rPr lang="en-US" sz="3000">
                <a:solidFill>
                  <a:schemeClr val="tx1">
                    <a:lumMod val="95000"/>
                  </a:schemeClr>
                </a:solidFill>
              </a:rPr>
              <a:t>Our Referral Requirements </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81930"/>
            <a:ext cx="0" cy="20941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50D6EF-0964-D065-B537-909D5BA873DB}"/>
              </a:ext>
            </a:extLst>
          </p:cNvPr>
          <p:cNvSpPr>
            <a:spLocks noGrp="1"/>
          </p:cNvSpPr>
          <p:nvPr>
            <p:ph idx="1"/>
          </p:nvPr>
        </p:nvSpPr>
        <p:spPr>
          <a:xfrm>
            <a:off x="3747407" y="1694090"/>
            <a:ext cx="4963454" cy="3469821"/>
          </a:xfrm>
        </p:spPr>
        <p:txBody>
          <a:bodyPr anchor="ctr">
            <a:normAutofit lnSpcReduction="10000"/>
          </a:bodyPr>
          <a:lstStyle/>
          <a:p>
            <a:pPr marL="0" indent="0">
              <a:buNone/>
            </a:pPr>
            <a:r>
              <a:rPr lang="en-US" sz="2400" b="1" u="sng" dirty="0">
                <a:solidFill>
                  <a:schemeClr val="tx1">
                    <a:lumMod val="95000"/>
                  </a:schemeClr>
                </a:solidFill>
              </a:rPr>
              <a:t>Eligibility Requirements:</a:t>
            </a:r>
            <a:r>
              <a:rPr lang="en-US" sz="1800" b="1" u="sng" dirty="0">
                <a:solidFill>
                  <a:schemeClr val="tx1">
                    <a:lumMod val="95000"/>
                  </a:schemeClr>
                </a:solidFill>
              </a:rPr>
              <a:t> </a:t>
            </a:r>
          </a:p>
          <a:p>
            <a:pPr lvl="1"/>
            <a:r>
              <a:rPr lang="en-US" dirty="0">
                <a:solidFill>
                  <a:schemeClr val="tx1">
                    <a:lumMod val="95000"/>
                  </a:schemeClr>
                </a:solidFill>
              </a:rPr>
              <a:t>Intellectual Disability </a:t>
            </a:r>
          </a:p>
          <a:p>
            <a:pPr lvl="1"/>
            <a:r>
              <a:rPr lang="en-US" dirty="0">
                <a:solidFill>
                  <a:schemeClr val="tx1">
                    <a:lumMod val="95000"/>
                  </a:schemeClr>
                </a:solidFill>
              </a:rPr>
              <a:t>Enrolled and Receiving ID Waiver or Habilitation Funding </a:t>
            </a:r>
          </a:p>
          <a:p>
            <a:pPr lvl="1"/>
            <a:r>
              <a:rPr lang="en-US" dirty="0">
                <a:solidFill>
                  <a:schemeClr val="tx1">
                    <a:lumMod val="95000"/>
                  </a:schemeClr>
                </a:solidFill>
              </a:rPr>
              <a:t>Documented behavioral health challenges</a:t>
            </a:r>
          </a:p>
          <a:p>
            <a:pPr lvl="1"/>
            <a:r>
              <a:rPr lang="en-US" dirty="0">
                <a:solidFill>
                  <a:schemeClr val="tx1">
                    <a:lumMod val="95000"/>
                  </a:schemeClr>
                </a:solidFill>
              </a:rPr>
              <a:t>Members between the ages of 6-17, must live in a residential-based supported community living setting. </a:t>
            </a:r>
          </a:p>
        </p:txBody>
      </p:sp>
      <p:pic>
        <p:nvPicPr>
          <p:cNvPr id="7" name="Picture 6" descr="Qr code&#10;&#10;Description automatically generated">
            <a:extLst>
              <a:ext uri="{FF2B5EF4-FFF2-40B4-BE49-F238E27FC236}">
                <a16:creationId xmlns:a16="http://schemas.microsoft.com/office/drawing/2014/main" id="{78F51713-D4AD-13F7-0CEB-6AA8CE4EAB8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427529" y="6169579"/>
            <a:ext cx="566664" cy="554093"/>
          </a:xfrm>
          <a:prstGeom prst="rect">
            <a:avLst/>
          </a:prstGeom>
        </p:spPr>
      </p:pic>
      <p:pic>
        <p:nvPicPr>
          <p:cNvPr id="4" name="Picture 3">
            <a:extLst>
              <a:ext uri="{FF2B5EF4-FFF2-40B4-BE49-F238E27FC236}">
                <a16:creationId xmlns:a16="http://schemas.microsoft.com/office/drawing/2014/main" id="{776E8DC5-6C4A-D154-4254-A4477FFDB0E0}"/>
              </a:ext>
            </a:extLst>
          </p:cNvPr>
          <p:cNvPicPr>
            <a:picLocks noChangeAspect="1"/>
          </p:cNvPicPr>
          <p:nvPr/>
        </p:nvPicPr>
        <p:blipFill>
          <a:blip r:embed="rId5"/>
          <a:stretch>
            <a:fillRect/>
          </a:stretch>
        </p:blipFill>
        <p:spPr>
          <a:xfrm>
            <a:off x="149807" y="6390297"/>
            <a:ext cx="2752725" cy="333375"/>
          </a:xfrm>
          <a:prstGeom prst="rect">
            <a:avLst/>
          </a:prstGeom>
        </p:spPr>
      </p:pic>
      <p:pic>
        <p:nvPicPr>
          <p:cNvPr id="5" name="Picture 4" descr="Text, logo&#10;&#10;Description automatically generated">
            <a:extLst>
              <a:ext uri="{FF2B5EF4-FFF2-40B4-BE49-F238E27FC236}">
                <a16:creationId xmlns:a16="http://schemas.microsoft.com/office/drawing/2014/main" id="{A5C77C28-BDCE-9404-D168-3FA5802C9305}"/>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218167" y="6158732"/>
            <a:ext cx="1756886" cy="575786"/>
          </a:xfrm>
          <a:prstGeom prst="rect">
            <a:avLst/>
          </a:prstGeom>
          <a:noFill/>
        </p:spPr>
      </p:pic>
    </p:spTree>
    <p:extLst>
      <p:ext uri="{BB962C8B-B14F-4D97-AF65-F5344CB8AC3E}">
        <p14:creationId xmlns:p14="http://schemas.microsoft.com/office/powerpoint/2010/main" val="102574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AC9D71-0C74-0651-A619-EA138E66F079}"/>
              </a:ext>
            </a:extLst>
          </p:cNvPr>
          <p:cNvPicPr>
            <a:picLocks noChangeAspect="1"/>
          </p:cNvPicPr>
          <p:nvPr/>
        </p:nvPicPr>
        <p:blipFill>
          <a:blip r:embed="rId3"/>
          <a:stretch>
            <a:fillRect/>
          </a:stretch>
        </p:blipFill>
        <p:spPr>
          <a:xfrm>
            <a:off x="90488" y="492626"/>
            <a:ext cx="8963025" cy="5332998"/>
          </a:xfrm>
          <a:prstGeom prst="rect">
            <a:avLst/>
          </a:prstGeom>
          <a:noFill/>
        </p:spPr>
      </p:pic>
      <p:sp>
        <p:nvSpPr>
          <p:cNvPr id="7" name="TextBox 6">
            <a:extLst>
              <a:ext uri="{FF2B5EF4-FFF2-40B4-BE49-F238E27FC236}">
                <a16:creationId xmlns:a16="http://schemas.microsoft.com/office/drawing/2014/main" id="{FC823B51-725F-5398-652A-4E7995D7AE3A}"/>
              </a:ext>
            </a:extLst>
          </p:cNvPr>
          <p:cNvSpPr txBox="1"/>
          <p:nvPr/>
        </p:nvSpPr>
        <p:spPr>
          <a:xfrm>
            <a:off x="6345383" y="1185652"/>
            <a:ext cx="2429163" cy="43088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a:t>Karla Chestnut, Clinical Team Lead </a:t>
            </a:r>
          </a:p>
          <a:p>
            <a:r>
              <a:rPr lang="en-US" sz="1100" dirty="0"/>
              <a:t>Jennifer Logan-Lorenz, Coordinator </a:t>
            </a:r>
          </a:p>
        </p:txBody>
      </p:sp>
      <p:sp>
        <p:nvSpPr>
          <p:cNvPr id="8" name="TextBox 7">
            <a:extLst>
              <a:ext uri="{FF2B5EF4-FFF2-40B4-BE49-F238E27FC236}">
                <a16:creationId xmlns:a16="http://schemas.microsoft.com/office/drawing/2014/main" id="{0BD3AEC3-F7C5-C0A9-9EB9-9E0D440E6F36}"/>
              </a:ext>
            </a:extLst>
          </p:cNvPr>
          <p:cNvSpPr txBox="1"/>
          <p:nvPr/>
        </p:nvSpPr>
        <p:spPr>
          <a:xfrm>
            <a:off x="3364343" y="5188844"/>
            <a:ext cx="1937329" cy="2616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a:t>Regina Regine, Coordinator </a:t>
            </a:r>
          </a:p>
        </p:txBody>
      </p:sp>
      <p:sp>
        <p:nvSpPr>
          <p:cNvPr id="9" name="TextBox 8">
            <a:extLst>
              <a:ext uri="{FF2B5EF4-FFF2-40B4-BE49-F238E27FC236}">
                <a16:creationId xmlns:a16="http://schemas.microsoft.com/office/drawing/2014/main" id="{62C23E3B-C22E-D405-F864-F2FF0FF485C6}"/>
              </a:ext>
            </a:extLst>
          </p:cNvPr>
          <p:cNvSpPr txBox="1"/>
          <p:nvPr/>
        </p:nvSpPr>
        <p:spPr>
          <a:xfrm>
            <a:off x="6400801" y="3858490"/>
            <a:ext cx="2290615" cy="43088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a:t>Casey Wells, Clinical Team Lead</a:t>
            </a:r>
          </a:p>
          <a:p>
            <a:r>
              <a:rPr lang="en-US" sz="1100" dirty="0"/>
              <a:t>Tiffany Tran, Coordinator </a:t>
            </a:r>
          </a:p>
        </p:txBody>
      </p:sp>
      <p:sp>
        <p:nvSpPr>
          <p:cNvPr id="10" name="TextBox 9">
            <a:extLst>
              <a:ext uri="{FF2B5EF4-FFF2-40B4-BE49-F238E27FC236}">
                <a16:creationId xmlns:a16="http://schemas.microsoft.com/office/drawing/2014/main" id="{BBF5D823-40F2-8F84-5B91-88BB1CF26A70}"/>
              </a:ext>
            </a:extLst>
          </p:cNvPr>
          <p:cNvSpPr txBox="1"/>
          <p:nvPr/>
        </p:nvSpPr>
        <p:spPr>
          <a:xfrm>
            <a:off x="1035409" y="492626"/>
            <a:ext cx="2215791" cy="2616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a:t>Thomas </a:t>
            </a:r>
            <a:r>
              <a:rPr lang="en-US" sz="1100" dirty="0" err="1"/>
              <a:t>Hengeveld</a:t>
            </a:r>
            <a:r>
              <a:rPr lang="en-US" sz="1100" dirty="0"/>
              <a:t>, Coordinator </a:t>
            </a:r>
          </a:p>
        </p:txBody>
      </p:sp>
      <p:sp>
        <p:nvSpPr>
          <p:cNvPr id="11" name="TextBox 10">
            <a:extLst>
              <a:ext uri="{FF2B5EF4-FFF2-40B4-BE49-F238E27FC236}">
                <a16:creationId xmlns:a16="http://schemas.microsoft.com/office/drawing/2014/main" id="{3779E099-7438-B854-ADB1-13D8FE0493AF}"/>
              </a:ext>
            </a:extLst>
          </p:cNvPr>
          <p:cNvSpPr txBox="1"/>
          <p:nvPr/>
        </p:nvSpPr>
        <p:spPr>
          <a:xfrm>
            <a:off x="184726" y="5107710"/>
            <a:ext cx="2094347" cy="2616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a:t>Jennifer Church, Coordinator </a:t>
            </a:r>
          </a:p>
        </p:txBody>
      </p:sp>
      <p:sp>
        <p:nvSpPr>
          <p:cNvPr id="12" name="TextBox 11">
            <a:extLst>
              <a:ext uri="{FF2B5EF4-FFF2-40B4-BE49-F238E27FC236}">
                <a16:creationId xmlns:a16="http://schemas.microsoft.com/office/drawing/2014/main" id="{90A49137-AC42-CE7E-5848-8091835AF48C}"/>
              </a:ext>
            </a:extLst>
          </p:cNvPr>
          <p:cNvSpPr txBox="1"/>
          <p:nvPr/>
        </p:nvSpPr>
        <p:spPr>
          <a:xfrm>
            <a:off x="0" y="2281595"/>
            <a:ext cx="2926052" cy="4431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a:t>Morgan Dettbarn, Clinical Program Director </a:t>
            </a:r>
          </a:p>
          <a:p>
            <a:r>
              <a:rPr lang="en-US" sz="1100" dirty="0"/>
              <a:t>Paige Reinking, Clinical Team Lead </a:t>
            </a:r>
          </a:p>
        </p:txBody>
      </p:sp>
      <p:sp>
        <p:nvSpPr>
          <p:cNvPr id="13" name="TextBox 12">
            <a:extLst>
              <a:ext uri="{FF2B5EF4-FFF2-40B4-BE49-F238E27FC236}">
                <a16:creationId xmlns:a16="http://schemas.microsoft.com/office/drawing/2014/main" id="{23B85EE7-9C2A-8FAC-A1A1-1A0DB212499E}"/>
              </a:ext>
            </a:extLst>
          </p:cNvPr>
          <p:cNvSpPr txBox="1"/>
          <p:nvPr/>
        </p:nvSpPr>
        <p:spPr>
          <a:xfrm>
            <a:off x="4114798" y="383827"/>
            <a:ext cx="1870365" cy="2616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a:t>Tiffany Liska, Director </a:t>
            </a:r>
          </a:p>
        </p:txBody>
      </p:sp>
      <p:cxnSp>
        <p:nvCxnSpPr>
          <p:cNvPr id="15" name="Straight Arrow Connector 14">
            <a:extLst>
              <a:ext uri="{FF2B5EF4-FFF2-40B4-BE49-F238E27FC236}">
                <a16:creationId xmlns:a16="http://schemas.microsoft.com/office/drawing/2014/main" id="{04550706-F6AD-B9EE-037E-CB45BD7D1FCB}"/>
              </a:ext>
            </a:extLst>
          </p:cNvPr>
          <p:cNvCxnSpPr/>
          <p:nvPr/>
        </p:nvCxnSpPr>
        <p:spPr>
          <a:xfrm flipH="1">
            <a:off x="3879273" y="667540"/>
            <a:ext cx="304800" cy="762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a:extLst>
              <a:ext uri="{FF2B5EF4-FFF2-40B4-BE49-F238E27FC236}">
                <a16:creationId xmlns:a16="http://schemas.microsoft.com/office/drawing/2014/main" id="{F4362B38-CDF7-38C6-C5D3-F3341095C529}"/>
              </a:ext>
            </a:extLst>
          </p:cNvPr>
          <p:cNvCxnSpPr>
            <a:cxnSpLocks/>
          </p:cNvCxnSpPr>
          <p:nvPr/>
        </p:nvCxnSpPr>
        <p:spPr>
          <a:xfrm>
            <a:off x="2087418" y="2743260"/>
            <a:ext cx="461818" cy="23084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a:extLst>
              <a:ext uri="{FF2B5EF4-FFF2-40B4-BE49-F238E27FC236}">
                <a16:creationId xmlns:a16="http://schemas.microsoft.com/office/drawing/2014/main" id="{0C45555E-74BA-EABE-F384-404E03D98740}"/>
              </a:ext>
            </a:extLst>
          </p:cNvPr>
          <p:cNvCxnSpPr/>
          <p:nvPr/>
        </p:nvCxnSpPr>
        <p:spPr>
          <a:xfrm flipV="1">
            <a:off x="1117600" y="3856182"/>
            <a:ext cx="240145" cy="115916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 name="Straight Arrow Connector 20">
            <a:extLst>
              <a:ext uri="{FF2B5EF4-FFF2-40B4-BE49-F238E27FC236}">
                <a16:creationId xmlns:a16="http://schemas.microsoft.com/office/drawing/2014/main" id="{2742D147-59D3-AC70-9A52-E5C69D4975D9}"/>
              </a:ext>
            </a:extLst>
          </p:cNvPr>
          <p:cNvCxnSpPr>
            <a:cxnSpLocks/>
          </p:cNvCxnSpPr>
          <p:nvPr/>
        </p:nvCxnSpPr>
        <p:spPr>
          <a:xfrm>
            <a:off x="2118373" y="834872"/>
            <a:ext cx="0" cy="8297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3" name="Straight Arrow Connector 22">
            <a:extLst>
              <a:ext uri="{FF2B5EF4-FFF2-40B4-BE49-F238E27FC236}">
                <a16:creationId xmlns:a16="http://schemas.microsoft.com/office/drawing/2014/main" id="{D44CDCC0-E89C-96F0-6478-D287DD9F9476}"/>
              </a:ext>
            </a:extLst>
          </p:cNvPr>
          <p:cNvCxnSpPr/>
          <p:nvPr/>
        </p:nvCxnSpPr>
        <p:spPr>
          <a:xfrm flipH="1" flipV="1">
            <a:off x="6585527" y="2724727"/>
            <a:ext cx="831273" cy="1099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9FD182-457A-B46C-1066-E5D2423CBCE3}"/>
              </a:ext>
            </a:extLst>
          </p:cNvPr>
          <p:cNvCxnSpPr/>
          <p:nvPr/>
        </p:nvCxnSpPr>
        <p:spPr>
          <a:xfrm flipV="1">
            <a:off x="4031673" y="3551382"/>
            <a:ext cx="0" cy="166716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Straight Arrow Connector 26">
            <a:extLst>
              <a:ext uri="{FF2B5EF4-FFF2-40B4-BE49-F238E27FC236}">
                <a16:creationId xmlns:a16="http://schemas.microsoft.com/office/drawing/2014/main" id="{4E632826-0F75-2798-261B-EF4D55C8B30F}"/>
              </a:ext>
            </a:extLst>
          </p:cNvPr>
          <p:cNvCxnSpPr>
            <a:cxnSpLocks/>
          </p:cNvCxnSpPr>
          <p:nvPr/>
        </p:nvCxnSpPr>
        <p:spPr>
          <a:xfrm flipH="1">
            <a:off x="5578764" y="1664634"/>
            <a:ext cx="822037" cy="64445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34" name="Picture 33" descr="Qr code&#10;&#10;Description automatically generated">
            <a:extLst>
              <a:ext uri="{FF2B5EF4-FFF2-40B4-BE49-F238E27FC236}">
                <a16:creationId xmlns:a16="http://schemas.microsoft.com/office/drawing/2014/main" id="{6B20F99C-03F4-055B-7E6D-E942FAA46CE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66587" y="6176963"/>
            <a:ext cx="497526" cy="486489"/>
          </a:xfrm>
          <a:prstGeom prst="rect">
            <a:avLst/>
          </a:prstGeom>
        </p:spPr>
      </p:pic>
      <p:sp>
        <p:nvSpPr>
          <p:cNvPr id="2" name="TextBox 1">
            <a:extLst>
              <a:ext uri="{FF2B5EF4-FFF2-40B4-BE49-F238E27FC236}">
                <a16:creationId xmlns:a16="http://schemas.microsoft.com/office/drawing/2014/main" id="{6255A2CF-C6E4-8327-654A-BFBAA2BD8DD9}"/>
              </a:ext>
            </a:extLst>
          </p:cNvPr>
          <p:cNvSpPr txBox="1"/>
          <p:nvPr/>
        </p:nvSpPr>
        <p:spPr>
          <a:xfrm>
            <a:off x="6085372" y="704067"/>
            <a:ext cx="1650933" cy="2616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a:t>Amy Novak, Coordinator</a:t>
            </a:r>
          </a:p>
        </p:txBody>
      </p:sp>
      <p:cxnSp>
        <p:nvCxnSpPr>
          <p:cNvPr id="3" name="Straight Arrow Connector 2">
            <a:extLst>
              <a:ext uri="{FF2B5EF4-FFF2-40B4-BE49-F238E27FC236}">
                <a16:creationId xmlns:a16="http://schemas.microsoft.com/office/drawing/2014/main" id="{63DD7BB2-CF09-59F2-FE79-AE580FD936B6}"/>
              </a:ext>
            </a:extLst>
          </p:cNvPr>
          <p:cNvCxnSpPr>
            <a:cxnSpLocks/>
          </p:cNvCxnSpPr>
          <p:nvPr/>
        </p:nvCxnSpPr>
        <p:spPr>
          <a:xfrm flipH="1">
            <a:off x="5578764" y="1032376"/>
            <a:ext cx="506608" cy="1532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16" name="Picture 15">
            <a:extLst>
              <a:ext uri="{FF2B5EF4-FFF2-40B4-BE49-F238E27FC236}">
                <a16:creationId xmlns:a16="http://schemas.microsoft.com/office/drawing/2014/main" id="{4CB9481B-4201-4CED-CB74-8BE30510DD4D}"/>
              </a:ext>
            </a:extLst>
          </p:cNvPr>
          <p:cNvPicPr>
            <a:picLocks noChangeAspect="1"/>
          </p:cNvPicPr>
          <p:nvPr/>
        </p:nvPicPr>
        <p:blipFill>
          <a:blip r:embed="rId5"/>
          <a:stretch>
            <a:fillRect/>
          </a:stretch>
        </p:blipFill>
        <p:spPr>
          <a:xfrm>
            <a:off x="184726" y="6275897"/>
            <a:ext cx="2752725" cy="333375"/>
          </a:xfrm>
          <a:prstGeom prst="rect">
            <a:avLst/>
          </a:prstGeom>
        </p:spPr>
      </p:pic>
      <p:pic>
        <p:nvPicPr>
          <p:cNvPr id="18" name="Picture 17" descr="Text, logo&#10;&#10;Description automatically generated">
            <a:extLst>
              <a:ext uri="{FF2B5EF4-FFF2-40B4-BE49-F238E27FC236}">
                <a16:creationId xmlns:a16="http://schemas.microsoft.com/office/drawing/2014/main" id="{AF4DF058-7CD4-EC8F-96C5-D6F930E321EF}"/>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53625" y="6091825"/>
            <a:ext cx="1756886" cy="575786"/>
          </a:xfrm>
          <a:prstGeom prst="rect">
            <a:avLst/>
          </a:prstGeom>
          <a:noFill/>
        </p:spPr>
      </p:pic>
      <p:sp>
        <p:nvSpPr>
          <p:cNvPr id="20" name="Title 1">
            <a:extLst>
              <a:ext uri="{FF2B5EF4-FFF2-40B4-BE49-F238E27FC236}">
                <a16:creationId xmlns:a16="http://schemas.microsoft.com/office/drawing/2014/main" id="{AB70833B-87F6-FD89-CCC6-46ECC0F4E4B8}"/>
              </a:ext>
            </a:extLst>
          </p:cNvPr>
          <p:cNvSpPr>
            <a:spLocks noGrp="1"/>
          </p:cNvSpPr>
          <p:nvPr>
            <p:ph type="title"/>
          </p:nvPr>
        </p:nvSpPr>
        <p:spPr>
          <a:xfrm>
            <a:off x="319226" y="99074"/>
            <a:ext cx="2618225" cy="393552"/>
          </a:xfrm>
        </p:spPr>
        <p:txBody>
          <a:bodyPr anchor="t">
            <a:normAutofit fontScale="90000"/>
          </a:bodyPr>
          <a:lstStyle/>
          <a:p>
            <a:r>
              <a:rPr lang="en-US" sz="2775" dirty="0">
                <a:solidFill>
                  <a:schemeClr val="tx1"/>
                </a:solidFill>
              </a:rPr>
              <a:t>Introductions </a:t>
            </a:r>
          </a:p>
        </p:txBody>
      </p:sp>
    </p:spTree>
    <p:extLst>
      <p:ext uri="{BB962C8B-B14F-4D97-AF65-F5344CB8AC3E}">
        <p14:creationId xmlns:p14="http://schemas.microsoft.com/office/powerpoint/2010/main" val="329123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1294-6889-AEB0-397C-14CE88664581}"/>
              </a:ext>
            </a:extLst>
          </p:cNvPr>
          <p:cNvSpPr>
            <a:spLocks noGrp="1"/>
          </p:cNvSpPr>
          <p:nvPr>
            <p:ph type="title"/>
          </p:nvPr>
        </p:nvSpPr>
        <p:spPr/>
        <p:txBody>
          <a:bodyPr/>
          <a:lstStyle/>
          <a:p>
            <a:r>
              <a:rPr lang="en-US" dirty="0"/>
              <a:t>Our Purpose </a:t>
            </a:r>
          </a:p>
        </p:txBody>
      </p:sp>
      <p:sp>
        <p:nvSpPr>
          <p:cNvPr id="3" name="Content Placeholder 2">
            <a:extLst>
              <a:ext uri="{FF2B5EF4-FFF2-40B4-BE49-F238E27FC236}">
                <a16:creationId xmlns:a16="http://schemas.microsoft.com/office/drawing/2014/main" id="{264B16CB-634B-7661-53E7-5AC6F3E082AD}"/>
              </a:ext>
            </a:extLst>
          </p:cNvPr>
          <p:cNvSpPr>
            <a:spLocks noGrp="1"/>
          </p:cNvSpPr>
          <p:nvPr>
            <p:ph idx="1"/>
          </p:nvPr>
        </p:nvSpPr>
        <p:spPr/>
        <p:txBody>
          <a:bodyPr>
            <a:normAutofit/>
          </a:bodyPr>
          <a:lstStyle/>
          <a:p>
            <a:r>
              <a:rPr lang="en-US" dirty="0"/>
              <a:t>To provide support to system members providing care to individuals with intellectual disabilities, co-occurring mental health diagnoses, and complex behavioral health needs. </a:t>
            </a:r>
          </a:p>
          <a:p>
            <a:pPr lvl="1"/>
            <a:r>
              <a:rPr lang="en-US" dirty="0"/>
              <a:t>Unique service</a:t>
            </a:r>
          </a:p>
          <a:p>
            <a:pPr lvl="1"/>
            <a:r>
              <a:rPr lang="en-US" dirty="0"/>
              <a:t>Aid in Managing Crises </a:t>
            </a:r>
          </a:p>
          <a:p>
            <a:pPr lvl="1"/>
            <a:r>
              <a:rPr lang="en-US" dirty="0"/>
              <a:t>Positive Psychology</a:t>
            </a:r>
          </a:p>
          <a:p>
            <a:pPr lvl="1"/>
            <a:r>
              <a:rPr lang="en-US" dirty="0"/>
              <a:t>Provide Training </a:t>
            </a:r>
          </a:p>
          <a:p>
            <a:pPr lvl="1"/>
            <a:r>
              <a:rPr lang="en-US" dirty="0"/>
              <a:t>Tied to National Resources </a:t>
            </a:r>
          </a:p>
          <a:p>
            <a:endParaRPr lang="en-US" dirty="0"/>
          </a:p>
        </p:txBody>
      </p:sp>
      <p:pic>
        <p:nvPicPr>
          <p:cNvPr id="4" name="Picture 3">
            <a:extLst>
              <a:ext uri="{FF2B5EF4-FFF2-40B4-BE49-F238E27FC236}">
                <a16:creationId xmlns:a16="http://schemas.microsoft.com/office/drawing/2014/main" id="{D8C311D4-5EAA-CA55-0E1E-CB55E5C24037}"/>
              </a:ext>
            </a:extLst>
          </p:cNvPr>
          <p:cNvPicPr>
            <a:picLocks noChangeAspect="1"/>
          </p:cNvPicPr>
          <p:nvPr/>
        </p:nvPicPr>
        <p:blipFill>
          <a:blip r:embed="rId3"/>
          <a:stretch>
            <a:fillRect/>
          </a:stretch>
        </p:blipFill>
        <p:spPr>
          <a:xfrm>
            <a:off x="267952" y="6326186"/>
            <a:ext cx="2752725" cy="333375"/>
          </a:xfrm>
          <a:prstGeom prst="rect">
            <a:avLst/>
          </a:prstGeom>
        </p:spPr>
      </p:pic>
      <p:pic>
        <p:nvPicPr>
          <p:cNvPr id="5" name="Picture 4" descr="Text, logo&#10;&#10;Description automatically generated">
            <a:extLst>
              <a:ext uri="{FF2B5EF4-FFF2-40B4-BE49-F238E27FC236}">
                <a16:creationId xmlns:a16="http://schemas.microsoft.com/office/drawing/2014/main" id="{A2A69956-2040-8D07-4DBA-61D4ED37602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61317" y="6176963"/>
            <a:ext cx="1756886" cy="575786"/>
          </a:xfrm>
          <a:prstGeom prst="rect">
            <a:avLst/>
          </a:prstGeom>
          <a:noFill/>
        </p:spPr>
      </p:pic>
      <p:pic>
        <p:nvPicPr>
          <p:cNvPr id="6" name="Picture 5" descr="Qr code&#10;&#10;Description automatically generated">
            <a:extLst>
              <a:ext uri="{FF2B5EF4-FFF2-40B4-BE49-F238E27FC236}">
                <a16:creationId xmlns:a16="http://schemas.microsoft.com/office/drawing/2014/main" id="{5827EAB5-58E0-8089-3931-91D636DCAB6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58843" y="6181995"/>
            <a:ext cx="611183" cy="597624"/>
          </a:xfrm>
          <a:prstGeom prst="rect">
            <a:avLst/>
          </a:prstGeom>
        </p:spPr>
      </p:pic>
    </p:spTree>
    <p:extLst>
      <p:ext uri="{BB962C8B-B14F-4D97-AF65-F5344CB8AC3E}">
        <p14:creationId xmlns:p14="http://schemas.microsoft.com/office/powerpoint/2010/main" val="277487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DF2B2-F940-9F24-95AD-DF2EF373E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469F7-712C-C544-6AC5-EA47914EAD8D}"/>
              </a:ext>
            </a:extLst>
          </p:cNvPr>
          <p:cNvSpPr>
            <a:spLocks noGrp="1"/>
          </p:cNvSpPr>
          <p:nvPr>
            <p:ph type="title"/>
          </p:nvPr>
        </p:nvSpPr>
        <p:spPr>
          <a:xfrm>
            <a:off x="380763" y="252789"/>
            <a:ext cx="7886700" cy="994172"/>
          </a:xfrm>
        </p:spPr>
        <p:txBody>
          <a:bodyPr>
            <a:normAutofit/>
          </a:bodyPr>
          <a:lstStyle/>
          <a:p>
            <a:r>
              <a:rPr lang="en-US" dirty="0">
                <a:gradFill flip="none" rotWithShape="1">
                  <a:gsLst>
                    <a:gs pos="28000">
                      <a:srgbClr val="EDEDED"/>
                    </a:gs>
                    <a:gs pos="0">
                      <a:srgbClr val="BFBFBF"/>
                    </a:gs>
                    <a:gs pos="100000">
                      <a:srgbClr val="FFFFFF"/>
                    </a:gs>
                  </a:gsLst>
                  <a:lin ang="4800000" scaled="0"/>
                  <a:tileRect/>
                </a:gradFill>
              </a:rPr>
              <a:t>Unique Service </a:t>
            </a:r>
          </a:p>
        </p:txBody>
      </p:sp>
      <p:pic>
        <p:nvPicPr>
          <p:cNvPr id="5" name="Picture 4" descr="Diagram">
            <a:extLst>
              <a:ext uri="{FF2B5EF4-FFF2-40B4-BE49-F238E27FC236}">
                <a16:creationId xmlns:a16="http://schemas.microsoft.com/office/drawing/2014/main" id="{0A09B90E-47AF-CB30-DFD4-E4F0258393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907" y="2365298"/>
            <a:ext cx="3799206" cy="3124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DC8D6F66-D00C-031A-AA4B-E0E3FC32F43F}"/>
              </a:ext>
            </a:extLst>
          </p:cNvPr>
          <p:cNvSpPr>
            <a:spLocks noGrp="1"/>
          </p:cNvSpPr>
          <p:nvPr>
            <p:ph idx="1"/>
          </p:nvPr>
        </p:nvSpPr>
        <p:spPr>
          <a:xfrm>
            <a:off x="4324113" y="1467853"/>
            <a:ext cx="4745913" cy="4022119"/>
          </a:xfrm>
        </p:spPr>
        <p:txBody>
          <a:bodyPr>
            <a:normAutofit/>
          </a:bodyPr>
          <a:lstStyle/>
          <a:p>
            <a:r>
              <a:rPr lang="en-US" sz="2000" dirty="0">
                <a:gradFill>
                  <a:gsLst>
                    <a:gs pos="34000">
                      <a:srgbClr val="EDEDED"/>
                    </a:gs>
                    <a:gs pos="0">
                      <a:srgbClr val="BFBFBF"/>
                    </a:gs>
                    <a:gs pos="100000">
                      <a:srgbClr val="FFFFFF"/>
                    </a:gs>
                  </a:gsLst>
                  <a:lin ang="4800000" scaled="0"/>
                </a:gradFill>
              </a:rPr>
              <a:t>Primary focus is on the system of support</a:t>
            </a:r>
          </a:p>
          <a:p>
            <a:r>
              <a:rPr lang="en-US" sz="2000" dirty="0">
                <a:gradFill>
                  <a:gsLst>
                    <a:gs pos="34000">
                      <a:srgbClr val="EDEDED"/>
                    </a:gs>
                    <a:gs pos="0">
                      <a:srgbClr val="BFBFBF"/>
                    </a:gs>
                    <a:gs pos="100000">
                      <a:srgbClr val="FFFFFF"/>
                    </a:gs>
                  </a:gsLst>
                  <a:lin ang="4800000" scaled="0"/>
                </a:gradFill>
              </a:rPr>
              <a:t>Specialized team </a:t>
            </a:r>
          </a:p>
          <a:p>
            <a:r>
              <a:rPr lang="en-US" sz="2000" dirty="0">
                <a:gradFill>
                  <a:gsLst>
                    <a:gs pos="34000">
                      <a:srgbClr val="EDEDED"/>
                    </a:gs>
                    <a:gs pos="0">
                      <a:srgbClr val="BFBFBF"/>
                    </a:gs>
                    <a:gs pos="100000">
                      <a:srgbClr val="FFFFFF"/>
                    </a:gs>
                  </a:gsLst>
                  <a:lin ang="4800000" scaled="0"/>
                </a:gradFill>
              </a:rPr>
              <a:t>Consultation services provided by: </a:t>
            </a:r>
          </a:p>
          <a:p>
            <a:pPr lvl="2"/>
            <a:r>
              <a:rPr lang="en-US" dirty="0">
                <a:gradFill>
                  <a:gsLst>
                    <a:gs pos="34000">
                      <a:srgbClr val="EDEDED"/>
                    </a:gs>
                    <a:gs pos="0">
                      <a:srgbClr val="BFBFBF"/>
                    </a:gs>
                    <a:gs pos="100000">
                      <a:srgbClr val="FFFFFF"/>
                    </a:gs>
                  </a:gsLst>
                  <a:lin ang="4800000" scaled="0"/>
                </a:gradFill>
              </a:rPr>
              <a:t>University of Iowa </a:t>
            </a:r>
          </a:p>
          <a:p>
            <a:pPr lvl="2"/>
            <a:r>
              <a:rPr lang="en-US" dirty="0">
                <a:gradFill>
                  <a:gsLst>
                    <a:gs pos="34000">
                      <a:srgbClr val="EDEDED"/>
                    </a:gs>
                    <a:gs pos="0">
                      <a:srgbClr val="BFBFBF"/>
                    </a:gs>
                    <a:gs pos="100000">
                      <a:srgbClr val="FFFFFF"/>
                    </a:gs>
                  </a:gsLst>
                  <a:lin ang="4800000" scaled="0"/>
                </a:gradFill>
              </a:rPr>
              <a:t>Dr. Armstrong </a:t>
            </a:r>
          </a:p>
          <a:p>
            <a:r>
              <a:rPr lang="en-US" sz="2000" dirty="0">
                <a:gradFill>
                  <a:gsLst>
                    <a:gs pos="34000">
                      <a:srgbClr val="EDEDED"/>
                    </a:gs>
                    <a:gs pos="0">
                      <a:srgbClr val="BFBFBF"/>
                    </a:gs>
                    <a:gs pos="100000">
                      <a:srgbClr val="FFFFFF"/>
                    </a:gs>
                  </a:gsLst>
                  <a:lin ang="4800000" scaled="0"/>
                </a:gradFill>
              </a:rPr>
              <a:t>Person-centered care approach </a:t>
            </a:r>
          </a:p>
          <a:p>
            <a:r>
              <a:rPr lang="en-US" sz="2000" dirty="0">
                <a:gradFill>
                  <a:gsLst>
                    <a:gs pos="34000">
                      <a:srgbClr val="EDEDED"/>
                    </a:gs>
                    <a:gs pos="0">
                      <a:srgbClr val="BFBFBF"/>
                    </a:gs>
                    <a:gs pos="100000">
                      <a:srgbClr val="FFFFFF"/>
                    </a:gs>
                  </a:gsLst>
                  <a:lin ang="4800000" scaled="0"/>
                </a:gradFill>
              </a:rPr>
              <a:t>Everyone is part of the team </a:t>
            </a:r>
          </a:p>
          <a:p>
            <a:r>
              <a:rPr lang="en-US" sz="2000" dirty="0">
                <a:gradFill>
                  <a:gsLst>
                    <a:gs pos="34000">
                      <a:srgbClr val="EDEDED"/>
                    </a:gs>
                    <a:gs pos="0">
                      <a:srgbClr val="BFBFBF"/>
                    </a:gs>
                    <a:gs pos="100000">
                      <a:srgbClr val="FFFFFF"/>
                    </a:gs>
                  </a:gsLst>
                  <a:lin ang="4800000" scaled="0"/>
                </a:gradFill>
              </a:rPr>
              <a:t>We meet frequently </a:t>
            </a:r>
          </a:p>
          <a:p>
            <a:pPr lvl="1"/>
            <a:r>
              <a:rPr lang="en-US" sz="1600" dirty="0">
                <a:gradFill>
                  <a:gsLst>
                    <a:gs pos="34000">
                      <a:srgbClr val="EDEDED"/>
                    </a:gs>
                    <a:gs pos="0">
                      <a:srgbClr val="BFBFBF"/>
                    </a:gs>
                    <a:gs pos="100000">
                      <a:srgbClr val="FFFFFF"/>
                    </a:gs>
                  </a:gsLst>
                  <a:lin ang="4800000" scaled="0"/>
                </a:gradFill>
              </a:rPr>
              <a:t>Moves to a proactive vs reactive approach </a:t>
            </a:r>
          </a:p>
          <a:p>
            <a:pPr lvl="1"/>
            <a:r>
              <a:rPr lang="en-US" sz="1600" dirty="0">
                <a:gradFill>
                  <a:gsLst>
                    <a:gs pos="34000">
                      <a:srgbClr val="EDEDED"/>
                    </a:gs>
                    <a:gs pos="0">
                      <a:srgbClr val="BFBFBF"/>
                    </a:gs>
                    <a:gs pos="100000">
                      <a:srgbClr val="FFFFFF"/>
                    </a:gs>
                  </a:gsLst>
                  <a:lin ang="4800000" scaled="0"/>
                </a:gradFill>
              </a:rPr>
              <a:t>Frequency determined by the acuity levels</a:t>
            </a:r>
          </a:p>
        </p:txBody>
      </p:sp>
      <p:pic>
        <p:nvPicPr>
          <p:cNvPr id="8" name="Picture 7" descr="Qr code&#10;&#10;Description automatically generated">
            <a:extLst>
              <a:ext uri="{FF2B5EF4-FFF2-40B4-BE49-F238E27FC236}">
                <a16:creationId xmlns:a16="http://schemas.microsoft.com/office/drawing/2014/main" id="{16F10853-0CDB-647A-C946-227E5FF05C4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58843" y="6153789"/>
            <a:ext cx="611183" cy="597624"/>
          </a:xfrm>
          <a:prstGeom prst="rect">
            <a:avLst/>
          </a:prstGeom>
        </p:spPr>
      </p:pic>
      <p:pic>
        <p:nvPicPr>
          <p:cNvPr id="4" name="Picture 3">
            <a:extLst>
              <a:ext uri="{FF2B5EF4-FFF2-40B4-BE49-F238E27FC236}">
                <a16:creationId xmlns:a16="http://schemas.microsoft.com/office/drawing/2014/main" id="{A655CA64-680A-15CA-5F9E-B7CE880685E4}"/>
              </a:ext>
            </a:extLst>
          </p:cNvPr>
          <p:cNvPicPr>
            <a:picLocks noChangeAspect="1"/>
          </p:cNvPicPr>
          <p:nvPr/>
        </p:nvPicPr>
        <p:blipFill>
          <a:blip r:embed="rId6"/>
          <a:stretch>
            <a:fillRect/>
          </a:stretch>
        </p:blipFill>
        <p:spPr>
          <a:xfrm>
            <a:off x="267952" y="6326186"/>
            <a:ext cx="2752725" cy="333375"/>
          </a:xfrm>
          <a:prstGeom prst="rect">
            <a:avLst/>
          </a:prstGeom>
        </p:spPr>
      </p:pic>
      <p:pic>
        <p:nvPicPr>
          <p:cNvPr id="6" name="Picture 5" descr="Text, logo&#10;&#10;Description automatically generated">
            <a:extLst>
              <a:ext uri="{FF2B5EF4-FFF2-40B4-BE49-F238E27FC236}">
                <a16:creationId xmlns:a16="http://schemas.microsoft.com/office/drawing/2014/main" id="{E8209AA2-5769-E905-110E-B50BF5DC62DB}"/>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61317" y="6176963"/>
            <a:ext cx="1756886" cy="575786"/>
          </a:xfrm>
          <a:prstGeom prst="rect">
            <a:avLst/>
          </a:prstGeom>
          <a:noFill/>
        </p:spPr>
      </p:pic>
    </p:spTree>
    <p:extLst>
      <p:ext uri="{BB962C8B-B14F-4D97-AF65-F5344CB8AC3E}">
        <p14:creationId xmlns:p14="http://schemas.microsoft.com/office/powerpoint/2010/main" val="338339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3C05-399F-FB52-0A73-8097ED7DBC1E}"/>
              </a:ext>
            </a:extLst>
          </p:cNvPr>
          <p:cNvSpPr>
            <a:spLocks noGrp="1"/>
          </p:cNvSpPr>
          <p:nvPr>
            <p:ph type="title"/>
          </p:nvPr>
        </p:nvSpPr>
        <p:spPr/>
        <p:txBody>
          <a:bodyPr/>
          <a:lstStyle/>
          <a:p>
            <a:r>
              <a:rPr lang="en-US" dirty="0"/>
              <a:t>Aid in Managing Crises </a:t>
            </a:r>
          </a:p>
        </p:txBody>
      </p:sp>
      <p:sp>
        <p:nvSpPr>
          <p:cNvPr id="3" name="Content Placeholder 2">
            <a:extLst>
              <a:ext uri="{FF2B5EF4-FFF2-40B4-BE49-F238E27FC236}">
                <a16:creationId xmlns:a16="http://schemas.microsoft.com/office/drawing/2014/main" id="{C2599C31-1469-F77F-382B-1B4E52541FA2}"/>
              </a:ext>
            </a:extLst>
          </p:cNvPr>
          <p:cNvSpPr>
            <a:spLocks noGrp="1"/>
          </p:cNvSpPr>
          <p:nvPr>
            <p:ph idx="1"/>
          </p:nvPr>
        </p:nvSpPr>
        <p:spPr/>
        <p:txBody>
          <a:bodyPr/>
          <a:lstStyle/>
          <a:p>
            <a:r>
              <a:rPr lang="en-US" dirty="0"/>
              <a:t>Proactive Planning Helps to Prevent Crisis </a:t>
            </a:r>
          </a:p>
          <a:p>
            <a:pPr lvl="1"/>
            <a:r>
              <a:rPr lang="en-US" dirty="0"/>
              <a:t>Our ……</a:t>
            </a:r>
            <a:r>
              <a:rPr lang="en-US" b="1" dirty="0"/>
              <a:t>YOUR</a:t>
            </a:r>
            <a:r>
              <a:rPr lang="en-US" dirty="0"/>
              <a:t> Crisis Plans </a:t>
            </a:r>
          </a:p>
          <a:p>
            <a:r>
              <a:rPr lang="en-US" dirty="0"/>
              <a:t>Crisis Supports</a:t>
            </a:r>
          </a:p>
          <a:p>
            <a:pPr lvl="1"/>
            <a:r>
              <a:rPr lang="en-US" dirty="0"/>
              <a:t>Prior to crisis occurring </a:t>
            </a:r>
          </a:p>
          <a:p>
            <a:pPr lvl="2"/>
            <a:r>
              <a:rPr lang="en-US" dirty="0"/>
              <a:t>Active planning for crisis </a:t>
            </a:r>
          </a:p>
          <a:p>
            <a:pPr lvl="1"/>
            <a:r>
              <a:rPr lang="en-US" dirty="0"/>
              <a:t>While a crisis is happening </a:t>
            </a:r>
          </a:p>
          <a:p>
            <a:pPr lvl="2"/>
            <a:r>
              <a:rPr lang="en-US" dirty="0"/>
              <a:t>Access to our support line and resources </a:t>
            </a:r>
          </a:p>
          <a:p>
            <a:pPr lvl="1"/>
            <a:r>
              <a:rPr lang="en-US" dirty="0"/>
              <a:t>After the crisis happens </a:t>
            </a:r>
          </a:p>
          <a:p>
            <a:pPr lvl="2"/>
            <a:r>
              <a:rPr lang="en-US" dirty="0"/>
              <a:t>Crisis follow-up </a:t>
            </a:r>
          </a:p>
          <a:p>
            <a:r>
              <a:rPr lang="en-US" dirty="0"/>
              <a:t>Training </a:t>
            </a:r>
          </a:p>
          <a:p>
            <a:endParaRPr lang="en-US" dirty="0"/>
          </a:p>
        </p:txBody>
      </p:sp>
      <p:cxnSp>
        <p:nvCxnSpPr>
          <p:cNvPr id="5" name="Straight Connector 4">
            <a:extLst>
              <a:ext uri="{FF2B5EF4-FFF2-40B4-BE49-F238E27FC236}">
                <a16:creationId xmlns:a16="http://schemas.microsoft.com/office/drawing/2014/main" id="{1468C674-38F9-2744-920B-6A0FA99BB451}"/>
              </a:ext>
            </a:extLst>
          </p:cNvPr>
          <p:cNvCxnSpPr>
            <a:cxnSpLocks/>
          </p:cNvCxnSpPr>
          <p:nvPr/>
        </p:nvCxnSpPr>
        <p:spPr>
          <a:xfrm>
            <a:off x="1594652" y="2451494"/>
            <a:ext cx="595095" cy="0"/>
          </a:xfrm>
          <a:prstGeom prst="line">
            <a:avLst/>
          </a:prstGeom>
          <a:ln w="28575"/>
        </p:spPr>
        <p:style>
          <a:lnRef idx="1">
            <a:schemeClr val="dk1"/>
          </a:lnRef>
          <a:fillRef idx="0">
            <a:schemeClr val="dk1"/>
          </a:fillRef>
          <a:effectRef idx="0">
            <a:schemeClr val="dk1"/>
          </a:effectRef>
          <a:fontRef idx="minor">
            <a:schemeClr val="tx1"/>
          </a:fontRef>
        </p:style>
      </p:cxnSp>
      <p:pic>
        <p:nvPicPr>
          <p:cNvPr id="7" name="Picture 6" descr="A picture containing text, sky, sign, outdoor">
            <a:extLst>
              <a:ext uri="{FF2B5EF4-FFF2-40B4-BE49-F238E27FC236}">
                <a16:creationId xmlns:a16="http://schemas.microsoft.com/office/drawing/2014/main" id="{604E05E3-3CF7-A696-ED16-5BCAC99147B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86349" y="2586038"/>
            <a:ext cx="3862454" cy="2571750"/>
          </a:xfrm>
          <a:prstGeom prst="roundRect">
            <a:avLst>
              <a:gd name="adj" fmla="val 16667"/>
            </a:avLst>
          </a:prstGeom>
          <a:ln>
            <a:noFill/>
          </a:ln>
          <a:effectLst>
            <a:outerShdw blurRad="50800" dist="38100" dir="5400000" algn="t"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Qr code&#10;&#10;Description automatically generated">
            <a:extLst>
              <a:ext uri="{FF2B5EF4-FFF2-40B4-BE49-F238E27FC236}">
                <a16:creationId xmlns:a16="http://schemas.microsoft.com/office/drawing/2014/main" id="{AA53196B-279D-BDDF-ABBE-2F598F84889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572500" y="6176963"/>
            <a:ext cx="497526" cy="486489"/>
          </a:xfrm>
          <a:prstGeom prst="rect">
            <a:avLst/>
          </a:prstGeom>
        </p:spPr>
      </p:pic>
      <p:pic>
        <p:nvPicPr>
          <p:cNvPr id="6" name="Picture 5">
            <a:extLst>
              <a:ext uri="{FF2B5EF4-FFF2-40B4-BE49-F238E27FC236}">
                <a16:creationId xmlns:a16="http://schemas.microsoft.com/office/drawing/2014/main" id="{41526CF0-6222-01AF-7529-6EA56FA7782D}"/>
              </a:ext>
            </a:extLst>
          </p:cNvPr>
          <p:cNvPicPr>
            <a:picLocks noChangeAspect="1"/>
          </p:cNvPicPr>
          <p:nvPr/>
        </p:nvPicPr>
        <p:blipFill>
          <a:blip r:embed="rId6"/>
          <a:stretch>
            <a:fillRect/>
          </a:stretch>
        </p:blipFill>
        <p:spPr>
          <a:xfrm>
            <a:off x="267952" y="6326186"/>
            <a:ext cx="2752725" cy="333375"/>
          </a:xfrm>
          <a:prstGeom prst="rect">
            <a:avLst/>
          </a:prstGeom>
        </p:spPr>
      </p:pic>
      <p:pic>
        <p:nvPicPr>
          <p:cNvPr id="8" name="Picture 7" descr="Text, logo&#10;&#10;Description automatically generated">
            <a:extLst>
              <a:ext uri="{FF2B5EF4-FFF2-40B4-BE49-F238E27FC236}">
                <a16:creationId xmlns:a16="http://schemas.microsoft.com/office/drawing/2014/main" id="{F514D1C5-4172-9202-7C6A-6C5D274CB659}"/>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61317" y="6176963"/>
            <a:ext cx="1756886" cy="575786"/>
          </a:xfrm>
          <a:prstGeom prst="rect">
            <a:avLst/>
          </a:prstGeom>
          <a:noFill/>
        </p:spPr>
      </p:pic>
    </p:spTree>
    <p:extLst>
      <p:ext uri="{BB962C8B-B14F-4D97-AF65-F5344CB8AC3E}">
        <p14:creationId xmlns:p14="http://schemas.microsoft.com/office/powerpoint/2010/main" val="404957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FEE1-9A19-5D54-81BF-C70D5D7A1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79E16-3444-8936-0BC5-F825CAC381A9}"/>
              </a:ext>
            </a:extLst>
          </p:cNvPr>
          <p:cNvSpPr>
            <a:spLocks noGrp="1"/>
          </p:cNvSpPr>
          <p:nvPr>
            <p:ph type="title"/>
          </p:nvPr>
        </p:nvSpPr>
        <p:spPr>
          <a:xfrm>
            <a:off x="195513" y="136922"/>
            <a:ext cx="7886700" cy="994172"/>
          </a:xfrm>
        </p:spPr>
        <p:txBody>
          <a:bodyPr>
            <a:normAutofit/>
          </a:bodyPr>
          <a:lstStyle/>
          <a:p>
            <a:r>
              <a:rPr lang="en-US" dirty="0">
                <a:gradFill flip="none" rotWithShape="1">
                  <a:gsLst>
                    <a:gs pos="28000">
                      <a:srgbClr val="EDEDED"/>
                    </a:gs>
                    <a:gs pos="0">
                      <a:srgbClr val="BFBFBF"/>
                    </a:gs>
                    <a:gs pos="100000">
                      <a:srgbClr val="FFFFFF"/>
                    </a:gs>
                  </a:gsLst>
                  <a:lin ang="4800000" scaled="0"/>
                  <a:tileRect/>
                </a:gradFill>
              </a:rPr>
              <a:t>Positive Psychology </a:t>
            </a:r>
          </a:p>
        </p:txBody>
      </p:sp>
      <p:pic>
        <p:nvPicPr>
          <p:cNvPr id="7" name="Picture 6">
            <a:extLst>
              <a:ext uri="{FF2B5EF4-FFF2-40B4-BE49-F238E27FC236}">
                <a16:creationId xmlns:a16="http://schemas.microsoft.com/office/drawing/2014/main" id="{8E66C33C-1353-C9F0-CBE5-3A134DEFA922}"/>
              </a:ext>
            </a:extLst>
          </p:cNvPr>
          <p:cNvPicPr>
            <a:picLocks noChangeAspect="1"/>
          </p:cNvPicPr>
          <p:nvPr/>
        </p:nvPicPr>
        <p:blipFill>
          <a:blip r:embed="rId3"/>
          <a:stretch>
            <a:fillRect/>
          </a:stretch>
        </p:blipFill>
        <p:spPr>
          <a:xfrm>
            <a:off x="5374932" y="3461084"/>
            <a:ext cx="3140417" cy="1570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5DA461DD-C274-D745-7871-59B5BD863AB1}"/>
              </a:ext>
            </a:extLst>
          </p:cNvPr>
          <p:cNvSpPr>
            <a:spLocks noGrp="1"/>
          </p:cNvSpPr>
          <p:nvPr>
            <p:ph idx="1"/>
          </p:nvPr>
        </p:nvSpPr>
        <p:spPr>
          <a:xfrm>
            <a:off x="388020" y="1281645"/>
            <a:ext cx="7886699" cy="4358878"/>
          </a:xfrm>
        </p:spPr>
        <p:txBody>
          <a:bodyPr>
            <a:normAutofit/>
          </a:bodyPr>
          <a:lstStyle/>
          <a:p>
            <a:r>
              <a:rPr lang="en-US" sz="2400" dirty="0">
                <a:gradFill>
                  <a:gsLst>
                    <a:gs pos="34000">
                      <a:srgbClr val="EDEDED"/>
                    </a:gs>
                    <a:gs pos="0">
                      <a:srgbClr val="BFBFBF"/>
                    </a:gs>
                    <a:gs pos="100000">
                      <a:srgbClr val="FFFFFF"/>
                    </a:gs>
                  </a:gsLst>
                  <a:lin ang="4800000" scaled="0"/>
                </a:gradFill>
              </a:rPr>
              <a:t>We want </a:t>
            </a:r>
            <a:r>
              <a:rPr lang="en-US" sz="2400" b="1" u="sng" dirty="0">
                <a:gradFill>
                  <a:gsLst>
                    <a:gs pos="34000">
                      <a:srgbClr val="EDEDED"/>
                    </a:gs>
                    <a:gs pos="0">
                      <a:srgbClr val="BFBFBF"/>
                    </a:gs>
                    <a:gs pos="100000">
                      <a:srgbClr val="FFFFFF"/>
                    </a:gs>
                  </a:gsLst>
                  <a:lin ang="4800000" scaled="0"/>
                </a:gradFill>
              </a:rPr>
              <a:t>EVERYONE</a:t>
            </a:r>
            <a:r>
              <a:rPr lang="en-US" sz="2400" dirty="0">
                <a:gradFill>
                  <a:gsLst>
                    <a:gs pos="34000">
                      <a:srgbClr val="EDEDED"/>
                    </a:gs>
                    <a:gs pos="0">
                      <a:srgbClr val="BFBFBF"/>
                    </a:gs>
                    <a:gs pos="100000">
                      <a:srgbClr val="FFFFFF"/>
                    </a:gs>
                  </a:gsLst>
                  <a:lin ang="4800000" scaled="0"/>
                </a:gradFill>
              </a:rPr>
              <a:t> living a </a:t>
            </a:r>
            <a:r>
              <a:rPr lang="en-US" sz="2400" b="1" dirty="0">
                <a:gradFill>
                  <a:gsLst>
                    <a:gs pos="34000">
                      <a:srgbClr val="EDEDED"/>
                    </a:gs>
                    <a:gs pos="0">
                      <a:srgbClr val="BFBFBF"/>
                    </a:gs>
                    <a:gs pos="100000">
                      <a:srgbClr val="FFFFFF"/>
                    </a:gs>
                  </a:gsLst>
                  <a:lin ang="4800000" scaled="0"/>
                </a:gradFill>
              </a:rPr>
              <a:t>+1</a:t>
            </a:r>
            <a:r>
              <a:rPr lang="en-US" sz="2400" dirty="0">
                <a:gradFill>
                  <a:gsLst>
                    <a:gs pos="34000">
                      <a:srgbClr val="EDEDED"/>
                    </a:gs>
                    <a:gs pos="0">
                      <a:srgbClr val="BFBFBF"/>
                    </a:gs>
                    <a:gs pos="100000">
                      <a:srgbClr val="FFFFFF"/>
                    </a:gs>
                  </a:gsLst>
                  <a:lin ang="4800000" scaled="0"/>
                </a:gradFill>
              </a:rPr>
              <a:t> lifestyle </a:t>
            </a:r>
          </a:p>
          <a:p>
            <a:r>
              <a:rPr lang="en-US" sz="2400" dirty="0">
                <a:gradFill>
                  <a:gsLst>
                    <a:gs pos="34000">
                      <a:srgbClr val="EDEDED"/>
                    </a:gs>
                    <a:gs pos="0">
                      <a:srgbClr val="BFBFBF"/>
                    </a:gs>
                    <a:gs pos="100000">
                      <a:srgbClr val="FFFFFF"/>
                    </a:gs>
                  </a:gsLst>
                  <a:lin ang="4800000" scaled="0"/>
                </a:gradFill>
              </a:rPr>
              <a:t>Focus on burnout, turnover, and limited resources  </a:t>
            </a:r>
          </a:p>
          <a:p>
            <a:r>
              <a:rPr lang="en-US" sz="2400" dirty="0">
                <a:gradFill>
                  <a:gsLst>
                    <a:gs pos="34000">
                      <a:srgbClr val="EDEDED"/>
                    </a:gs>
                    <a:gs pos="0">
                      <a:srgbClr val="BFBFBF"/>
                    </a:gs>
                    <a:gs pos="100000">
                      <a:srgbClr val="FFFFFF"/>
                    </a:gs>
                  </a:gsLst>
                  <a:lin ang="4800000" scaled="0"/>
                </a:gradFill>
              </a:rPr>
              <a:t>Create an empathetic view</a:t>
            </a:r>
          </a:p>
          <a:p>
            <a:r>
              <a:rPr lang="en-US" sz="2400" dirty="0">
                <a:gradFill>
                  <a:gsLst>
                    <a:gs pos="34000">
                      <a:srgbClr val="EDEDED"/>
                    </a:gs>
                    <a:gs pos="0">
                      <a:srgbClr val="BFBFBF"/>
                    </a:gs>
                    <a:gs pos="100000">
                      <a:srgbClr val="FFFFFF"/>
                    </a:gs>
                  </a:gsLst>
                  <a:lin ang="4800000" scaled="0"/>
                </a:gradFill>
              </a:rPr>
              <a:t>Identify areas of happiness </a:t>
            </a:r>
          </a:p>
          <a:p>
            <a:r>
              <a:rPr lang="en-US" sz="2400" dirty="0">
                <a:gradFill>
                  <a:gsLst>
                    <a:gs pos="34000">
                      <a:srgbClr val="EDEDED"/>
                    </a:gs>
                    <a:gs pos="0">
                      <a:srgbClr val="BFBFBF"/>
                    </a:gs>
                    <a:gs pos="100000">
                      <a:srgbClr val="FFFFFF"/>
                    </a:gs>
                  </a:gsLst>
                  <a:lin ang="4800000" scaled="0"/>
                </a:gradFill>
              </a:rPr>
              <a:t> Person-centered approach </a:t>
            </a:r>
          </a:p>
          <a:p>
            <a:pPr lvl="1"/>
            <a:r>
              <a:rPr lang="en-US" dirty="0">
                <a:gradFill>
                  <a:gsLst>
                    <a:gs pos="34000">
                      <a:srgbClr val="EDEDED"/>
                    </a:gs>
                    <a:gs pos="0">
                      <a:srgbClr val="BFBFBF"/>
                    </a:gs>
                    <a:gs pos="100000">
                      <a:srgbClr val="FFFFFF"/>
                    </a:gs>
                  </a:gsLst>
                  <a:lin ang="4800000" scaled="0"/>
                </a:gradFill>
              </a:rPr>
              <a:t>Strengths of the member served </a:t>
            </a:r>
          </a:p>
          <a:p>
            <a:pPr lvl="1"/>
            <a:r>
              <a:rPr lang="en-US" dirty="0">
                <a:gradFill>
                  <a:gsLst>
                    <a:gs pos="34000">
                      <a:srgbClr val="EDEDED"/>
                    </a:gs>
                    <a:gs pos="0">
                      <a:srgbClr val="BFBFBF"/>
                    </a:gs>
                    <a:gs pos="100000">
                      <a:srgbClr val="FFFFFF"/>
                    </a:gs>
                  </a:gsLst>
                  <a:lin ang="4800000" scaled="0"/>
                </a:gradFill>
              </a:rPr>
              <a:t>Desire/Goals the member has </a:t>
            </a:r>
          </a:p>
          <a:p>
            <a:pPr lvl="1"/>
            <a:r>
              <a:rPr lang="en-US" dirty="0">
                <a:gradFill>
                  <a:gsLst>
                    <a:gs pos="34000">
                      <a:srgbClr val="EDEDED"/>
                    </a:gs>
                    <a:gs pos="0">
                      <a:srgbClr val="BFBFBF"/>
                    </a:gs>
                    <a:gs pos="100000">
                      <a:srgbClr val="FFFFFF"/>
                    </a:gs>
                  </a:gsLst>
                  <a:lin ang="4800000" scaled="0"/>
                </a:gradFill>
              </a:rPr>
              <a:t>Promote overall positivity </a:t>
            </a:r>
          </a:p>
        </p:txBody>
      </p:sp>
      <p:pic>
        <p:nvPicPr>
          <p:cNvPr id="9" name="Picture 8" descr="Qr code&#10;&#10;Description automatically generated">
            <a:extLst>
              <a:ext uri="{FF2B5EF4-FFF2-40B4-BE49-F238E27FC236}">
                <a16:creationId xmlns:a16="http://schemas.microsoft.com/office/drawing/2014/main" id="{2FEFFF1D-359A-FA36-ADC8-7C4FEAF4FA9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592066" y="6299835"/>
            <a:ext cx="477960" cy="467357"/>
          </a:xfrm>
          <a:prstGeom prst="rect">
            <a:avLst/>
          </a:prstGeom>
        </p:spPr>
      </p:pic>
      <p:pic>
        <p:nvPicPr>
          <p:cNvPr id="4" name="Picture 3">
            <a:extLst>
              <a:ext uri="{FF2B5EF4-FFF2-40B4-BE49-F238E27FC236}">
                <a16:creationId xmlns:a16="http://schemas.microsoft.com/office/drawing/2014/main" id="{E61239C7-D882-966C-8775-6DCC236BBC46}"/>
              </a:ext>
            </a:extLst>
          </p:cNvPr>
          <p:cNvPicPr>
            <a:picLocks noChangeAspect="1"/>
          </p:cNvPicPr>
          <p:nvPr/>
        </p:nvPicPr>
        <p:blipFill>
          <a:blip r:embed="rId5"/>
          <a:stretch>
            <a:fillRect/>
          </a:stretch>
        </p:blipFill>
        <p:spPr>
          <a:xfrm>
            <a:off x="267952" y="6326186"/>
            <a:ext cx="2752725" cy="333375"/>
          </a:xfrm>
          <a:prstGeom prst="rect">
            <a:avLst/>
          </a:prstGeom>
        </p:spPr>
      </p:pic>
      <p:pic>
        <p:nvPicPr>
          <p:cNvPr id="5" name="Picture 4" descr="Text, logo&#10;&#10;Description automatically generated">
            <a:extLst>
              <a:ext uri="{FF2B5EF4-FFF2-40B4-BE49-F238E27FC236}">
                <a16:creationId xmlns:a16="http://schemas.microsoft.com/office/drawing/2014/main" id="{5CF8F0B1-5964-8FB6-1991-17DE1873924A}"/>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61317" y="6176963"/>
            <a:ext cx="1756886" cy="575786"/>
          </a:xfrm>
          <a:prstGeom prst="rect">
            <a:avLst/>
          </a:prstGeom>
          <a:noFill/>
        </p:spPr>
      </p:pic>
    </p:spTree>
    <p:extLst>
      <p:ext uri="{BB962C8B-B14F-4D97-AF65-F5344CB8AC3E}">
        <p14:creationId xmlns:p14="http://schemas.microsoft.com/office/powerpoint/2010/main" val="230668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0282-1B54-167A-8B9A-7C5764EEBC0D}"/>
              </a:ext>
            </a:extLst>
          </p:cNvPr>
          <p:cNvSpPr>
            <a:spLocks noGrp="1"/>
          </p:cNvSpPr>
          <p:nvPr>
            <p:ph type="title"/>
          </p:nvPr>
        </p:nvSpPr>
        <p:spPr/>
        <p:txBody>
          <a:bodyPr/>
          <a:lstStyle/>
          <a:p>
            <a:r>
              <a:rPr lang="en-US" dirty="0"/>
              <a:t>Provide Training </a:t>
            </a:r>
          </a:p>
        </p:txBody>
      </p:sp>
      <p:sp>
        <p:nvSpPr>
          <p:cNvPr id="3" name="Content Placeholder 2">
            <a:extLst>
              <a:ext uri="{FF2B5EF4-FFF2-40B4-BE49-F238E27FC236}">
                <a16:creationId xmlns:a16="http://schemas.microsoft.com/office/drawing/2014/main" id="{65759816-F03B-F1E9-10E7-BD473BEB42E3}"/>
              </a:ext>
            </a:extLst>
          </p:cNvPr>
          <p:cNvSpPr>
            <a:spLocks noGrp="1"/>
          </p:cNvSpPr>
          <p:nvPr>
            <p:ph idx="1"/>
          </p:nvPr>
        </p:nvSpPr>
        <p:spPr/>
        <p:txBody>
          <a:bodyPr/>
          <a:lstStyle/>
          <a:p>
            <a:r>
              <a:rPr lang="en-US" sz="2700" b="1" u="sng" dirty="0"/>
              <a:t>FREE </a:t>
            </a:r>
            <a:r>
              <a:rPr lang="en-US" dirty="0"/>
              <a:t>Training </a:t>
            </a:r>
          </a:p>
          <a:p>
            <a:r>
              <a:rPr lang="en-US" dirty="0"/>
              <a:t>Customized training to meet your needs and/or the needs of the member </a:t>
            </a:r>
          </a:p>
          <a:p>
            <a:r>
              <a:rPr lang="en-US" dirty="0"/>
              <a:t>Individualized training</a:t>
            </a:r>
          </a:p>
          <a:p>
            <a:pPr lvl="1"/>
            <a:r>
              <a:rPr lang="en-US" dirty="0"/>
              <a:t>Small or large groups </a:t>
            </a:r>
          </a:p>
          <a:p>
            <a:pPr lvl="1"/>
            <a:r>
              <a:rPr lang="en-US" dirty="0"/>
              <a:t>One-on-one training </a:t>
            </a:r>
          </a:p>
          <a:p>
            <a:pPr lvl="1"/>
            <a:r>
              <a:rPr lang="en-US" dirty="0"/>
              <a:t>Multiple training</a:t>
            </a:r>
          </a:p>
          <a:p>
            <a:r>
              <a:rPr lang="en-US" dirty="0"/>
              <a:t>Monthly training opportunities </a:t>
            </a:r>
          </a:p>
          <a:p>
            <a:endParaRPr lang="en-US" dirty="0"/>
          </a:p>
        </p:txBody>
      </p:sp>
      <mc:AlternateContent xmlns:mc="http://schemas.openxmlformats.org/markup-compatibility/2006">
        <mc:Choice xmlns:am3d="http://schemas.microsoft.com/office/drawing/2017/model3d" Requires="am3d">
          <p:graphicFrame>
            <p:nvGraphicFramePr>
              <p:cNvPr id="4" name="3D Model 3" descr="Chat">
                <a:extLst>
                  <a:ext uri="{FF2B5EF4-FFF2-40B4-BE49-F238E27FC236}">
                    <a16:creationId xmlns:a16="http://schemas.microsoft.com/office/drawing/2014/main" id="{1938EF47-AB98-D46D-E209-929A32095ED5}"/>
                  </a:ext>
                </a:extLst>
              </p:cNvPr>
              <p:cNvGraphicFramePr>
                <a:graphicFrameLocks noChangeAspect="1"/>
              </p:cNvGraphicFramePr>
              <p:nvPr>
                <p:extLst>
                  <p:ext uri="{D42A27DB-BD31-4B8C-83A1-F6EECF244321}">
                    <p14:modId xmlns:p14="http://schemas.microsoft.com/office/powerpoint/2010/main" val="281067360"/>
                  </p:ext>
                </p:extLst>
              </p:nvPr>
            </p:nvGraphicFramePr>
            <p:xfrm>
              <a:off x="5251189" y="2797699"/>
              <a:ext cx="3450068" cy="2407190"/>
            </p:xfrm>
            <a:graphic>
              <a:graphicData uri="http://schemas.microsoft.com/office/drawing/2017/model3d">
                <am3d:model3d r:embed="rId3">
                  <am3d:spPr>
                    <a:xfrm>
                      <a:off x="0" y="0"/>
                      <a:ext cx="3450068" cy="2407190"/>
                    </a:xfrm>
                    <a:prstGeom prst="rect">
                      <a:avLst/>
                    </a:prstGeom>
                  </am3d:spPr>
                  <am3d:camera>
                    <am3d:pos x="0" y="0" z="61302350"/>
                    <am3d:up dx="0" dy="36000000" dz="0"/>
                    <am3d:lookAt x="0" y="0" z="0"/>
                    <am3d:perspective fov="2700000"/>
                  </am3d:camera>
                  <am3d:trans>
                    <am3d:meterPerModelUnit n="190602" d="1000000"/>
                    <am3d:preTrans dx="2246715" dy="-8468697" dz="723917"/>
                    <am3d:scale>
                      <am3d:sx n="1000000" d="1000000"/>
                      <am3d:sy n="1000000" d="1000000"/>
                      <am3d:sz n="1000000" d="1000000"/>
                    </am3d:scale>
                    <am3d:rot ax="1070974" ay="-750867" az="-239487"/>
                    <am3d:postTrans dx="0" dy="0" dz="0"/>
                  </am3d:trans>
                  <am3d:raster rName="Office3DRenderer" rVer="16.0.8326">
                    <am3d:blip r:embed="rId4"/>
                  </am3d:raster>
                  <am3d:objViewport viewportSz="396292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Chat">
                <a:extLst>
                  <a:ext uri="{FF2B5EF4-FFF2-40B4-BE49-F238E27FC236}">
                    <a16:creationId xmlns:a16="http://schemas.microsoft.com/office/drawing/2014/main" id="{1938EF47-AB98-D46D-E209-929A32095ED5}"/>
                  </a:ext>
                </a:extLst>
              </p:cNvPr>
              <p:cNvPicPr>
                <a:picLocks noGrp="1" noRot="1" noChangeAspect="1" noMove="1" noResize="1" noEditPoints="1" noAdjustHandles="1" noChangeArrowheads="1" noChangeShapeType="1" noCrop="1"/>
              </p:cNvPicPr>
              <p:nvPr/>
            </p:nvPicPr>
            <p:blipFill>
              <a:blip r:embed="rId4"/>
              <a:stretch>
                <a:fillRect/>
              </a:stretch>
            </p:blipFill>
            <p:spPr>
              <a:xfrm>
                <a:off x="5251189" y="2797699"/>
                <a:ext cx="3450068" cy="2407190"/>
              </a:xfrm>
              <a:prstGeom prst="rect">
                <a:avLst/>
              </a:prstGeom>
            </p:spPr>
          </p:pic>
        </mc:Fallback>
      </mc:AlternateContent>
      <p:pic>
        <p:nvPicPr>
          <p:cNvPr id="6" name="Picture 5" descr="Qr code&#10;&#10;Description automatically generated">
            <a:extLst>
              <a:ext uri="{FF2B5EF4-FFF2-40B4-BE49-F238E27FC236}">
                <a16:creationId xmlns:a16="http://schemas.microsoft.com/office/drawing/2014/main" id="{4B6B3C4B-BAB4-7D44-CBB9-B6A1D093F8B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582461" y="6259194"/>
            <a:ext cx="477959" cy="467357"/>
          </a:xfrm>
          <a:prstGeom prst="rect">
            <a:avLst/>
          </a:prstGeom>
        </p:spPr>
      </p:pic>
      <p:pic>
        <p:nvPicPr>
          <p:cNvPr id="5" name="Picture 4">
            <a:extLst>
              <a:ext uri="{FF2B5EF4-FFF2-40B4-BE49-F238E27FC236}">
                <a16:creationId xmlns:a16="http://schemas.microsoft.com/office/drawing/2014/main" id="{C3BBBD5C-87C7-4931-EDD2-E184655AF766}"/>
              </a:ext>
            </a:extLst>
          </p:cNvPr>
          <p:cNvPicPr>
            <a:picLocks noChangeAspect="1"/>
          </p:cNvPicPr>
          <p:nvPr/>
        </p:nvPicPr>
        <p:blipFill>
          <a:blip r:embed="rId6"/>
          <a:stretch>
            <a:fillRect/>
          </a:stretch>
        </p:blipFill>
        <p:spPr>
          <a:xfrm>
            <a:off x="267952" y="6326186"/>
            <a:ext cx="2752725" cy="333375"/>
          </a:xfrm>
          <a:prstGeom prst="rect">
            <a:avLst/>
          </a:prstGeom>
        </p:spPr>
      </p:pic>
      <p:pic>
        <p:nvPicPr>
          <p:cNvPr id="7" name="Picture 6" descr="Text, logo&#10;&#10;Description automatically generated">
            <a:extLst>
              <a:ext uri="{FF2B5EF4-FFF2-40B4-BE49-F238E27FC236}">
                <a16:creationId xmlns:a16="http://schemas.microsoft.com/office/drawing/2014/main" id="{91CEFB91-103A-67D9-AE78-85905DEE3C7F}"/>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61317" y="6176963"/>
            <a:ext cx="1756886" cy="575786"/>
          </a:xfrm>
          <a:prstGeom prst="rect">
            <a:avLst/>
          </a:prstGeom>
          <a:noFill/>
        </p:spPr>
      </p:pic>
    </p:spTree>
    <p:extLst>
      <p:ext uri="{BB962C8B-B14F-4D97-AF65-F5344CB8AC3E}">
        <p14:creationId xmlns:p14="http://schemas.microsoft.com/office/powerpoint/2010/main" val="2844385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21448</TotalTime>
  <Words>1678</Words>
  <Application>Microsoft Office PowerPoint</Application>
  <PresentationFormat>On-screen Show (4:3)</PresentationFormat>
  <Paragraphs>217</Paragraphs>
  <Slides>12</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Amasis MT Pro Black</vt:lpstr>
      <vt:lpstr>Arial</vt:lpstr>
      <vt:lpstr>Calibri</vt:lpstr>
      <vt:lpstr>Corbel</vt:lpstr>
      <vt:lpstr>Tw Cen MT</vt:lpstr>
      <vt:lpstr>Tw Cen MT Condensed</vt:lpstr>
      <vt:lpstr>Wingdings 3</vt:lpstr>
      <vt:lpstr>Integral</vt:lpstr>
      <vt:lpstr>Depth</vt:lpstr>
      <vt:lpstr>PowerPoint Presentation</vt:lpstr>
      <vt:lpstr> Provider  Prevention  &amp;  Support  Services </vt:lpstr>
      <vt:lpstr>Our Referral Requirements </vt:lpstr>
      <vt:lpstr>Introductions </vt:lpstr>
      <vt:lpstr>Our Purpose </vt:lpstr>
      <vt:lpstr>Unique Service </vt:lpstr>
      <vt:lpstr>Aid in Managing Crises </vt:lpstr>
      <vt:lpstr>Positive Psychology </vt:lpstr>
      <vt:lpstr>Provide Training </vt:lpstr>
      <vt:lpstr>National Resources </vt:lpstr>
      <vt:lpstr>Make a Referral </vt:lpstr>
      <vt:lpstr>Any Program Related Questions: </vt:lpstr>
    </vt:vector>
  </TitlesOfParts>
  <Company>University of Iowa Hospitals and Clinics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Transition into adulthood</dc:title>
  <dc:creator>Jodi Tate</dc:creator>
  <cp:lastModifiedBy>van der Heide, Carly J</cp:lastModifiedBy>
  <cp:revision>266</cp:revision>
  <cp:lastPrinted>2024-06-10T18:56:41Z</cp:lastPrinted>
  <dcterms:created xsi:type="dcterms:W3CDTF">2014-11-01T11:36:13Z</dcterms:created>
  <dcterms:modified xsi:type="dcterms:W3CDTF">2025-09-16T19:53:26Z</dcterms:modified>
</cp:coreProperties>
</file>