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1"/>
  </p:notesMasterIdLst>
  <p:sldIdLst>
    <p:sldId id="1906" r:id="rId2"/>
    <p:sldId id="1926" r:id="rId3"/>
    <p:sldId id="257" r:id="rId4"/>
    <p:sldId id="265" r:id="rId5"/>
    <p:sldId id="282" r:id="rId6"/>
    <p:sldId id="1925" r:id="rId7"/>
    <p:sldId id="283" r:id="rId8"/>
    <p:sldId id="288" r:id="rId9"/>
    <p:sldId id="1923" r:id="rId10"/>
    <p:sldId id="267" r:id="rId11"/>
    <p:sldId id="1927" r:id="rId12"/>
    <p:sldId id="1924" r:id="rId13"/>
    <p:sldId id="268" r:id="rId14"/>
    <p:sldId id="290" r:id="rId15"/>
    <p:sldId id="269" r:id="rId16"/>
    <p:sldId id="292" r:id="rId17"/>
    <p:sldId id="287" r:id="rId18"/>
    <p:sldId id="25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92" autoAdjust="0"/>
    <p:restoredTop sz="67820" autoAdjust="0"/>
  </p:normalViewPr>
  <p:slideViewPr>
    <p:cSldViewPr snapToGrid="0">
      <p:cViewPr varScale="1">
        <p:scale>
          <a:sx n="86" d="100"/>
          <a:sy n="86" d="100"/>
        </p:scale>
        <p:origin x="14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097/00004703-200610000-00029" TargetMode="External"/><Relationship Id="rId3" Type="http://schemas.openxmlformats.org/officeDocument/2006/relationships/hyperlink" Target="https://doi.org/10.1186/s13229-019-0256-6" TargetMode="External"/><Relationship Id="rId7" Type="http://schemas.openxmlformats.org/officeDocument/2006/relationships/hyperlink" Target="http://scholar.google.com/scholar_lookup?title=An+open+label+study+of+the+use+of+dronabinol+(Marinol)+in+the+management+of+treatment-resistant+self-injurious+behavior+in+10+retarded+adolescent+patients&amp;author=Kruger,+T.&amp;author=Christophersen,+E.&amp;publication_year=2006&amp;journal=J.+Dev.+Behav.+Pediatr.&amp;volume=27&amp;pages=433&amp;doi=10.1097/00004703-200610000-00029" TargetMode="External"/><Relationship Id="rId2" Type="http://schemas.openxmlformats.org/officeDocument/2006/relationships/hyperlink" Target="https://doi.org/10.47626/2237-6089-2020-0149" TargetMode="External"/><Relationship Id="rId1" Type="http://schemas.openxmlformats.org/officeDocument/2006/relationships/hyperlink" Target="https://doi.org/10.1089/can.2020.0154" TargetMode="External"/><Relationship Id="rId6" Type="http://schemas.openxmlformats.org/officeDocument/2006/relationships/hyperlink" Target="https://doi.org/10.3390/biomedicines11102630" TargetMode="External"/><Relationship Id="rId5" Type="http://schemas.openxmlformats.org/officeDocument/2006/relationships/hyperlink" Target="https://doi.org/10.1177/02698811231209192" TargetMode="External"/><Relationship Id="rId4" Type="http://schemas.openxmlformats.org/officeDocument/2006/relationships/hyperlink" Target="https://doi.org/10.1177/1060028020930189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1097/00004703-200610000-00029" TargetMode="External"/><Relationship Id="rId3" Type="http://schemas.openxmlformats.org/officeDocument/2006/relationships/hyperlink" Target="https://doi.org/10.1186/s13229-019-0256-6" TargetMode="External"/><Relationship Id="rId7" Type="http://schemas.openxmlformats.org/officeDocument/2006/relationships/hyperlink" Target="http://scholar.google.com/scholar_lookup?title=An+open+label+study+of+the+use+of+dronabinol+(Marinol)+in+the+management+of+treatment-resistant+self-injurious+behavior+in+10+retarded+adolescent+patients&amp;author=Kruger,+T.&amp;author=Christophersen,+E.&amp;publication_year=2006&amp;journal=J.+Dev.+Behav.+Pediatr.&amp;volume=27&amp;pages=433&amp;doi=10.1097/00004703-200610000-00029" TargetMode="External"/><Relationship Id="rId2" Type="http://schemas.openxmlformats.org/officeDocument/2006/relationships/hyperlink" Target="https://doi.org/10.47626/2237-6089-2020-0149" TargetMode="External"/><Relationship Id="rId1" Type="http://schemas.openxmlformats.org/officeDocument/2006/relationships/hyperlink" Target="https://doi.org/10.1089/can.2020.0154" TargetMode="External"/><Relationship Id="rId6" Type="http://schemas.openxmlformats.org/officeDocument/2006/relationships/hyperlink" Target="https://doi.org/10.3390/biomedicines11102630" TargetMode="External"/><Relationship Id="rId5" Type="http://schemas.openxmlformats.org/officeDocument/2006/relationships/hyperlink" Target="https://doi.org/10.1177/02698811231209192" TargetMode="External"/><Relationship Id="rId4" Type="http://schemas.openxmlformats.org/officeDocument/2006/relationships/hyperlink" Target="https://doi.org/10.1177/1060028020930189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94DC2-BAFE-4A35-94BB-79A5393FF17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72BA23A-B802-406F-B6A8-BBDB82A2965C}">
      <dgm:prSet/>
      <dgm:spPr/>
      <dgm:t>
        <a:bodyPr/>
        <a:lstStyle/>
        <a:p>
          <a:r>
            <a:rPr lang="en-US" b="0" i="0"/>
            <a:t>Zou, S., &amp; Kumar, U. (2018). </a:t>
          </a:r>
          <a:r>
            <a:rPr lang="en-US" b="1" i="0"/>
            <a:t>Cannabinoid receptors and the endocannabinoid system: signaling and function in the central nervous system.</a:t>
          </a:r>
          <a:r>
            <a:rPr lang="en-US" b="0" i="0"/>
            <a:t> </a:t>
          </a:r>
          <a:r>
            <a:rPr lang="en-US" b="0" i="1"/>
            <a:t>International journal of molecular sciences</a:t>
          </a:r>
          <a:r>
            <a:rPr lang="en-US" b="0" i="0"/>
            <a:t>, </a:t>
          </a:r>
          <a:r>
            <a:rPr lang="en-US" b="0" i="1"/>
            <a:t>19</a:t>
          </a:r>
          <a:r>
            <a:rPr lang="en-US" b="0" i="0"/>
            <a:t>(3), 833.</a:t>
          </a:r>
          <a:endParaRPr lang="en-US"/>
        </a:p>
      </dgm:t>
    </dgm:pt>
    <dgm:pt modelId="{7AEA064E-631B-489F-86D7-EDAF6146A106}" type="parTrans" cxnId="{71319D73-670E-4D9C-A0AE-BFD20CCF01A7}">
      <dgm:prSet/>
      <dgm:spPr/>
      <dgm:t>
        <a:bodyPr/>
        <a:lstStyle/>
        <a:p>
          <a:endParaRPr lang="en-US"/>
        </a:p>
      </dgm:t>
    </dgm:pt>
    <dgm:pt modelId="{A75AEFB2-8CF4-4AE7-BD89-548D070B294D}" type="sibTrans" cxnId="{71319D73-670E-4D9C-A0AE-BFD20CCF01A7}">
      <dgm:prSet/>
      <dgm:spPr/>
      <dgm:t>
        <a:bodyPr/>
        <a:lstStyle/>
        <a:p>
          <a:endParaRPr lang="en-US"/>
        </a:p>
      </dgm:t>
    </dgm:pt>
    <dgm:pt modelId="{C6C435B9-DF0D-40E3-BBD9-374C7DDF461A}">
      <dgm:prSet/>
      <dgm:spPr/>
      <dgm:t>
        <a:bodyPr/>
        <a:lstStyle/>
        <a:p>
          <a:r>
            <a:rPr lang="en-US" b="0" i="0"/>
            <a:t>Holdman, R., Vigil, D., Robinson, K., Shah, P., &amp; Contreras, A. E. (2022). </a:t>
          </a:r>
          <a:r>
            <a:rPr lang="en-US" b="1" i="0"/>
            <a:t>Safety and Efficacy of Medical Cannabis in Autism Spectrum Disorder Compared with Commonly Used Medications.</a:t>
          </a:r>
          <a:r>
            <a:rPr lang="en-US" b="0" i="0"/>
            <a:t> </a:t>
          </a:r>
          <a:r>
            <a:rPr lang="en-US" b="0" i="1"/>
            <a:t>Cannabis and cannabinoid research</a:t>
          </a:r>
          <a:r>
            <a:rPr lang="en-US" b="0" i="0"/>
            <a:t>, </a:t>
          </a:r>
          <a:r>
            <a:rPr lang="en-US" b="0" i="1"/>
            <a:t>7</a:t>
          </a:r>
          <a:r>
            <a:rPr lang="en-US" b="0" i="0"/>
            <a:t>(4), 451–463. </a:t>
          </a:r>
          <a:r>
            <a:rPr lang="en-US" b="0" i="0">
              <a:hlinkClick xmlns:r="http://schemas.openxmlformats.org/officeDocument/2006/relationships" r:id="rId1"/>
            </a:rPr>
            <a:t>https://doi.org/10.1089/can.2020.0154</a:t>
          </a:r>
          <a:endParaRPr lang="en-US"/>
        </a:p>
      </dgm:t>
    </dgm:pt>
    <dgm:pt modelId="{BEA68312-0E08-4DC8-9E5F-D53B90C912BC}" type="parTrans" cxnId="{1BE647E1-DD11-470B-BD07-02B564882827}">
      <dgm:prSet/>
      <dgm:spPr/>
      <dgm:t>
        <a:bodyPr/>
        <a:lstStyle/>
        <a:p>
          <a:endParaRPr lang="en-US"/>
        </a:p>
      </dgm:t>
    </dgm:pt>
    <dgm:pt modelId="{169E87AA-C356-4398-B570-E819AF470717}" type="sibTrans" cxnId="{1BE647E1-DD11-470B-BD07-02B564882827}">
      <dgm:prSet/>
      <dgm:spPr/>
      <dgm:t>
        <a:bodyPr/>
        <a:lstStyle/>
        <a:p>
          <a:endParaRPr lang="en-US"/>
        </a:p>
      </dgm:t>
    </dgm:pt>
    <dgm:pt modelId="{49E37599-BAE2-4825-BEA8-FF15AE7F3944}">
      <dgm:prSet/>
      <dgm:spPr/>
      <dgm:t>
        <a:bodyPr/>
        <a:lstStyle/>
        <a:p>
          <a:r>
            <a:rPr lang="en-US" b="0" i="0"/>
            <a:t>Silva, E. A. D., Junior, Medeiros, W. M. B., Torro, N., Sousa, J. M. M., Almeida, I. B. C. M., Costa, F. B. D., Pontes, K. M., Nunes, E. L. G., Rosa, M. D. D., &amp; Albuquerque, K. L. G. D. (2022</a:t>
          </a:r>
          <a:r>
            <a:rPr lang="en-US" b="1" i="0"/>
            <a:t>). Cannabis and cannabinoid use in autism spectrum disorder: a systematic review.</a:t>
          </a:r>
          <a:r>
            <a:rPr lang="en-US" b="0" i="0"/>
            <a:t> </a:t>
          </a:r>
          <a:r>
            <a:rPr lang="en-US" b="0" i="1"/>
            <a:t>Trends in psychiatry and psychotherapy</a:t>
          </a:r>
          <a:r>
            <a:rPr lang="en-US" b="0" i="0"/>
            <a:t>, </a:t>
          </a:r>
          <a:r>
            <a:rPr lang="en-US" b="0" i="1"/>
            <a:t>44</a:t>
          </a:r>
          <a:r>
            <a:rPr lang="en-US" b="0" i="0"/>
            <a:t>, e20200149. </a:t>
          </a:r>
          <a:r>
            <a:rPr lang="en-US" b="0" i="0">
              <a:hlinkClick xmlns:r="http://schemas.openxmlformats.org/officeDocument/2006/relationships" r:id="rId2"/>
            </a:rPr>
            <a:t>https://doi.org/10.47626/2237-6089-2020-0149</a:t>
          </a:r>
          <a:endParaRPr lang="en-US"/>
        </a:p>
      </dgm:t>
    </dgm:pt>
    <dgm:pt modelId="{7C57AC0A-BF68-4044-A44C-1113E1ED9606}" type="parTrans" cxnId="{751F1DBA-0208-4E94-A522-9A11928864ED}">
      <dgm:prSet/>
      <dgm:spPr/>
      <dgm:t>
        <a:bodyPr/>
        <a:lstStyle/>
        <a:p>
          <a:endParaRPr lang="en-US"/>
        </a:p>
      </dgm:t>
    </dgm:pt>
    <dgm:pt modelId="{D5058F10-1CB1-4361-BFC5-92C4F4C2091E}" type="sibTrans" cxnId="{751F1DBA-0208-4E94-A522-9A11928864ED}">
      <dgm:prSet/>
      <dgm:spPr/>
      <dgm:t>
        <a:bodyPr/>
        <a:lstStyle/>
        <a:p>
          <a:endParaRPr lang="en-US"/>
        </a:p>
      </dgm:t>
    </dgm:pt>
    <dgm:pt modelId="{296DBBA1-5EC2-4D22-BDAF-87BF0E9A2CB9}">
      <dgm:prSet/>
      <dgm:spPr/>
      <dgm:t>
        <a:bodyPr/>
        <a:lstStyle/>
        <a:p>
          <a:r>
            <a:rPr lang="en-US" b="0" i="0"/>
            <a:t>Aran, A., Eylon, M., Harel, M., Polianski, L., Nemirovski, A., Tepper, S., Schnapp, A., Cassuto, H., Wattad, N., &amp; Tam, J. (2019). </a:t>
          </a:r>
          <a:r>
            <a:rPr lang="en-US" b="1" i="0"/>
            <a:t>Lower circulating endocannabinoid levels in children with autism spectrum disorder</a:t>
          </a:r>
          <a:r>
            <a:rPr lang="en-US" b="0" i="0"/>
            <a:t>. </a:t>
          </a:r>
          <a:r>
            <a:rPr lang="en-US" b="0" i="1"/>
            <a:t>Molecular autism</a:t>
          </a:r>
          <a:r>
            <a:rPr lang="en-US" b="0" i="0"/>
            <a:t>, </a:t>
          </a:r>
          <a:r>
            <a:rPr lang="en-US" b="0" i="1"/>
            <a:t>10</a:t>
          </a:r>
          <a:r>
            <a:rPr lang="en-US" b="0" i="0"/>
            <a:t>, 2. </a:t>
          </a:r>
          <a:r>
            <a:rPr lang="en-US" b="0" i="0">
              <a:hlinkClick xmlns:r="http://schemas.openxmlformats.org/officeDocument/2006/relationships" r:id="rId3"/>
            </a:rPr>
            <a:t>https://doi.org/10.1186/s13229-019-0256-6</a:t>
          </a:r>
          <a:endParaRPr lang="en-US"/>
        </a:p>
      </dgm:t>
    </dgm:pt>
    <dgm:pt modelId="{924F0A30-EEC6-4922-927A-29AEA9D1BE1F}" type="parTrans" cxnId="{A6A4771E-084C-46B8-9761-BB8C89AB4C23}">
      <dgm:prSet/>
      <dgm:spPr/>
      <dgm:t>
        <a:bodyPr/>
        <a:lstStyle/>
        <a:p>
          <a:endParaRPr lang="en-US"/>
        </a:p>
      </dgm:t>
    </dgm:pt>
    <dgm:pt modelId="{AA4FBE4A-03EB-4B64-9734-5BF212DDEBC8}" type="sibTrans" cxnId="{A6A4771E-084C-46B8-9761-BB8C89AB4C23}">
      <dgm:prSet/>
      <dgm:spPr/>
      <dgm:t>
        <a:bodyPr/>
        <a:lstStyle/>
        <a:p>
          <a:endParaRPr lang="en-US"/>
        </a:p>
      </dgm:t>
    </dgm:pt>
    <dgm:pt modelId="{4933F16A-2C43-4FB1-B845-5E0849DDA62B}">
      <dgm:prSet/>
      <dgm:spPr/>
      <dgm:t>
        <a:bodyPr/>
        <a:lstStyle/>
        <a:p>
          <a:r>
            <a:rPr lang="en-US" b="0" i="0"/>
            <a:t>Inglet, S., Winter, B., Yost, S. E., Entringer, S., Lian, A., Biksacky, M., Pitt, R. D., &amp; Mortensen, W. (2020</a:t>
          </a:r>
          <a:r>
            <a:rPr lang="en-US" b="1" i="0"/>
            <a:t>). Clinical Data for the Use of Cannabis-Based Treatments: A Comprehensive Review of the Literature. </a:t>
          </a:r>
          <a:r>
            <a:rPr lang="en-US" b="1" i="1"/>
            <a:t>The Annals of pharmacotherapy</a:t>
          </a:r>
          <a:r>
            <a:rPr lang="en-US" b="0" i="0"/>
            <a:t>, </a:t>
          </a:r>
          <a:r>
            <a:rPr lang="en-US" b="0" i="1"/>
            <a:t>54</a:t>
          </a:r>
          <a:r>
            <a:rPr lang="en-US" b="0" i="0"/>
            <a:t>(11), 1109–1143. </a:t>
          </a:r>
          <a:r>
            <a:rPr lang="en-US" b="0" i="0">
              <a:hlinkClick xmlns:r="http://schemas.openxmlformats.org/officeDocument/2006/relationships" r:id="rId4"/>
            </a:rPr>
            <a:t>https://doi.org/10.1177/1060028020930189</a:t>
          </a:r>
          <a:endParaRPr lang="en-US"/>
        </a:p>
      </dgm:t>
    </dgm:pt>
    <dgm:pt modelId="{D8D90454-CA53-4F67-A1C7-A814B1F980CA}" type="parTrans" cxnId="{8231C04D-2A59-4157-BE2E-A972C22DFA0C}">
      <dgm:prSet/>
      <dgm:spPr/>
      <dgm:t>
        <a:bodyPr/>
        <a:lstStyle/>
        <a:p>
          <a:endParaRPr lang="en-US"/>
        </a:p>
      </dgm:t>
    </dgm:pt>
    <dgm:pt modelId="{9EF7CF47-3242-476A-9D3A-FA7D322241C2}" type="sibTrans" cxnId="{8231C04D-2A59-4157-BE2E-A972C22DFA0C}">
      <dgm:prSet/>
      <dgm:spPr/>
      <dgm:t>
        <a:bodyPr/>
        <a:lstStyle/>
        <a:p>
          <a:endParaRPr lang="en-US"/>
        </a:p>
      </dgm:t>
    </dgm:pt>
    <dgm:pt modelId="{49932D7B-7354-4C72-A03B-53BC77D2516F}">
      <dgm:prSet/>
      <dgm:spPr/>
      <dgm:t>
        <a:bodyPr/>
        <a:lstStyle/>
        <a:p>
          <a:r>
            <a:rPr lang="en-US" b="0" i="0"/>
            <a:t>Korb L, Tromans S, Perera B, et al. </a:t>
          </a:r>
          <a:r>
            <a:rPr lang="en-US" b="1" i="0"/>
            <a:t>The potential for medicinal cannabis to help manage challenging behaviour in people with intellectual disability: A perspective review</a:t>
          </a:r>
          <a:r>
            <a:rPr lang="en-US" b="0" i="0"/>
            <a:t>. </a:t>
          </a:r>
          <a:r>
            <a:rPr lang="en-US" b="0" i="1"/>
            <a:t>Journal of Psychopharmacology</a:t>
          </a:r>
          <a:r>
            <a:rPr lang="en-US" b="0" i="0"/>
            <a:t>. 2023;37(12):1201-1208. doi:</a:t>
          </a:r>
          <a:r>
            <a:rPr lang="en-US" b="0" i="0" u="sng">
              <a:hlinkClick xmlns:r="http://schemas.openxmlformats.org/officeDocument/2006/relationships" r:id="rId5"/>
            </a:rPr>
            <a:t>10.1177/02698811231209192</a:t>
          </a:r>
          <a:endParaRPr lang="en-US"/>
        </a:p>
      </dgm:t>
    </dgm:pt>
    <dgm:pt modelId="{439362A7-DD1D-4C16-85F1-437C79DBA747}" type="parTrans" cxnId="{2F89F334-6C2B-43E2-9A8F-569F67D4AF40}">
      <dgm:prSet/>
      <dgm:spPr/>
      <dgm:t>
        <a:bodyPr/>
        <a:lstStyle/>
        <a:p>
          <a:endParaRPr lang="en-US"/>
        </a:p>
      </dgm:t>
    </dgm:pt>
    <dgm:pt modelId="{8366FCD0-F50D-45C8-B5D9-46F8E42281F7}" type="sibTrans" cxnId="{2F89F334-6C2B-43E2-9A8F-569F67D4AF40}">
      <dgm:prSet/>
      <dgm:spPr/>
      <dgm:t>
        <a:bodyPr/>
        <a:lstStyle/>
        <a:p>
          <a:endParaRPr lang="en-US"/>
        </a:p>
      </dgm:t>
    </dgm:pt>
    <dgm:pt modelId="{E6724BB3-EB3F-4802-BF4F-7CE039CA7557}">
      <dgm:prSet/>
      <dgm:spPr/>
      <dgm:t>
        <a:bodyPr/>
        <a:lstStyle/>
        <a:p>
          <a:r>
            <a:rPr lang="en-US" b="0" i="0"/>
            <a:t>Leinen, Z. J., Mohan, R., Premadasa, L. S., Acharya, A., Mohan, M., &amp; Byrareddy, S. N. (2023</a:t>
          </a:r>
          <a:r>
            <a:rPr lang="en-US" b="1" i="0"/>
            <a:t>). Therapeutic Potential of Cannabis: A Comprehensive Review of Current and Future Applications</a:t>
          </a:r>
          <a:r>
            <a:rPr lang="en-US" b="0" i="0"/>
            <a:t>. </a:t>
          </a:r>
          <a:r>
            <a:rPr lang="en-US" b="0" i="1"/>
            <a:t>Biomedicines</a:t>
          </a:r>
          <a:r>
            <a:rPr lang="en-US" b="0" i="0"/>
            <a:t>, </a:t>
          </a:r>
          <a:r>
            <a:rPr lang="en-US" b="0" i="1"/>
            <a:t>11</a:t>
          </a:r>
          <a:r>
            <a:rPr lang="en-US" b="0" i="0"/>
            <a:t>(10), 2630. </a:t>
          </a:r>
          <a:r>
            <a:rPr lang="en-US" b="0" i="0">
              <a:hlinkClick xmlns:r="http://schemas.openxmlformats.org/officeDocument/2006/relationships" r:id="rId6"/>
            </a:rPr>
            <a:t>https://doi.org/10.3390/biomedicines11102630</a:t>
          </a:r>
          <a:endParaRPr lang="en-US"/>
        </a:p>
      </dgm:t>
    </dgm:pt>
    <dgm:pt modelId="{28593D6E-62B7-4975-B28A-120F74BC75FC}" type="parTrans" cxnId="{D300CCB5-391C-48AD-8649-195ECFF5FF35}">
      <dgm:prSet/>
      <dgm:spPr/>
      <dgm:t>
        <a:bodyPr/>
        <a:lstStyle/>
        <a:p>
          <a:endParaRPr lang="en-US"/>
        </a:p>
      </dgm:t>
    </dgm:pt>
    <dgm:pt modelId="{162099C0-5BFD-4292-BBB7-E6380052FA8C}" type="sibTrans" cxnId="{D300CCB5-391C-48AD-8649-195ECFF5FF35}">
      <dgm:prSet/>
      <dgm:spPr/>
      <dgm:t>
        <a:bodyPr/>
        <a:lstStyle/>
        <a:p>
          <a:endParaRPr lang="en-US"/>
        </a:p>
      </dgm:t>
    </dgm:pt>
    <dgm:pt modelId="{4DABE9F5-CF70-43F6-B1AC-5EE180269CAE}">
      <dgm:prSet/>
      <dgm:spPr/>
      <dgm:t>
        <a:bodyPr/>
        <a:lstStyle/>
        <a:p>
          <a:r>
            <a:rPr lang="en-US" b="0" i="0"/>
            <a:t>Kruger, T.; Christophersen, E</a:t>
          </a:r>
          <a:r>
            <a:rPr lang="en-US" b="1" i="0"/>
            <a:t>. An open label study of the use of dronabinol (Marinol) in the management of treatment-resistant self-injurious behavior in 10 retarded adolescent patients</a:t>
          </a:r>
          <a:r>
            <a:rPr lang="en-US" b="0" i="0"/>
            <a:t>. </a:t>
          </a:r>
          <a:r>
            <a:rPr lang="en-US" b="0" i="1"/>
            <a:t>J. Dev. Behav. Pediatr.</a:t>
          </a:r>
          <a:r>
            <a:rPr lang="en-US" b="0" i="0"/>
            <a:t> </a:t>
          </a:r>
          <a:r>
            <a:rPr lang="en-US" b="1" i="0"/>
            <a:t>2006</a:t>
          </a:r>
          <a:r>
            <a:rPr lang="en-US" b="0" i="0"/>
            <a:t>, </a:t>
          </a:r>
          <a:r>
            <a:rPr lang="en-US" b="0" i="1"/>
            <a:t>27</a:t>
          </a:r>
          <a:r>
            <a:rPr lang="en-US" b="0" i="0"/>
            <a:t>, 433. [</a:t>
          </a:r>
          <a:r>
            <a:rPr lang="en-US" b="1" i="0">
              <a:hlinkClick xmlns:r="http://schemas.openxmlformats.org/officeDocument/2006/relationships" r:id="rId7"/>
            </a:rPr>
            <a:t>Google Scholar</a:t>
          </a:r>
          <a:r>
            <a:rPr lang="en-US" b="0" i="0"/>
            <a:t>] [</a:t>
          </a:r>
          <a:r>
            <a:rPr lang="en-US" b="1" i="0">
              <a:hlinkClick xmlns:r="http://schemas.openxmlformats.org/officeDocument/2006/relationships" r:id="rId8"/>
            </a:rPr>
            <a:t>CrossRef</a:t>
          </a:r>
          <a:r>
            <a:rPr lang="en-US" b="0" i="0"/>
            <a:t>]</a:t>
          </a:r>
          <a:endParaRPr lang="en-US"/>
        </a:p>
      </dgm:t>
    </dgm:pt>
    <dgm:pt modelId="{8375DC7E-65A4-476C-AFA2-E2DBD6786C38}" type="parTrans" cxnId="{0C6C56C4-815D-4496-BD35-A743A55D5A96}">
      <dgm:prSet/>
      <dgm:spPr/>
      <dgm:t>
        <a:bodyPr/>
        <a:lstStyle/>
        <a:p>
          <a:endParaRPr lang="en-US"/>
        </a:p>
      </dgm:t>
    </dgm:pt>
    <dgm:pt modelId="{0F816A0F-6655-450F-8CD2-A862008A52BE}" type="sibTrans" cxnId="{0C6C56C4-815D-4496-BD35-A743A55D5A96}">
      <dgm:prSet/>
      <dgm:spPr/>
      <dgm:t>
        <a:bodyPr/>
        <a:lstStyle/>
        <a:p>
          <a:endParaRPr lang="en-US"/>
        </a:p>
      </dgm:t>
    </dgm:pt>
    <dgm:pt modelId="{6CEEC688-5746-41C7-BACA-60172D9333FD}">
      <dgm:prSet/>
      <dgm:spPr/>
      <dgm:t>
        <a:bodyPr/>
        <a:lstStyle/>
        <a:p>
          <a:r>
            <a:rPr lang="en-US" b="0" i="0"/>
            <a:t>Efron, D., &amp; Taylor, K. (2023). </a:t>
          </a:r>
          <a:r>
            <a:rPr lang="en-US" b="1" i="0"/>
            <a:t>Medicinal Cannabis for Paediatric Developmental, Behavioural and Mental Health Disorders</a:t>
          </a:r>
          <a:r>
            <a:rPr lang="en-US" b="0" i="0"/>
            <a:t>. </a:t>
          </a:r>
          <a:r>
            <a:rPr lang="en-US" b="0" i="1"/>
            <a:t>International Journal of Environmental Research and Public Health</a:t>
          </a:r>
          <a:r>
            <a:rPr lang="en-US" b="0" i="0"/>
            <a:t>, </a:t>
          </a:r>
          <a:r>
            <a:rPr lang="en-US" b="0" i="1"/>
            <a:t>20</a:t>
          </a:r>
          <a:r>
            <a:rPr lang="en-US" b="0" i="0"/>
            <a:t>(8), 5430. https://doi.org/10.3390/ijerph20085430</a:t>
          </a:r>
          <a:endParaRPr lang="en-US"/>
        </a:p>
      </dgm:t>
    </dgm:pt>
    <dgm:pt modelId="{7CFF4602-F6D2-444B-AA1E-2B47B711199F}" type="parTrans" cxnId="{46A5D6BB-B713-4287-8A78-C072879ACFB0}">
      <dgm:prSet/>
      <dgm:spPr/>
      <dgm:t>
        <a:bodyPr/>
        <a:lstStyle/>
        <a:p>
          <a:endParaRPr lang="en-US"/>
        </a:p>
      </dgm:t>
    </dgm:pt>
    <dgm:pt modelId="{8AE12169-8A74-4128-AA34-6A6F300AF6DC}" type="sibTrans" cxnId="{46A5D6BB-B713-4287-8A78-C072879ACFB0}">
      <dgm:prSet/>
      <dgm:spPr/>
      <dgm:t>
        <a:bodyPr/>
        <a:lstStyle/>
        <a:p>
          <a:endParaRPr lang="en-US"/>
        </a:p>
      </dgm:t>
    </dgm:pt>
    <dgm:pt modelId="{84B5A8EF-3D98-4DF3-8ACB-B5B9229D7F4D}" type="pres">
      <dgm:prSet presAssocID="{F8A94DC2-BAFE-4A35-94BB-79A5393FF174}" presName="vert0" presStyleCnt="0">
        <dgm:presLayoutVars>
          <dgm:dir/>
          <dgm:animOne val="branch"/>
          <dgm:animLvl val="lvl"/>
        </dgm:presLayoutVars>
      </dgm:prSet>
      <dgm:spPr/>
    </dgm:pt>
    <dgm:pt modelId="{158729F3-14AB-4815-95ED-8F3F9C701A32}" type="pres">
      <dgm:prSet presAssocID="{472BA23A-B802-406F-B6A8-BBDB82A2965C}" presName="thickLine" presStyleLbl="alignNode1" presStyleIdx="0" presStyleCnt="9"/>
      <dgm:spPr/>
    </dgm:pt>
    <dgm:pt modelId="{FEE742B0-2CEC-4834-94B6-4CB497F0F879}" type="pres">
      <dgm:prSet presAssocID="{472BA23A-B802-406F-B6A8-BBDB82A2965C}" presName="horz1" presStyleCnt="0"/>
      <dgm:spPr/>
    </dgm:pt>
    <dgm:pt modelId="{5F412642-3E0D-46F5-8536-8D0832D7826E}" type="pres">
      <dgm:prSet presAssocID="{472BA23A-B802-406F-B6A8-BBDB82A2965C}" presName="tx1" presStyleLbl="revTx" presStyleIdx="0" presStyleCnt="9"/>
      <dgm:spPr/>
    </dgm:pt>
    <dgm:pt modelId="{498475A9-A954-4746-915A-B75AE83F9E25}" type="pres">
      <dgm:prSet presAssocID="{472BA23A-B802-406F-B6A8-BBDB82A2965C}" presName="vert1" presStyleCnt="0"/>
      <dgm:spPr/>
    </dgm:pt>
    <dgm:pt modelId="{782032B9-ACA1-4B1D-A246-AA87C0681E21}" type="pres">
      <dgm:prSet presAssocID="{C6C435B9-DF0D-40E3-BBD9-374C7DDF461A}" presName="thickLine" presStyleLbl="alignNode1" presStyleIdx="1" presStyleCnt="9"/>
      <dgm:spPr/>
    </dgm:pt>
    <dgm:pt modelId="{764345CF-ECFD-4FFA-B1F7-7383EE524925}" type="pres">
      <dgm:prSet presAssocID="{C6C435B9-DF0D-40E3-BBD9-374C7DDF461A}" presName="horz1" presStyleCnt="0"/>
      <dgm:spPr/>
    </dgm:pt>
    <dgm:pt modelId="{7D909B1D-308D-466F-8356-E80B7105ED76}" type="pres">
      <dgm:prSet presAssocID="{C6C435B9-DF0D-40E3-BBD9-374C7DDF461A}" presName="tx1" presStyleLbl="revTx" presStyleIdx="1" presStyleCnt="9"/>
      <dgm:spPr/>
    </dgm:pt>
    <dgm:pt modelId="{36AC6B39-A210-4ED8-BE6D-7B66EE7E7B1F}" type="pres">
      <dgm:prSet presAssocID="{C6C435B9-DF0D-40E3-BBD9-374C7DDF461A}" presName="vert1" presStyleCnt="0"/>
      <dgm:spPr/>
    </dgm:pt>
    <dgm:pt modelId="{7892C961-E0BD-44A1-9810-F64E4D71184C}" type="pres">
      <dgm:prSet presAssocID="{49E37599-BAE2-4825-BEA8-FF15AE7F3944}" presName="thickLine" presStyleLbl="alignNode1" presStyleIdx="2" presStyleCnt="9"/>
      <dgm:spPr/>
    </dgm:pt>
    <dgm:pt modelId="{BD997B99-3F01-4991-BEEE-FB9EDAA3FA8D}" type="pres">
      <dgm:prSet presAssocID="{49E37599-BAE2-4825-BEA8-FF15AE7F3944}" presName="horz1" presStyleCnt="0"/>
      <dgm:spPr/>
    </dgm:pt>
    <dgm:pt modelId="{9A48645C-1C00-4F1E-B2CA-6897CCA0E27E}" type="pres">
      <dgm:prSet presAssocID="{49E37599-BAE2-4825-BEA8-FF15AE7F3944}" presName="tx1" presStyleLbl="revTx" presStyleIdx="2" presStyleCnt="9"/>
      <dgm:spPr/>
    </dgm:pt>
    <dgm:pt modelId="{C9488178-4756-4288-AA6F-3A52C219BAEC}" type="pres">
      <dgm:prSet presAssocID="{49E37599-BAE2-4825-BEA8-FF15AE7F3944}" presName="vert1" presStyleCnt="0"/>
      <dgm:spPr/>
    </dgm:pt>
    <dgm:pt modelId="{D32F8D31-3E8B-4F1C-8BD1-ED1FF0E06FCB}" type="pres">
      <dgm:prSet presAssocID="{296DBBA1-5EC2-4D22-BDAF-87BF0E9A2CB9}" presName="thickLine" presStyleLbl="alignNode1" presStyleIdx="3" presStyleCnt="9"/>
      <dgm:spPr/>
    </dgm:pt>
    <dgm:pt modelId="{176CA806-D80F-4AFB-A1B7-1A58DDC939FE}" type="pres">
      <dgm:prSet presAssocID="{296DBBA1-5EC2-4D22-BDAF-87BF0E9A2CB9}" presName="horz1" presStyleCnt="0"/>
      <dgm:spPr/>
    </dgm:pt>
    <dgm:pt modelId="{50A7935D-0A0B-4866-B5B2-FB67352F4C09}" type="pres">
      <dgm:prSet presAssocID="{296DBBA1-5EC2-4D22-BDAF-87BF0E9A2CB9}" presName="tx1" presStyleLbl="revTx" presStyleIdx="3" presStyleCnt="9"/>
      <dgm:spPr/>
    </dgm:pt>
    <dgm:pt modelId="{FC998C87-20E4-4D4E-9BBB-981021D0B618}" type="pres">
      <dgm:prSet presAssocID="{296DBBA1-5EC2-4D22-BDAF-87BF0E9A2CB9}" presName="vert1" presStyleCnt="0"/>
      <dgm:spPr/>
    </dgm:pt>
    <dgm:pt modelId="{6FEF1D5C-3303-481F-94E6-A4B56632DFE7}" type="pres">
      <dgm:prSet presAssocID="{4933F16A-2C43-4FB1-B845-5E0849DDA62B}" presName="thickLine" presStyleLbl="alignNode1" presStyleIdx="4" presStyleCnt="9"/>
      <dgm:spPr/>
    </dgm:pt>
    <dgm:pt modelId="{E25304A8-179B-40EC-B3F2-25C29AC1DC08}" type="pres">
      <dgm:prSet presAssocID="{4933F16A-2C43-4FB1-B845-5E0849DDA62B}" presName="horz1" presStyleCnt="0"/>
      <dgm:spPr/>
    </dgm:pt>
    <dgm:pt modelId="{8E4D7E31-9D85-456B-8D85-4C0F8E981280}" type="pres">
      <dgm:prSet presAssocID="{4933F16A-2C43-4FB1-B845-5E0849DDA62B}" presName="tx1" presStyleLbl="revTx" presStyleIdx="4" presStyleCnt="9"/>
      <dgm:spPr/>
    </dgm:pt>
    <dgm:pt modelId="{E4F6F9B8-CCF8-48A1-B829-5E0FA3A11B26}" type="pres">
      <dgm:prSet presAssocID="{4933F16A-2C43-4FB1-B845-5E0849DDA62B}" presName="vert1" presStyleCnt="0"/>
      <dgm:spPr/>
    </dgm:pt>
    <dgm:pt modelId="{9089BA54-E7C7-43E3-A842-86332F9002C3}" type="pres">
      <dgm:prSet presAssocID="{49932D7B-7354-4C72-A03B-53BC77D2516F}" presName="thickLine" presStyleLbl="alignNode1" presStyleIdx="5" presStyleCnt="9"/>
      <dgm:spPr/>
    </dgm:pt>
    <dgm:pt modelId="{6B6E2361-BEF8-4ECC-A845-F0BCC1676B7C}" type="pres">
      <dgm:prSet presAssocID="{49932D7B-7354-4C72-A03B-53BC77D2516F}" presName="horz1" presStyleCnt="0"/>
      <dgm:spPr/>
    </dgm:pt>
    <dgm:pt modelId="{3A426D48-319E-402B-9CF2-48888A28B270}" type="pres">
      <dgm:prSet presAssocID="{49932D7B-7354-4C72-A03B-53BC77D2516F}" presName="tx1" presStyleLbl="revTx" presStyleIdx="5" presStyleCnt="9"/>
      <dgm:spPr/>
    </dgm:pt>
    <dgm:pt modelId="{6CB99B8F-871C-4C16-9E81-4445C3AB66A0}" type="pres">
      <dgm:prSet presAssocID="{49932D7B-7354-4C72-A03B-53BC77D2516F}" presName="vert1" presStyleCnt="0"/>
      <dgm:spPr/>
    </dgm:pt>
    <dgm:pt modelId="{5F64D8A0-3F89-4CF6-A66D-C9A4BB7E4413}" type="pres">
      <dgm:prSet presAssocID="{E6724BB3-EB3F-4802-BF4F-7CE039CA7557}" presName="thickLine" presStyleLbl="alignNode1" presStyleIdx="6" presStyleCnt="9"/>
      <dgm:spPr/>
    </dgm:pt>
    <dgm:pt modelId="{1E905CE3-7C16-4471-9F3F-56BC0CE56E59}" type="pres">
      <dgm:prSet presAssocID="{E6724BB3-EB3F-4802-BF4F-7CE039CA7557}" presName="horz1" presStyleCnt="0"/>
      <dgm:spPr/>
    </dgm:pt>
    <dgm:pt modelId="{6EB0EFD7-3709-4E78-A70C-71D85F7479A8}" type="pres">
      <dgm:prSet presAssocID="{E6724BB3-EB3F-4802-BF4F-7CE039CA7557}" presName="tx1" presStyleLbl="revTx" presStyleIdx="6" presStyleCnt="9"/>
      <dgm:spPr/>
    </dgm:pt>
    <dgm:pt modelId="{40BE8A34-6B89-4E26-AA39-550DE61768A6}" type="pres">
      <dgm:prSet presAssocID="{E6724BB3-EB3F-4802-BF4F-7CE039CA7557}" presName="vert1" presStyleCnt="0"/>
      <dgm:spPr/>
    </dgm:pt>
    <dgm:pt modelId="{D1310E91-5DF4-4C1D-8CAC-6CAE945BA565}" type="pres">
      <dgm:prSet presAssocID="{4DABE9F5-CF70-43F6-B1AC-5EE180269CAE}" presName="thickLine" presStyleLbl="alignNode1" presStyleIdx="7" presStyleCnt="9"/>
      <dgm:spPr/>
    </dgm:pt>
    <dgm:pt modelId="{69AA664B-865B-48B5-8525-10A461438F66}" type="pres">
      <dgm:prSet presAssocID="{4DABE9F5-CF70-43F6-B1AC-5EE180269CAE}" presName="horz1" presStyleCnt="0"/>
      <dgm:spPr/>
    </dgm:pt>
    <dgm:pt modelId="{26B85A50-48A9-40E4-A095-A4D1C41CC083}" type="pres">
      <dgm:prSet presAssocID="{4DABE9F5-CF70-43F6-B1AC-5EE180269CAE}" presName="tx1" presStyleLbl="revTx" presStyleIdx="7" presStyleCnt="9"/>
      <dgm:spPr/>
    </dgm:pt>
    <dgm:pt modelId="{D279DB42-7671-401E-AD32-14FFDB07D0BB}" type="pres">
      <dgm:prSet presAssocID="{4DABE9F5-CF70-43F6-B1AC-5EE180269CAE}" presName="vert1" presStyleCnt="0"/>
      <dgm:spPr/>
    </dgm:pt>
    <dgm:pt modelId="{F8C71DE2-B16D-424B-AE12-6532644509C2}" type="pres">
      <dgm:prSet presAssocID="{6CEEC688-5746-41C7-BACA-60172D9333FD}" presName="thickLine" presStyleLbl="alignNode1" presStyleIdx="8" presStyleCnt="9"/>
      <dgm:spPr/>
    </dgm:pt>
    <dgm:pt modelId="{C33AD0C4-DF96-43F0-BE67-C2EF56498DC3}" type="pres">
      <dgm:prSet presAssocID="{6CEEC688-5746-41C7-BACA-60172D9333FD}" presName="horz1" presStyleCnt="0"/>
      <dgm:spPr/>
    </dgm:pt>
    <dgm:pt modelId="{EA23DEE2-C3F0-4C28-809C-4CA62E676377}" type="pres">
      <dgm:prSet presAssocID="{6CEEC688-5746-41C7-BACA-60172D9333FD}" presName="tx1" presStyleLbl="revTx" presStyleIdx="8" presStyleCnt="9"/>
      <dgm:spPr/>
    </dgm:pt>
    <dgm:pt modelId="{CD9FD8E9-9A8C-4403-9F8A-D177509DB97A}" type="pres">
      <dgm:prSet presAssocID="{6CEEC688-5746-41C7-BACA-60172D9333FD}" presName="vert1" presStyleCnt="0"/>
      <dgm:spPr/>
    </dgm:pt>
  </dgm:ptLst>
  <dgm:cxnLst>
    <dgm:cxn modelId="{32848F03-D695-4272-849B-A2079BA2DB33}" type="presOf" srcId="{4933F16A-2C43-4FB1-B845-5E0849DDA62B}" destId="{8E4D7E31-9D85-456B-8D85-4C0F8E981280}" srcOrd="0" destOrd="0" presId="urn:microsoft.com/office/officeart/2008/layout/LinedList"/>
    <dgm:cxn modelId="{98D86408-ECA4-4825-A3B5-4A510EAB09F3}" type="presOf" srcId="{472BA23A-B802-406F-B6A8-BBDB82A2965C}" destId="{5F412642-3E0D-46F5-8536-8D0832D7826E}" srcOrd="0" destOrd="0" presId="urn:microsoft.com/office/officeart/2008/layout/LinedList"/>
    <dgm:cxn modelId="{AB3FF419-D758-4DC8-A35E-54D504831666}" type="presOf" srcId="{6CEEC688-5746-41C7-BACA-60172D9333FD}" destId="{EA23DEE2-C3F0-4C28-809C-4CA62E676377}" srcOrd="0" destOrd="0" presId="urn:microsoft.com/office/officeart/2008/layout/LinedList"/>
    <dgm:cxn modelId="{A6A4771E-084C-46B8-9761-BB8C89AB4C23}" srcId="{F8A94DC2-BAFE-4A35-94BB-79A5393FF174}" destId="{296DBBA1-5EC2-4D22-BDAF-87BF0E9A2CB9}" srcOrd="3" destOrd="0" parTransId="{924F0A30-EEC6-4922-927A-29AEA9D1BE1F}" sibTransId="{AA4FBE4A-03EB-4B64-9734-5BF212DDEBC8}"/>
    <dgm:cxn modelId="{2F89F334-6C2B-43E2-9A8F-569F67D4AF40}" srcId="{F8A94DC2-BAFE-4A35-94BB-79A5393FF174}" destId="{49932D7B-7354-4C72-A03B-53BC77D2516F}" srcOrd="5" destOrd="0" parTransId="{439362A7-DD1D-4C16-85F1-437C79DBA747}" sibTransId="{8366FCD0-F50D-45C8-B5D9-46F8E42281F7}"/>
    <dgm:cxn modelId="{7661ED66-33F2-4466-B8DD-9D9708F99949}" type="presOf" srcId="{296DBBA1-5EC2-4D22-BDAF-87BF0E9A2CB9}" destId="{50A7935D-0A0B-4866-B5B2-FB67352F4C09}" srcOrd="0" destOrd="0" presId="urn:microsoft.com/office/officeart/2008/layout/LinedList"/>
    <dgm:cxn modelId="{8231C04D-2A59-4157-BE2E-A972C22DFA0C}" srcId="{F8A94DC2-BAFE-4A35-94BB-79A5393FF174}" destId="{4933F16A-2C43-4FB1-B845-5E0849DDA62B}" srcOrd="4" destOrd="0" parTransId="{D8D90454-CA53-4F67-A1C7-A814B1F980CA}" sibTransId="{9EF7CF47-3242-476A-9D3A-FA7D322241C2}"/>
    <dgm:cxn modelId="{71319D73-670E-4D9C-A0AE-BFD20CCF01A7}" srcId="{F8A94DC2-BAFE-4A35-94BB-79A5393FF174}" destId="{472BA23A-B802-406F-B6A8-BBDB82A2965C}" srcOrd="0" destOrd="0" parTransId="{7AEA064E-631B-489F-86D7-EDAF6146A106}" sibTransId="{A75AEFB2-8CF4-4AE7-BD89-548D070B294D}"/>
    <dgm:cxn modelId="{05F8357D-BAAE-40E3-AFF9-61F381DBAA18}" type="presOf" srcId="{4DABE9F5-CF70-43F6-B1AC-5EE180269CAE}" destId="{26B85A50-48A9-40E4-A095-A4D1C41CC083}" srcOrd="0" destOrd="0" presId="urn:microsoft.com/office/officeart/2008/layout/LinedList"/>
    <dgm:cxn modelId="{4B1B87A6-30CE-46F6-A3F0-5ABB33CFDFC1}" type="presOf" srcId="{49932D7B-7354-4C72-A03B-53BC77D2516F}" destId="{3A426D48-319E-402B-9CF2-48888A28B270}" srcOrd="0" destOrd="0" presId="urn:microsoft.com/office/officeart/2008/layout/LinedList"/>
    <dgm:cxn modelId="{D300CCB5-391C-48AD-8649-195ECFF5FF35}" srcId="{F8A94DC2-BAFE-4A35-94BB-79A5393FF174}" destId="{E6724BB3-EB3F-4802-BF4F-7CE039CA7557}" srcOrd="6" destOrd="0" parTransId="{28593D6E-62B7-4975-B28A-120F74BC75FC}" sibTransId="{162099C0-5BFD-4292-BBB7-E6380052FA8C}"/>
    <dgm:cxn modelId="{751F1DBA-0208-4E94-A522-9A11928864ED}" srcId="{F8A94DC2-BAFE-4A35-94BB-79A5393FF174}" destId="{49E37599-BAE2-4825-BEA8-FF15AE7F3944}" srcOrd="2" destOrd="0" parTransId="{7C57AC0A-BF68-4044-A44C-1113E1ED9606}" sibTransId="{D5058F10-1CB1-4361-BFC5-92C4F4C2091E}"/>
    <dgm:cxn modelId="{46A5D6BB-B713-4287-8A78-C072879ACFB0}" srcId="{F8A94DC2-BAFE-4A35-94BB-79A5393FF174}" destId="{6CEEC688-5746-41C7-BACA-60172D9333FD}" srcOrd="8" destOrd="0" parTransId="{7CFF4602-F6D2-444B-AA1E-2B47B711199F}" sibTransId="{8AE12169-8A74-4128-AA34-6A6F300AF6DC}"/>
    <dgm:cxn modelId="{C676C4C3-7EFA-4E90-BAD8-43B637E23950}" type="presOf" srcId="{F8A94DC2-BAFE-4A35-94BB-79A5393FF174}" destId="{84B5A8EF-3D98-4DF3-8ACB-B5B9229D7F4D}" srcOrd="0" destOrd="0" presId="urn:microsoft.com/office/officeart/2008/layout/LinedList"/>
    <dgm:cxn modelId="{0C6C56C4-815D-4496-BD35-A743A55D5A96}" srcId="{F8A94DC2-BAFE-4A35-94BB-79A5393FF174}" destId="{4DABE9F5-CF70-43F6-B1AC-5EE180269CAE}" srcOrd="7" destOrd="0" parTransId="{8375DC7E-65A4-476C-AFA2-E2DBD6786C38}" sibTransId="{0F816A0F-6655-450F-8CD2-A862008A52BE}"/>
    <dgm:cxn modelId="{FF69B0C6-EE6E-4FEC-8974-9EE782EF3A54}" type="presOf" srcId="{49E37599-BAE2-4825-BEA8-FF15AE7F3944}" destId="{9A48645C-1C00-4F1E-B2CA-6897CCA0E27E}" srcOrd="0" destOrd="0" presId="urn:microsoft.com/office/officeart/2008/layout/LinedList"/>
    <dgm:cxn modelId="{BAB1C8DC-DC21-46E8-A382-FD562A6A4E09}" type="presOf" srcId="{E6724BB3-EB3F-4802-BF4F-7CE039CA7557}" destId="{6EB0EFD7-3709-4E78-A70C-71D85F7479A8}" srcOrd="0" destOrd="0" presId="urn:microsoft.com/office/officeart/2008/layout/LinedList"/>
    <dgm:cxn modelId="{1BE647E1-DD11-470B-BD07-02B564882827}" srcId="{F8A94DC2-BAFE-4A35-94BB-79A5393FF174}" destId="{C6C435B9-DF0D-40E3-BBD9-374C7DDF461A}" srcOrd="1" destOrd="0" parTransId="{BEA68312-0E08-4DC8-9E5F-D53B90C912BC}" sibTransId="{169E87AA-C356-4398-B570-E819AF470717}"/>
    <dgm:cxn modelId="{B267F8F1-EF5F-462A-AA74-4491D87C3AA2}" type="presOf" srcId="{C6C435B9-DF0D-40E3-BBD9-374C7DDF461A}" destId="{7D909B1D-308D-466F-8356-E80B7105ED76}" srcOrd="0" destOrd="0" presId="urn:microsoft.com/office/officeart/2008/layout/LinedList"/>
    <dgm:cxn modelId="{41BB3E4E-3F3D-4FDD-A430-41283A0DEBA0}" type="presParOf" srcId="{84B5A8EF-3D98-4DF3-8ACB-B5B9229D7F4D}" destId="{158729F3-14AB-4815-95ED-8F3F9C701A32}" srcOrd="0" destOrd="0" presId="urn:microsoft.com/office/officeart/2008/layout/LinedList"/>
    <dgm:cxn modelId="{FCD0ADFB-1A67-4426-A60D-AF9DF7A16DC2}" type="presParOf" srcId="{84B5A8EF-3D98-4DF3-8ACB-B5B9229D7F4D}" destId="{FEE742B0-2CEC-4834-94B6-4CB497F0F879}" srcOrd="1" destOrd="0" presId="urn:microsoft.com/office/officeart/2008/layout/LinedList"/>
    <dgm:cxn modelId="{D4DE7038-A1FF-48D1-9D2F-82BCCB73C301}" type="presParOf" srcId="{FEE742B0-2CEC-4834-94B6-4CB497F0F879}" destId="{5F412642-3E0D-46F5-8536-8D0832D7826E}" srcOrd="0" destOrd="0" presId="urn:microsoft.com/office/officeart/2008/layout/LinedList"/>
    <dgm:cxn modelId="{AE7BDCCD-A599-467D-8886-1C937DF89793}" type="presParOf" srcId="{FEE742B0-2CEC-4834-94B6-4CB497F0F879}" destId="{498475A9-A954-4746-915A-B75AE83F9E25}" srcOrd="1" destOrd="0" presId="urn:microsoft.com/office/officeart/2008/layout/LinedList"/>
    <dgm:cxn modelId="{9240F3B3-E892-47B7-9B32-152100070FFA}" type="presParOf" srcId="{84B5A8EF-3D98-4DF3-8ACB-B5B9229D7F4D}" destId="{782032B9-ACA1-4B1D-A246-AA87C0681E21}" srcOrd="2" destOrd="0" presId="urn:microsoft.com/office/officeart/2008/layout/LinedList"/>
    <dgm:cxn modelId="{3A8B5649-E43D-4F75-B979-1332536A42EF}" type="presParOf" srcId="{84B5A8EF-3D98-4DF3-8ACB-B5B9229D7F4D}" destId="{764345CF-ECFD-4FFA-B1F7-7383EE524925}" srcOrd="3" destOrd="0" presId="urn:microsoft.com/office/officeart/2008/layout/LinedList"/>
    <dgm:cxn modelId="{199EA850-EC6D-4D35-AB87-D62C3814D699}" type="presParOf" srcId="{764345CF-ECFD-4FFA-B1F7-7383EE524925}" destId="{7D909B1D-308D-466F-8356-E80B7105ED76}" srcOrd="0" destOrd="0" presId="urn:microsoft.com/office/officeart/2008/layout/LinedList"/>
    <dgm:cxn modelId="{53DECC2D-FF23-4569-8AD8-9A9A08821670}" type="presParOf" srcId="{764345CF-ECFD-4FFA-B1F7-7383EE524925}" destId="{36AC6B39-A210-4ED8-BE6D-7B66EE7E7B1F}" srcOrd="1" destOrd="0" presId="urn:microsoft.com/office/officeart/2008/layout/LinedList"/>
    <dgm:cxn modelId="{05790F5E-0AEB-4045-B58D-63763EC8ED7A}" type="presParOf" srcId="{84B5A8EF-3D98-4DF3-8ACB-B5B9229D7F4D}" destId="{7892C961-E0BD-44A1-9810-F64E4D71184C}" srcOrd="4" destOrd="0" presId="urn:microsoft.com/office/officeart/2008/layout/LinedList"/>
    <dgm:cxn modelId="{DA5EFDE0-3080-437B-B094-9773F9776E11}" type="presParOf" srcId="{84B5A8EF-3D98-4DF3-8ACB-B5B9229D7F4D}" destId="{BD997B99-3F01-4991-BEEE-FB9EDAA3FA8D}" srcOrd="5" destOrd="0" presId="urn:microsoft.com/office/officeart/2008/layout/LinedList"/>
    <dgm:cxn modelId="{15A7868E-54C6-4727-930F-71121D8EC20C}" type="presParOf" srcId="{BD997B99-3F01-4991-BEEE-FB9EDAA3FA8D}" destId="{9A48645C-1C00-4F1E-B2CA-6897CCA0E27E}" srcOrd="0" destOrd="0" presId="urn:microsoft.com/office/officeart/2008/layout/LinedList"/>
    <dgm:cxn modelId="{53CA3D92-35D0-4F3A-ADF5-ECEACA30A6E8}" type="presParOf" srcId="{BD997B99-3F01-4991-BEEE-FB9EDAA3FA8D}" destId="{C9488178-4756-4288-AA6F-3A52C219BAEC}" srcOrd="1" destOrd="0" presId="urn:microsoft.com/office/officeart/2008/layout/LinedList"/>
    <dgm:cxn modelId="{C8D58C70-0D51-47D2-81EF-0491C985C275}" type="presParOf" srcId="{84B5A8EF-3D98-4DF3-8ACB-B5B9229D7F4D}" destId="{D32F8D31-3E8B-4F1C-8BD1-ED1FF0E06FCB}" srcOrd="6" destOrd="0" presId="urn:microsoft.com/office/officeart/2008/layout/LinedList"/>
    <dgm:cxn modelId="{6AEDAD7F-5F26-4664-8C2C-8F041AF14D40}" type="presParOf" srcId="{84B5A8EF-3D98-4DF3-8ACB-B5B9229D7F4D}" destId="{176CA806-D80F-4AFB-A1B7-1A58DDC939FE}" srcOrd="7" destOrd="0" presId="urn:microsoft.com/office/officeart/2008/layout/LinedList"/>
    <dgm:cxn modelId="{05D4315C-D679-48EB-942E-782DDD4D8E7A}" type="presParOf" srcId="{176CA806-D80F-4AFB-A1B7-1A58DDC939FE}" destId="{50A7935D-0A0B-4866-B5B2-FB67352F4C09}" srcOrd="0" destOrd="0" presId="urn:microsoft.com/office/officeart/2008/layout/LinedList"/>
    <dgm:cxn modelId="{9CC0E337-FDD6-4246-A892-91D222FA0738}" type="presParOf" srcId="{176CA806-D80F-4AFB-A1B7-1A58DDC939FE}" destId="{FC998C87-20E4-4D4E-9BBB-981021D0B618}" srcOrd="1" destOrd="0" presId="urn:microsoft.com/office/officeart/2008/layout/LinedList"/>
    <dgm:cxn modelId="{76110074-A758-43CA-86C8-5EBCD82E1D8A}" type="presParOf" srcId="{84B5A8EF-3D98-4DF3-8ACB-B5B9229D7F4D}" destId="{6FEF1D5C-3303-481F-94E6-A4B56632DFE7}" srcOrd="8" destOrd="0" presId="urn:microsoft.com/office/officeart/2008/layout/LinedList"/>
    <dgm:cxn modelId="{05310AFA-8A88-48E5-8C43-407B1B105EC1}" type="presParOf" srcId="{84B5A8EF-3D98-4DF3-8ACB-B5B9229D7F4D}" destId="{E25304A8-179B-40EC-B3F2-25C29AC1DC08}" srcOrd="9" destOrd="0" presId="urn:microsoft.com/office/officeart/2008/layout/LinedList"/>
    <dgm:cxn modelId="{87A12D0A-E6ED-4381-8C11-1E81D8236913}" type="presParOf" srcId="{E25304A8-179B-40EC-B3F2-25C29AC1DC08}" destId="{8E4D7E31-9D85-456B-8D85-4C0F8E981280}" srcOrd="0" destOrd="0" presId="urn:microsoft.com/office/officeart/2008/layout/LinedList"/>
    <dgm:cxn modelId="{F6D75B96-B806-4621-A766-85A298309C50}" type="presParOf" srcId="{E25304A8-179B-40EC-B3F2-25C29AC1DC08}" destId="{E4F6F9B8-CCF8-48A1-B829-5E0FA3A11B26}" srcOrd="1" destOrd="0" presId="urn:microsoft.com/office/officeart/2008/layout/LinedList"/>
    <dgm:cxn modelId="{740E3F5B-071F-4C34-AFA6-2EB698C3634D}" type="presParOf" srcId="{84B5A8EF-3D98-4DF3-8ACB-B5B9229D7F4D}" destId="{9089BA54-E7C7-43E3-A842-86332F9002C3}" srcOrd="10" destOrd="0" presId="urn:microsoft.com/office/officeart/2008/layout/LinedList"/>
    <dgm:cxn modelId="{C709EFED-4161-4BB5-874F-45E0D76213A9}" type="presParOf" srcId="{84B5A8EF-3D98-4DF3-8ACB-B5B9229D7F4D}" destId="{6B6E2361-BEF8-4ECC-A845-F0BCC1676B7C}" srcOrd="11" destOrd="0" presId="urn:microsoft.com/office/officeart/2008/layout/LinedList"/>
    <dgm:cxn modelId="{B31ED0F3-5A34-49C9-89E3-E7BA928267C1}" type="presParOf" srcId="{6B6E2361-BEF8-4ECC-A845-F0BCC1676B7C}" destId="{3A426D48-319E-402B-9CF2-48888A28B270}" srcOrd="0" destOrd="0" presId="urn:microsoft.com/office/officeart/2008/layout/LinedList"/>
    <dgm:cxn modelId="{F2216050-DAF2-45F4-8F7E-AECAAD5CEA01}" type="presParOf" srcId="{6B6E2361-BEF8-4ECC-A845-F0BCC1676B7C}" destId="{6CB99B8F-871C-4C16-9E81-4445C3AB66A0}" srcOrd="1" destOrd="0" presId="urn:microsoft.com/office/officeart/2008/layout/LinedList"/>
    <dgm:cxn modelId="{7F2BC7AE-3673-4B2E-A791-E379A31EF496}" type="presParOf" srcId="{84B5A8EF-3D98-4DF3-8ACB-B5B9229D7F4D}" destId="{5F64D8A0-3F89-4CF6-A66D-C9A4BB7E4413}" srcOrd="12" destOrd="0" presId="urn:microsoft.com/office/officeart/2008/layout/LinedList"/>
    <dgm:cxn modelId="{813E1AA7-EBFB-4285-AAFC-F0ECE09EFF8A}" type="presParOf" srcId="{84B5A8EF-3D98-4DF3-8ACB-B5B9229D7F4D}" destId="{1E905CE3-7C16-4471-9F3F-56BC0CE56E59}" srcOrd="13" destOrd="0" presId="urn:microsoft.com/office/officeart/2008/layout/LinedList"/>
    <dgm:cxn modelId="{FFBB47A8-B3EB-4506-866E-4F19F688D9C7}" type="presParOf" srcId="{1E905CE3-7C16-4471-9F3F-56BC0CE56E59}" destId="{6EB0EFD7-3709-4E78-A70C-71D85F7479A8}" srcOrd="0" destOrd="0" presId="urn:microsoft.com/office/officeart/2008/layout/LinedList"/>
    <dgm:cxn modelId="{F39B407D-DE8A-411E-960D-47524FD34209}" type="presParOf" srcId="{1E905CE3-7C16-4471-9F3F-56BC0CE56E59}" destId="{40BE8A34-6B89-4E26-AA39-550DE61768A6}" srcOrd="1" destOrd="0" presId="urn:microsoft.com/office/officeart/2008/layout/LinedList"/>
    <dgm:cxn modelId="{875DF925-D82C-4796-BD44-3F4082BCBCA2}" type="presParOf" srcId="{84B5A8EF-3D98-4DF3-8ACB-B5B9229D7F4D}" destId="{D1310E91-5DF4-4C1D-8CAC-6CAE945BA565}" srcOrd="14" destOrd="0" presId="urn:microsoft.com/office/officeart/2008/layout/LinedList"/>
    <dgm:cxn modelId="{306A4EAB-C08C-4F3B-B6CE-FBCB88C85847}" type="presParOf" srcId="{84B5A8EF-3D98-4DF3-8ACB-B5B9229D7F4D}" destId="{69AA664B-865B-48B5-8525-10A461438F66}" srcOrd="15" destOrd="0" presId="urn:microsoft.com/office/officeart/2008/layout/LinedList"/>
    <dgm:cxn modelId="{3D9A5863-234E-4C59-8B3E-9740AA0862C5}" type="presParOf" srcId="{69AA664B-865B-48B5-8525-10A461438F66}" destId="{26B85A50-48A9-40E4-A095-A4D1C41CC083}" srcOrd="0" destOrd="0" presId="urn:microsoft.com/office/officeart/2008/layout/LinedList"/>
    <dgm:cxn modelId="{D4F85898-295E-46C0-803D-61A991B17726}" type="presParOf" srcId="{69AA664B-865B-48B5-8525-10A461438F66}" destId="{D279DB42-7671-401E-AD32-14FFDB07D0BB}" srcOrd="1" destOrd="0" presId="urn:microsoft.com/office/officeart/2008/layout/LinedList"/>
    <dgm:cxn modelId="{E82534D7-CF8B-44E7-AAB9-7F0C5C12171C}" type="presParOf" srcId="{84B5A8EF-3D98-4DF3-8ACB-B5B9229D7F4D}" destId="{F8C71DE2-B16D-424B-AE12-6532644509C2}" srcOrd="16" destOrd="0" presId="urn:microsoft.com/office/officeart/2008/layout/LinedList"/>
    <dgm:cxn modelId="{63FEC543-58B6-4A41-BEE2-E88560FEE7A9}" type="presParOf" srcId="{84B5A8EF-3D98-4DF3-8ACB-B5B9229D7F4D}" destId="{C33AD0C4-DF96-43F0-BE67-C2EF56498DC3}" srcOrd="17" destOrd="0" presId="urn:microsoft.com/office/officeart/2008/layout/LinedList"/>
    <dgm:cxn modelId="{F3983F86-D074-4249-B516-61BDFEACDADF}" type="presParOf" srcId="{C33AD0C4-DF96-43F0-BE67-C2EF56498DC3}" destId="{EA23DEE2-C3F0-4C28-809C-4CA62E676377}" srcOrd="0" destOrd="0" presId="urn:microsoft.com/office/officeart/2008/layout/LinedList"/>
    <dgm:cxn modelId="{7583BE32-5FDA-4CF1-9E4C-2C669CD65B69}" type="presParOf" srcId="{C33AD0C4-DF96-43F0-BE67-C2EF56498DC3}" destId="{CD9FD8E9-9A8C-4403-9F8A-D177509DB9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729F3-14AB-4815-95ED-8F3F9C701A32}">
      <dsp:nvSpPr>
        <dsp:cNvPr id="0" name=""/>
        <dsp:cNvSpPr/>
      </dsp:nvSpPr>
      <dsp:spPr>
        <a:xfrm>
          <a:off x="0" y="58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12642-3E0D-46F5-8536-8D0832D7826E}">
      <dsp:nvSpPr>
        <dsp:cNvPr id="0" name=""/>
        <dsp:cNvSpPr/>
      </dsp:nvSpPr>
      <dsp:spPr>
        <a:xfrm>
          <a:off x="0" y="587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Zou, S., &amp; Kumar, U. (2018). </a:t>
          </a:r>
          <a:r>
            <a:rPr lang="en-US" sz="1000" b="1" i="0" kern="1200"/>
            <a:t>Cannabinoid receptors and the endocannabinoid system: signaling and function in the central nervous system.</a:t>
          </a:r>
          <a:r>
            <a:rPr lang="en-US" sz="1000" b="0" i="0" kern="1200"/>
            <a:t> </a:t>
          </a:r>
          <a:r>
            <a:rPr lang="en-US" sz="1000" b="0" i="1" kern="1200"/>
            <a:t>International journal of molecular sciences</a:t>
          </a:r>
          <a:r>
            <a:rPr lang="en-US" sz="1000" b="0" i="0" kern="1200"/>
            <a:t>, </a:t>
          </a:r>
          <a:r>
            <a:rPr lang="en-US" sz="1000" b="0" i="1" kern="1200"/>
            <a:t>19</a:t>
          </a:r>
          <a:r>
            <a:rPr lang="en-US" sz="1000" b="0" i="0" kern="1200"/>
            <a:t>(3), 833.</a:t>
          </a:r>
          <a:endParaRPr lang="en-US" sz="1000" kern="1200"/>
        </a:p>
      </dsp:txBody>
      <dsp:txXfrm>
        <a:off x="0" y="587"/>
        <a:ext cx="10515600" cy="534793"/>
      </dsp:txXfrm>
    </dsp:sp>
    <dsp:sp modelId="{782032B9-ACA1-4B1D-A246-AA87C0681E21}">
      <dsp:nvSpPr>
        <dsp:cNvPr id="0" name=""/>
        <dsp:cNvSpPr/>
      </dsp:nvSpPr>
      <dsp:spPr>
        <a:xfrm>
          <a:off x="0" y="53538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09B1D-308D-466F-8356-E80B7105ED76}">
      <dsp:nvSpPr>
        <dsp:cNvPr id="0" name=""/>
        <dsp:cNvSpPr/>
      </dsp:nvSpPr>
      <dsp:spPr>
        <a:xfrm>
          <a:off x="0" y="535381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Holdman, R., Vigil, D., Robinson, K., Shah, P., &amp; Contreras, A. E. (2022). </a:t>
          </a:r>
          <a:r>
            <a:rPr lang="en-US" sz="1000" b="1" i="0" kern="1200"/>
            <a:t>Safety and Efficacy of Medical Cannabis in Autism Spectrum Disorder Compared with Commonly Used Medications.</a:t>
          </a:r>
          <a:r>
            <a:rPr lang="en-US" sz="1000" b="0" i="0" kern="1200"/>
            <a:t> </a:t>
          </a:r>
          <a:r>
            <a:rPr lang="en-US" sz="1000" b="0" i="1" kern="1200"/>
            <a:t>Cannabis and cannabinoid research</a:t>
          </a:r>
          <a:r>
            <a:rPr lang="en-US" sz="1000" b="0" i="0" kern="1200"/>
            <a:t>, </a:t>
          </a:r>
          <a:r>
            <a:rPr lang="en-US" sz="1000" b="0" i="1" kern="1200"/>
            <a:t>7</a:t>
          </a:r>
          <a:r>
            <a:rPr lang="en-US" sz="1000" b="0" i="0" kern="1200"/>
            <a:t>(4), 451–463. </a:t>
          </a:r>
          <a:r>
            <a:rPr lang="en-US" sz="1000" b="0" i="0" kern="1200">
              <a:hlinkClick xmlns:r="http://schemas.openxmlformats.org/officeDocument/2006/relationships" r:id="rId1"/>
            </a:rPr>
            <a:t>https://doi.org/10.1089/can.2020.0154</a:t>
          </a:r>
          <a:endParaRPr lang="en-US" sz="1000" kern="1200"/>
        </a:p>
      </dsp:txBody>
      <dsp:txXfrm>
        <a:off x="0" y="535381"/>
        <a:ext cx="10515600" cy="534793"/>
      </dsp:txXfrm>
    </dsp:sp>
    <dsp:sp modelId="{7892C961-E0BD-44A1-9810-F64E4D71184C}">
      <dsp:nvSpPr>
        <dsp:cNvPr id="0" name=""/>
        <dsp:cNvSpPr/>
      </dsp:nvSpPr>
      <dsp:spPr>
        <a:xfrm>
          <a:off x="0" y="107017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8645C-1C00-4F1E-B2CA-6897CCA0E27E}">
      <dsp:nvSpPr>
        <dsp:cNvPr id="0" name=""/>
        <dsp:cNvSpPr/>
      </dsp:nvSpPr>
      <dsp:spPr>
        <a:xfrm>
          <a:off x="0" y="1070174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Silva, E. A. D., Junior, Medeiros, W. M. B., Torro, N., Sousa, J. M. M., Almeida, I. B. C. M., Costa, F. B. D., Pontes, K. M., Nunes, E. L. G., Rosa, M. D. D., &amp; Albuquerque, K. L. G. D. (2022</a:t>
          </a:r>
          <a:r>
            <a:rPr lang="en-US" sz="1000" b="1" i="0" kern="1200"/>
            <a:t>). Cannabis and cannabinoid use in autism spectrum disorder: a systematic review.</a:t>
          </a:r>
          <a:r>
            <a:rPr lang="en-US" sz="1000" b="0" i="0" kern="1200"/>
            <a:t> </a:t>
          </a:r>
          <a:r>
            <a:rPr lang="en-US" sz="1000" b="0" i="1" kern="1200"/>
            <a:t>Trends in psychiatry and psychotherapy</a:t>
          </a:r>
          <a:r>
            <a:rPr lang="en-US" sz="1000" b="0" i="0" kern="1200"/>
            <a:t>, </a:t>
          </a:r>
          <a:r>
            <a:rPr lang="en-US" sz="1000" b="0" i="1" kern="1200"/>
            <a:t>44</a:t>
          </a:r>
          <a:r>
            <a:rPr lang="en-US" sz="1000" b="0" i="0" kern="1200"/>
            <a:t>, e20200149. </a:t>
          </a:r>
          <a:r>
            <a:rPr lang="en-US" sz="1000" b="0" i="0" kern="1200">
              <a:hlinkClick xmlns:r="http://schemas.openxmlformats.org/officeDocument/2006/relationships" r:id="rId2"/>
            </a:rPr>
            <a:t>https://doi.org/10.47626/2237-6089-2020-0149</a:t>
          </a:r>
          <a:endParaRPr lang="en-US" sz="1000" kern="1200"/>
        </a:p>
      </dsp:txBody>
      <dsp:txXfrm>
        <a:off x="0" y="1070174"/>
        <a:ext cx="10515600" cy="534793"/>
      </dsp:txXfrm>
    </dsp:sp>
    <dsp:sp modelId="{D32F8D31-3E8B-4F1C-8BD1-ED1FF0E06FCB}">
      <dsp:nvSpPr>
        <dsp:cNvPr id="0" name=""/>
        <dsp:cNvSpPr/>
      </dsp:nvSpPr>
      <dsp:spPr>
        <a:xfrm>
          <a:off x="0" y="16049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7935D-0A0B-4866-B5B2-FB67352F4C09}">
      <dsp:nvSpPr>
        <dsp:cNvPr id="0" name=""/>
        <dsp:cNvSpPr/>
      </dsp:nvSpPr>
      <dsp:spPr>
        <a:xfrm>
          <a:off x="0" y="1604967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Aran, A., Eylon, M., Harel, M., Polianski, L., Nemirovski, A., Tepper, S., Schnapp, A., Cassuto, H., Wattad, N., &amp; Tam, J. (2019). </a:t>
          </a:r>
          <a:r>
            <a:rPr lang="en-US" sz="1000" b="1" i="0" kern="1200"/>
            <a:t>Lower circulating endocannabinoid levels in children with autism spectrum disorder</a:t>
          </a:r>
          <a:r>
            <a:rPr lang="en-US" sz="1000" b="0" i="0" kern="1200"/>
            <a:t>. </a:t>
          </a:r>
          <a:r>
            <a:rPr lang="en-US" sz="1000" b="0" i="1" kern="1200"/>
            <a:t>Molecular autism</a:t>
          </a:r>
          <a:r>
            <a:rPr lang="en-US" sz="1000" b="0" i="0" kern="1200"/>
            <a:t>, </a:t>
          </a:r>
          <a:r>
            <a:rPr lang="en-US" sz="1000" b="0" i="1" kern="1200"/>
            <a:t>10</a:t>
          </a:r>
          <a:r>
            <a:rPr lang="en-US" sz="1000" b="0" i="0" kern="1200"/>
            <a:t>, 2. </a:t>
          </a:r>
          <a:r>
            <a:rPr lang="en-US" sz="1000" b="0" i="0" kern="1200">
              <a:hlinkClick xmlns:r="http://schemas.openxmlformats.org/officeDocument/2006/relationships" r:id="rId3"/>
            </a:rPr>
            <a:t>https://doi.org/10.1186/s13229-019-0256-6</a:t>
          </a:r>
          <a:endParaRPr lang="en-US" sz="1000" kern="1200"/>
        </a:p>
      </dsp:txBody>
      <dsp:txXfrm>
        <a:off x="0" y="1604967"/>
        <a:ext cx="10515600" cy="534793"/>
      </dsp:txXfrm>
    </dsp:sp>
    <dsp:sp modelId="{6FEF1D5C-3303-481F-94E6-A4B56632DFE7}">
      <dsp:nvSpPr>
        <dsp:cNvPr id="0" name=""/>
        <dsp:cNvSpPr/>
      </dsp:nvSpPr>
      <dsp:spPr>
        <a:xfrm>
          <a:off x="0" y="213976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D7E31-9D85-456B-8D85-4C0F8E981280}">
      <dsp:nvSpPr>
        <dsp:cNvPr id="0" name=""/>
        <dsp:cNvSpPr/>
      </dsp:nvSpPr>
      <dsp:spPr>
        <a:xfrm>
          <a:off x="0" y="2139761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Inglet, S., Winter, B., Yost, S. E., Entringer, S., Lian, A., Biksacky, M., Pitt, R. D., &amp; Mortensen, W. (2020</a:t>
          </a:r>
          <a:r>
            <a:rPr lang="en-US" sz="1000" b="1" i="0" kern="1200"/>
            <a:t>). Clinical Data for the Use of Cannabis-Based Treatments: A Comprehensive Review of the Literature. </a:t>
          </a:r>
          <a:r>
            <a:rPr lang="en-US" sz="1000" b="1" i="1" kern="1200"/>
            <a:t>The Annals of pharmacotherapy</a:t>
          </a:r>
          <a:r>
            <a:rPr lang="en-US" sz="1000" b="0" i="0" kern="1200"/>
            <a:t>, </a:t>
          </a:r>
          <a:r>
            <a:rPr lang="en-US" sz="1000" b="0" i="1" kern="1200"/>
            <a:t>54</a:t>
          </a:r>
          <a:r>
            <a:rPr lang="en-US" sz="1000" b="0" i="0" kern="1200"/>
            <a:t>(11), 1109–1143. </a:t>
          </a:r>
          <a:r>
            <a:rPr lang="en-US" sz="1000" b="0" i="0" kern="1200">
              <a:hlinkClick xmlns:r="http://schemas.openxmlformats.org/officeDocument/2006/relationships" r:id="rId4"/>
            </a:rPr>
            <a:t>https://doi.org/10.1177/1060028020930189</a:t>
          </a:r>
          <a:endParaRPr lang="en-US" sz="1000" kern="1200"/>
        </a:p>
      </dsp:txBody>
      <dsp:txXfrm>
        <a:off x="0" y="2139761"/>
        <a:ext cx="10515600" cy="534793"/>
      </dsp:txXfrm>
    </dsp:sp>
    <dsp:sp modelId="{9089BA54-E7C7-43E3-A842-86332F9002C3}">
      <dsp:nvSpPr>
        <dsp:cNvPr id="0" name=""/>
        <dsp:cNvSpPr/>
      </dsp:nvSpPr>
      <dsp:spPr>
        <a:xfrm>
          <a:off x="0" y="26745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26D48-319E-402B-9CF2-48888A28B270}">
      <dsp:nvSpPr>
        <dsp:cNvPr id="0" name=""/>
        <dsp:cNvSpPr/>
      </dsp:nvSpPr>
      <dsp:spPr>
        <a:xfrm>
          <a:off x="0" y="2674554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Korb L, Tromans S, Perera B, et al. </a:t>
          </a:r>
          <a:r>
            <a:rPr lang="en-US" sz="1000" b="1" i="0" kern="1200"/>
            <a:t>The potential for medicinal cannabis to help manage challenging behaviour in people with intellectual disability: A perspective review</a:t>
          </a:r>
          <a:r>
            <a:rPr lang="en-US" sz="1000" b="0" i="0" kern="1200"/>
            <a:t>. </a:t>
          </a:r>
          <a:r>
            <a:rPr lang="en-US" sz="1000" b="0" i="1" kern="1200"/>
            <a:t>Journal of Psychopharmacology</a:t>
          </a:r>
          <a:r>
            <a:rPr lang="en-US" sz="1000" b="0" i="0" kern="1200"/>
            <a:t>. 2023;37(12):1201-1208. doi:</a:t>
          </a:r>
          <a:r>
            <a:rPr lang="en-US" sz="1000" b="0" i="0" u="sng" kern="1200">
              <a:hlinkClick xmlns:r="http://schemas.openxmlformats.org/officeDocument/2006/relationships" r:id="rId5"/>
            </a:rPr>
            <a:t>10.1177/02698811231209192</a:t>
          </a:r>
          <a:endParaRPr lang="en-US" sz="1000" kern="1200"/>
        </a:p>
      </dsp:txBody>
      <dsp:txXfrm>
        <a:off x="0" y="2674554"/>
        <a:ext cx="10515600" cy="534793"/>
      </dsp:txXfrm>
    </dsp:sp>
    <dsp:sp modelId="{5F64D8A0-3F89-4CF6-A66D-C9A4BB7E4413}">
      <dsp:nvSpPr>
        <dsp:cNvPr id="0" name=""/>
        <dsp:cNvSpPr/>
      </dsp:nvSpPr>
      <dsp:spPr>
        <a:xfrm>
          <a:off x="0" y="320934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0EFD7-3709-4E78-A70C-71D85F7479A8}">
      <dsp:nvSpPr>
        <dsp:cNvPr id="0" name=""/>
        <dsp:cNvSpPr/>
      </dsp:nvSpPr>
      <dsp:spPr>
        <a:xfrm>
          <a:off x="0" y="3209348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Leinen, Z. J., Mohan, R., Premadasa, L. S., Acharya, A., Mohan, M., &amp; Byrareddy, S. N. (2023</a:t>
          </a:r>
          <a:r>
            <a:rPr lang="en-US" sz="1000" b="1" i="0" kern="1200"/>
            <a:t>). Therapeutic Potential of Cannabis: A Comprehensive Review of Current and Future Applications</a:t>
          </a:r>
          <a:r>
            <a:rPr lang="en-US" sz="1000" b="0" i="0" kern="1200"/>
            <a:t>. </a:t>
          </a:r>
          <a:r>
            <a:rPr lang="en-US" sz="1000" b="0" i="1" kern="1200"/>
            <a:t>Biomedicines</a:t>
          </a:r>
          <a:r>
            <a:rPr lang="en-US" sz="1000" b="0" i="0" kern="1200"/>
            <a:t>, </a:t>
          </a:r>
          <a:r>
            <a:rPr lang="en-US" sz="1000" b="0" i="1" kern="1200"/>
            <a:t>11</a:t>
          </a:r>
          <a:r>
            <a:rPr lang="en-US" sz="1000" b="0" i="0" kern="1200"/>
            <a:t>(10), 2630. </a:t>
          </a:r>
          <a:r>
            <a:rPr lang="en-US" sz="1000" b="0" i="0" kern="1200">
              <a:hlinkClick xmlns:r="http://schemas.openxmlformats.org/officeDocument/2006/relationships" r:id="rId6"/>
            </a:rPr>
            <a:t>https://doi.org/10.3390/biomedicines11102630</a:t>
          </a:r>
          <a:endParaRPr lang="en-US" sz="1000" kern="1200"/>
        </a:p>
      </dsp:txBody>
      <dsp:txXfrm>
        <a:off x="0" y="3209348"/>
        <a:ext cx="10515600" cy="534793"/>
      </dsp:txXfrm>
    </dsp:sp>
    <dsp:sp modelId="{D1310E91-5DF4-4C1D-8CAC-6CAE945BA565}">
      <dsp:nvSpPr>
        <dsp:cNvPr id="0" name=""/>
        <dsp:cNvSpPr/>
      </dsp:nvSpPr>
      <dsp:spPr>
        <a:xfrm>
          <a:off x="0" y="37441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85A50-48A9-40E4-A095-A4D1C41CC083}">
      <dsp:nvSpPr>
        <dsp:cNvPr id="0" name=""/>
        <dsp:cNvSpPr/>
      </dsp:nvSpPr>
      <dsp:spPr>
        <a:xfrm>
          <a:off x="0" y="3744141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Kruger, T.; Christophersen, E</a:t>
          </a:r>
          <a:r>
            <a:rPr lang="en-US" sz="1000" b="1" i="0" kern="1200"/>
            <a:t>. An open label study of the use of dronabinol (Marinol) in the management of treatment-resistant self-injurious behavior in 10 retarded adolescent patients</a:t>
          </a:r>
          <a:r>
            <a:rPr lang="en-US" sz="1000" b="0" i="0" kern="1200"/>
            <a:t>. </a:t>
          </a:r>
          <a:r>
            <a:rPr lang="en-US" sz="1000" b="0" i="1" kern="1200"/>
            <a:t>J. Dev. Behav. Pediatr.</a:t>
          </a:r>
          <a:r>
            <a:rPr lang="en-US" sz="1000" b="0" i="0" kern="1200"/>
            <a:t> </a:t>
          </a:r>
          <a:r>
            <a:rPr lang="en-US" sz="1000" b="1" i="0" kern="1200"/>
            <a:t>2006</a:t>
          </a:r>
          <a:r>
            <a:rPr lang="en-US" sz="1000" b="0" i="0" kern="1200"/>
            <a:t>, </a:t>
          </a:r>
          <a:r>
            <a:rPr lang="en-US" sz="1000" b="0" i="1" kern="1200"/>
            <a:t>27</a:t>
          </a:r>
          <a:r>
            <a:rPr lang="en-US" sz="1000" b="0" i="0" kern="1200"/>
            <a:t>, 433. [</a:t>
          </a:r>
          <a:r>
            <a:rPr lang="en-US" sz="1000" b="1" i="0" kern="1200">
              <a:hlinkClick xmlns:r="http://schemas.openxmlformats.org/officeDocument/2006/relationships" r:id="rId7"/>
            </a:rPr>
            <a:t>Google Scholar</a:t>
          </a:r>
          <a:r>
            <a:rPr lang="en-US" sz="1000" b="0" i="0" kern="1200"/>
            <a:t>] [</a:t>
          </a:r>
          <a:r>
            <a:rPr lang="en-US" sz="1000" b="1" i="0" kern="1200">
              <a:hlinkClick xmlns:r="http://schemas.openxmlformats.org/officeDocument/2006/relationships" r:id="rId8"/>
            </a:rPr>
            <a:t>CrossRef</a:t>
          </a:r>
          <a:r>
            <a:rPr lang="en-US" sz="1000" b="0" i="0" kern="1200"/>
            <a:t>]</a:t>
          </a:r>
          <a:endParaRPr lang="en-US" sz="1000" kern="1200"/>
        </a:p>
      </dsp:txBody>
      <dsp:txXfrm>
        <a:off x="0" y="3744141"/>
        <a:ext cx="10515600" cy="534793"/>
      </dsp:txXfrm>
    </dsp:sp>
    <dsp:sp modelId="{F8C71DE2-B16D-424B-AE12-6532644509C2}">
      <dsp:nvSpPr>
        <dsp:cNvPr id="0" name=""/>
        <dsp:cNvSpPr/>
      </dsp:nvSpPr>
      <dsp:spPr>
        <a:xfrm>
          <a:off x="0" y="42789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3DEE2-C3F0-4C28-809C-4CA62E676377}">
      <dsp:nvSpPr>
        <dsp:cNvPr id="0" name=""/>
        <dsp:cNvSpPr/>
      </dsp:nvSpPr>
      <dsp:spPr>
        <a:xfrm>
          <a:off x="0" y="4278934"/>
          <a:ext cx="10515600" cy="534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/>
            <a:t>Efron, D., &amp; Taylor, K. (2023). </a:t>
          </a:r>
          <a:r>
            <a:rPr lang="en-US" sz="1000" b="1" i="0" kern="1200"/>
            <a:t>Medicinal Cannabis for Paediatric Developmental, Behavioural and Mental Health Disorders</a:t>
          </a:r>
          <a:r>
            <a:rPr lang="en-US" sz="1000" b="0" i="0" kern="1200"/>
            <a:t>. </a:t>
          </a:r>
          <a:r>
            <a:rPr lang="en-US" sz="1000" b="0" i="1" kern="1200"/>
            <a:t>International Journal of Environmental Research and Public Health</a:t>
          </a:r>
          <a:r>
            <a:rPr lang="en-US" sz="1000" b="0" i="0" kern="1200"/>
            <a:t>, </a:t>
          </a:r>
          <a:r>
            <a:rPr lang="en-US" sz="1000" b="0" i="1" kern="1200"/>
            <a:t>20</a:t>
          </a:r>
          <a:r>
            <a:rPr lang="en-US" sz="1000" b="0" i="0" kern="1200"/>
            <a:t>(8), 5430. https://doi.org/10.3390/ijerph20085430</a:t>
          </a:r>
          <a:endParaRPr lang="en-US" sz="1000" kern="1200"/>
        </a:p>
      </dsp:txBody>
      <dsp:txXfrm>
        <a:off x="0" y="4278934"/>
        <a:ext cx="10515600" cy="534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3:36:36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3:36:37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3:36:41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3:36:36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3:36:37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3:36:41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0T05:02:50.3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0,'82'1,"93"12,333 60,306 13,159-80,-516-9,1960 3,-1922 19,-55-1,-141-1,-10 1,-109-16,459 18,-57 27,-155-11,394-5,3-27,-742-4,343 14,-44 10,4-24,-190-2,-10 1,235 3,-260 14,2 0,15-3,-41-2,-21-4,857 36,-840-44,154 9,-205 3,-31-4,53 2,630-8,-349-3,2860 2,-3223 1,1 2,-1 0,29 8,-25-5,48 5,148-8,-133-5,100-3,-144 1,1-2,50-13,-56 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0T05:02:53.6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0,'3706'0,"-3676"0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E2DE-9566-4015-95F4-9DE5C6B9FE1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EB766-4E0A-4FB0-8A11-263A70852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0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atty_acid" TargetMode="External"/><Relationship Id="rId3" Type="http://schemas.openxmlformats.org/officeDocument/2006/relationships/hyperlink" Target="https://en.wikipedia.org/wiki/Masking_agent" TargetMode="External"/><Relationship Id="rId7" Type="http://schemas.openxmlformats.org/officeDocument/2006/relationships/hyperlink" Target="https://en.wikipedia.org/wiki/Eugeno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Vaping-associated_pulmonary_injury" TargetMode="External"/><Relationship Id="rId11" Type="http://schemas.openxmlformats.org/officeDocument/2006/relationships/hyperlink" Target="https://en.wikipedia.org/wiki/Electronic_cigarette" TargetMode="External"/><Relationship Id="rId5" Type="http://schemas.openxmlformats.org/officeDocument/2006/relationships/hyperlink" Target="https://en.wikipedia.org/wiki/Vitamin_E_acetate" TargetMode="External"/><Relationship Id="rId10" Type="http://schemas.openxmlformats.org/officeDocument/2006/relationships/hyperlink" Target="https://en.wikipedia.org/wiki/Lacing_(drugs)#Cannabis" TargetMode="External"/><Relationship Id="rId4" Type="http://schemas.openxmlformats.org/officeDocument/2006/relationships/hyperlink" Target="https://en.wikipedia.org/wiki/Tocopherol" TargetMode="External"/><Relationship Id="rId9" Type="http://schemas.openxmlformats.org/officeDocument/2006/relationships/hyperlink" Target="https://en.wikipedia.org/w/index.php?title=Synthetic_cannabinoids&amp;action=edit&amp;section=2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65AAA-DA5F-6742-A067-B679F5A0B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0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9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 pages of administrative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1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what is in these products without reagent testing because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 tooltip="Masking agent"/>
              </a:rPr>
              <a:t>masking agents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such as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Tocopherol"/>
              </a:rPr>
              <a:t>tocopherol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(or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5" tooltip="Vitamin E acetate"/>
              </a:rPr>
              <a:t>vitamin E acetate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that causes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6" tooltip="Vaping-associated pulmonary injury"/>
              </a:rPr>
              <a:t>vaping-associated pulmonary injury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7" tooltip="Eugenol"/>
              </a:rPr>
              <a:t>eugenol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8" tooltip="Fatty acid"/>
              </a:rPr>
              <a:t>fatty acids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are added to confound identification. Just as the synthetic cannabinoid(s) used differ between each synthetic cannabinoid product sold, so do the other contents of the counterfeit product.</a:t>
            </a:r>
          </a:p>
          <a:p>
            <a:pPr algn="l"/>
            <a:r>
              <a:rPr lang="en-US" b="1" i="0" dirty="0">
                <a:effectLst/>
                <a:latin typeface="inherit"/>
              </a:rPr>
              <a:t>Counterfeit black market cannabis products</a:t>
            </a: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9" tooltip="Edit section: Counterfeit black market cannabis products"/>
              </a:rPr>
              <a:t>edit</a:t>
            </a:r>
            <a:r>
              <a:rPr lang="en-US" b="0" i="0" dirty="0"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See also: 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0" tooltip="Lacing (drugs)"/>
              </a:rPr>
              <a:t>Lacing (drugs) § Cannabis</a:t>
            </a:r>
            <a:endParaRPr lang="en-US" b="0" i="1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Cannabis buds sold on the street may be </a:t>
            </a:r>
            <a:r>
              <a:rPr lang="en-US" dirty="0" err="1"/>
              <a:t>adulterated.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Counterfeit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cannabis-liquid (c-liquid) for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 tooltip="Electronic cigarette"/>
              </a:rPr>
              <a:t>e-cigarettes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Synthetic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Epidiolex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(cannabidiol) – seizures – is from plants…</a:t>
            </a:r>
            <a:r>
              <a:rPr lang="sv-SE" b="0" i="0" dirty="0">
                <a:solidFill>
                  <a:srgbClr val="111111"/>
                </a:solidFill>
                <a:effectLst/>
                <a:latin typeface="Publico Roman"/>
              </a:rPr>
              <a:t>Lennox-Gastaut syndrome and Dravet syndrome  = CBD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111111"/>
                </a:solidFill>
                <a:effectLst/>
                <a:latin typeface="Publico Roman"/>
              </a:rPr>
              <a:t> Marinol - THC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Oldest evidence of human use 2700 year ago in western China</a:t>
            </a:r>
          </a:p>
          <a:p>
            <a:r>
              <a:rPr lang="en-US" dirty="0"/>
              <a:t>Cannabis – well know plan</a:t>
            </a:r>
          </a:p>
          <a:p>
            <a:r>
              <a:rPr lang="en-US" dirty="0"/>
              <a:t>1753 – classified cannabis sativa.. Sativa = cultivated</a:t>
            </a:r>
          </a:p>
          <a:p>
            <a:r>
              <a:rPr lang="en-US" dirty="0"/>
              <a:t>Origination 27 million years ago</a:t>
            </a:r>
          </a:p>
          <a:p>
            <a:r>
              <a:rPr lang="en-US" dirty="0"/>
              <a:t>Cannabis evolved throughout the world</a:t>
            </a:r>
          </a:p>
          <a:p>
            <a:r>
              <a:rPr lang="en-US" dirty="0"/>
              <a:t>Warmer climates = bigger plants = more THC</a:t>
            </a:r>
          </a:p>
          <a:p>
            <a:r>
              <a:rPr lang="en-US" dirty="0"/>
              <a:t>Colder climate = smaller plants = less THC</a:t>
            </a:r>
          </a:p>
          <a:p>
            <a:r>
              <a:rPr lang="en-US" dirty="0"/>
              <a:t>3 species = sativa, indica and </a:t>
            </a:r>
            <a:r>
              <a:rPr lang="en-US" dirty="0" err="1"/>
              <a:t>ruderallis</a:t>
            </a:r>
            <a:endParaRPr lang="en-US" dirty="0"/>
          </a:p>
          <a:p>
            <a:r>
              <a:rPr lang="en-US" dirty="0"/>
              <a:t>Few decades = created plants with high THC and grow </a:t>
            </a:r>
            <a:r>
              <a:rPr lang="en-US" dirty="0" err="1"/>
              <a:t>indores</a:t>
            </a:r>
            <a:r>
              <a:rPr lang="en-US" dirty="0"/>
              <a:t> = creation of hybrids with mixture of sativa and indica.    Generation of interbreeding.  High THC, balance, high CBD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Warmer = bigger plants = more THC</a:t>
            </a:r>
          </a:p>
          <a:p>
            <a:pPr lvl="1"/>
            <a:r>
              <a:rPr lang="en-US" dirty="0"/>
              <a:t>Colder = smaller plants = less THC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Cannabis sativa = marijuana has been around for a LONG time</a:t>
            </a:r>
          </a:p>
          <a:p>
            <a:r>
              <a:rPr lang="en-US" dirty="0"/>
              <a:t>First record can be traced back to Chine 5000 year ago.. Used to relief cramps and pain</a:t>
            </a:r>
          </a:p>
          <a:p>
            <a:r>
              <a:rPr lang="en-US" dirty="0"/>
              <a:t>THC (tetrahydrocannabinol) – identified in 1974</a:t>
            </a:r>
          </a:p>
          <a:p>
            <a:endParaRPr lang="en-US" dirty="0"/>
          </a:p>
          <a:p>
            <a:r>
              <a:rPr lang="en-US" dirty="0"/>
              <a:t>Main psychoactive component of ~70 </a:t>
            </a:r>
            <a:r>
              <a:rPr lang="en-US" dirty="0" err="1"/>
              <a:t>Phytocannabinoids</a:t>
            </a:r>
            <a:r>
              <a:rPr lang="en-US" dirty="0"/>
              <a:t> identified in the plant</a:t>
            </a:r>
          </a:p>
          <a:p>
            <a:r>
              <a:rPr lang="en-US" dirty="0"/>
              <a:t>Discovery in 1974 lead to synthetic cannabinoids with similar structure to </a:t>
            </a:r>
            <a:r>
              <a:rPr lang="en-US" dirty="0" err="1"/>
              <a:t>phytocannabinoids</a:t>
            </a:r>
            <a:r>
              <a:rPr lang="en-US" dirty="0"/>
              <a:t>..  Which lead to identification of ECS in 1980’s</a:t>
            </a:r>
          </a:p>
          <a:p>
            <a:endParaRPr lang="en-US" dirty="0"/>
          </a:p>
          <a:p>
            <a:r>
              <a:rPr lang="en-US" dirty="0"/>
              <a:t>This system was disc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70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Nervous system, </a:t>
            </a:r>
            <a:r>
              <a:rPr lang="en-US" dirty="0" err="1"/>
              <a:t>cardiovasculat</a:t>
            </a:r>
            <a:r>
              <a:rPr lang="en-US" dirty="0"/>
              <a:t> system, digestive system…  discovered in late 1980s = ECS.</a:t>
            </a:r>
          </a:p>
          <a:p>
            <a:r>
              <a:rPr lang="en-US" dirty="0"/>
              <a:t>ECS has receptors (binding sites) almost everywhere.. Unlike other systems.</a:t>
            </a:r>
          </a:p>
          <a:p>
            <a:endParaRPr lang="en-US" dirty="0"/>
          </a:p>
          <a:p>
            <a:r>
              <a:rPr lang="en-US" dirty="0"/>
              <a:t>ECS receptors are called – cannabinoid receptors – CB1 and CB2</a:t>
            </a:r>
          </a:p>
          <a:p>
            <a:endParaRPr lang="en-US" dirty="0"/>
          </a:p>
          <a:p>
            <a:r>
              <a:rPr lang="en-US" dirty="0"/>
              <a:t>CB1 = nervous system</a:t>
            </a:r>
          </a:p>
          <a:p>
            <a:r>
              <a:rPr lang="en-US" dirty="0"/>
              <a:t>CB2 = everywhere else.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Cannabinoids are chemicals that bind to the CBR in the ECS.</a:t>
            </a:r>
          </a:p>
          <a:p>
            <a:r>
              <a:rPr lang="en-US" dirty="0"/>
              <a:t>They are names after the cannabis plan because the first cannabinoid </a:t>
            </a:r>
            <a:r>
              <a:rPr lang="en-US" dirty="0" err="1"/>
              <a:t>idenfied</a:t>
            </a:r>
            <a:r>
              <a:rPr lang="en-US" dirty="0"/>
              <a:t> by researchers came from cannabis.</a:t>
            </a:r>
          </a:p>
          <a:p>
            <a:endParaRPr lang="en-US" dirty="0"/>
          </a:p>
          <a:p>
            <a:r>
              <a:rPr lang="en-US" dirty="0"/>
              <a:t>The ECS was discovered by tracking TCH to see how it attached to body.</a:t>
            </a:r>
          </a:p>
          <a:p>
            <a:endParaRPr lang="en-US" dirty="0"/>
          </a:p>
          <a:p>
            <a:r>
              <a:rPr lang="en-US" dirty="0"/>
              <a:t>Our bodies make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Discovered in late 1980’s</a:t>
            </a:r>
          </a:p>
          <a:p>
            <a:r>
              <a:rPr lang="en-US" dirty="0"/>
              <a:t>Important in maintaining homeostatic in our body</a:t>
            </a:r>
          </a:p>
          <a:p>
            <a:r>
              <a:rPr lang="en-US" dirty="0"/>
              <a:t>ECS= air traffic control tower of body.   </a:t>
            </a:r>
            <a:r>
              <a:rPr lang="en-US" dirty="0" err="1"/>
              <a:t>Maintanes</a:t>
            </a:r>
            <a:r>
              <a:rPr lang="en-US" dirty="0"/>
              <a:t> balance!</a:t>
            </a:r>
          </a:p>
          <a:p>
            <a:r>
              <a:rPr lang="en-US" dirty="0"/>
              <a:t>Our body makes endocannabinoids on demand when needed.. They bind to target receptor and then processes get turned on in body</a:t>
            </a:r>
          </a:p>
          <a:p>
            <a:r>
              <a:rPr lang="en-US" dirty="0"/>
              <a:t>The </a:t>
            </a:r>
            <a:r>
              <a:rPr lang="en-US" dirty="0" err="1"/>
              <a:t>endocannaboinoids</a:t>
            </a:r>
            <a:r>
              <a:rPr lang="en-US" dirty="0"/>
              <a:t> our body makes are broken down fast</a:t>
            </a:r>
          </a:p>
          <a:p>
            <a:r>
              <a:rPr lang="en-US" dirty="0"/>
              <a:t>THC isn’t broken down fast.</a:t>
            </a:r>
          </a:p>
          <a:p>
            <a:r>
              <a:rPr lang="en-US" dirty="0"/>
              <a:t>THC and CBD bind to sites in ECS.</a:t>
            </a:r>
          </a:p>
          <a:p>
            <a:r>
              <a:rPr lang="en-US" dirty="0"/>
              <a:t>CBD doesn’t turn on CB1 receptors – it blocks them so doesn’t cause euphoria… also can block </a:t>
            </a:r>
            <a:r>
              <a:rPr lang="en-US" dirty="0" err="1"/>
              <a:t>eurphoric</a:t>
            </a:r>
            <a:r>
              <a:rPr lang="en-US" dirty="0"/>
              <a:t> of THC if given together.</a:t>
            </a:r>
          </a:p>
          <a:p>
            <a:r>
              <a:rPr lang="en-US" dirty="0"/>
              <a:t>CBD turns on CB2 receptors --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Nervous system, </a:t>
            </a:r>
            <a:r>
              <a:rPr lang="en-US" dirty="0" err="1"/>
              <a:t>cardiovasculat</a:t>
            </a:r>
            <a:r>
              <a:rPr lang="en-US" dirty="0"/>
              <a:t> system, digestive system…  discovered in late 1980s = ECS.</a:t>
            </a:r>
          </a:p>
          <a:p>
            <a:r>
              <a:rPr lang="en-US" dirty="0"/>
              <a:t>ECS has receptors (binding sites) almost everywhere.. Unlike other systems.</a:t>
            </a:r>
          </a:p>
          <a:p>
            <a:endParaRPr lang="en-US" dirty="0"/>
          </a:p>
          <a:p>
            <a:r>
              <a:rPr lang="en-US" dirty="0"/>
              <a:t>ECS receptors are called – cannabinoid receptors – CB1 and CB2</a:t>
            </a:r>
          </a:p>
          <a:p>
            <a:endParaRPr lang="en-US" dirty="0"/>
          </a:p>
          <a:p>
            <a:r>
              <a:rPr lang="en-US" dirty="0"/>
              <a:t>CB1 = nervous system</a:t>
            </a:r>
          </a:p>
          <a:p>
            <a:r>
              <a:rPr lang="en-US" dirty="0"/>
              <a:t>CB2 = everywhere else.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Cannabinoids are chemicals that bind to the CBR in the ECS.</a:t>
            </a:r>
          </a:p>
          <a:p>
            <a:r>
              <a:rPr lang="en-US" dirty="0"/>
              <a:t>They are names after the cannabis plan because the first cannabinoid </a:t>
            </a:r>
            <a:r>
              <a:rPr lang="en-US" dirty="0" err="1"/>
              <a:t>idenfied</a:t>
            </a:r>
            <a:r>
              <a:rPr lang="en-US" dirty="0"/>
              <a:t> by researchers came from cannabis.</a:t>
            </a:r>
          </a:p>
          <a:p>
            <a:endParaRPr lang="en-US" dirty="0"/>
          </a:p>
          <a:p>
            <a:r>
              <a:rPr lang="en-US" dirty="0"/>
              <a:t>The ECS was discovered by tracking TCH to see how it attached to body.</a:t>
            </a:r>
          </a:p>
          <a:p>
            <a:endParaRPr lang="en-US" dirty="0"/>
          </a:p>
          <a:p>
            <a:r>
              <a:rPr lang="en-US" dirty="0"/>
              <a:t>Our bodies make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Discovered in late 1980’s</a:t>
            </a:r>
          </a:p>
          <a:p>
            <a:r>
              <a:rPr lang="en-US" dirty="0"/>
              <a:t>Important in maintaining homeostatic in our body</a:t>
            </a:r>
          </a:p>
          <a:p>
            <a:r>
              <a:rPr lang="en-US" dirty="0"/>
              <a:t>ECS= air traffic control tower of body.   </a:t>
            </a:r>
            <a:r>
              <a:rPr lang="en-US" dirty="0" err="1"/>
              <a:t>Maintanes</a:t>
            </a:r>
            <a:r>
              <a:rPr lang="en-US" dirty="0"/>
              <a:t> balance!</a:t>
            </a:r>
          </a:p>
          <a:p>
            <a:r>
              <a:rPr lang="en-US" dirty="0"/>
              <a:t>Our body makes endocannabinoids on demand when needed.. They bind to target receptor and then processes get turned on in body</a:t>
            </a:r>
          </a:p>
          <a:p>
            <a:r>
              <a:rPr lang="en-US" dirty="0"/>
              <a:t>The </a:t>
            </a:r>
            <a:r>
              <a:rPr lang="en-US" dirty="0" err="1"/>
              <a:t>endocannaboinoids</a:t>
            </a:r>
            <a:r>
              <a:rPr lang="en-US" dirty="0"/>
              <a:t> our body makes are broken down fast</a:t>
            </a:r>
          </a:p>
          <a:p>
            <a:r>
              <a:rPr lang="en-US" dirty="0"/>
              <a:t>THC isn’t broken down fast.</a:t>
            </a:r>
          </a:p>
          <a:p>
            <a:r>
              <a:rPr lang="en-US" dirty="0"/>
              <a:t>THC and CBD bind to sites in ECS.</a:t>
            </a:r>
          </a:p>
          <a:p>
            <a:r>
              <a:rPr lang="en-US" dirty="0"/>
              <a:t>CBD doesn’t turn on CB1 receptors – it blocks them so doesn’t cause euphoria… also can block </a:t>
            </a:r>
            <a:r>
              <a:rPr lang="en-US" dirty="0" err="1"/>
              <a:t>eurphoric</a:t>
            </a:r>
            <a:r>
              <a:rPr lang="en-US" dirty="0"/>
              <a:t> of THC if given together.</a:t>
            </a:r>
          </a:p>
          <a:p>
            <a:r>
              <a:rPr lang="en-US" dirty="0"/>
              <a:t>CBD turns on CB2 receptors --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An Open Label Study of the Use of 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ira Sans" panose="020F0502020204030204" pitchFamily="34" charset="0"/>
              </a:rPr>
              <a:t>Dronabinol (Marinol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ira Sans" panose="020F0502020204030204" pitchFamily="34" charset="0"/>
              </a:rPr>
              <a:t>) </a:t>
            </a:r>
            <a:r>
              <a:rPr lang="en-US" b="0" i="0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in the Management of Treatment-Resistant Self-Injurious Behavior in 10 Retarded Adolescent Patients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 label of 10 kids with ID and SIB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An Open Label Study of the Use of Dronabinol (Marinol) in the Management of Treatment-Resistant Self-Injurious Behavior in 10 Retarded Adolescent Patients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EB766-4E0A-4FB0-8A11-263A70852D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4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0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3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7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5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png"/><Relationship Id="rId5" Type="http://schemas.openxmlformats.org/officeDocument/2006/relationships/customXml" Target="../ink/ink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hs.iowa.gov/programs/programs-and-services/medical-cannabi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hs.iowa.gov/programs/programs-and-services/medical-cannabi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7AD23-403E-CB9F-8D5C-3C9B0866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6" y="5279589"/>
            <a:ext cx="6749561" cy="1547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CE774-D997-73EF-C27E-A1F16314D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0"/>
            <a:ext cx="8918917" cy="3210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CD5A91-94C6-6795-5683-CDD51A88CB86}"/>
              </a:ext>
            </a:extLst>
          </p:cNvPr>
          <p:cNvSpPr txBox="1"/>
          <p:nvPr/>
        </p:nvSpPr>
        <p:spPr>
          <a:xfrm>
            <a:off x="1694491" y="3668251"/>
            <a:ext cx="87302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  <a:ea typeface="Arial Unicode MS"/>
              </a:rPr>
              <a:t>Medical Cannabis</a:t>
            </a:r>
          </a:p>
          <a:p>
            <a:pPr algn="ctr"/>
            <a:r>
              <a:rPr lang="en-US" sz="3400" b="1" dirty="0">
                <a:latin typeface="Amasis MT Pro Black" panose="020F0502020204030204" pitchFamily="18" charset="0"/>
              </a:rPr>
              <a:t>Jodi Tate, MD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D5ECD-AFEB-7838-B875-416E97D4D2D2}"/>
              </a:ext>
            </a:extLst>
          </p:cNvPr>
          <p:cNvCxnSpPr/>
          <p:nvPr/>
        </p:nvCxnSpPr>
        <p:spPr>
          <a:xfrm>
            <a:off x="1749083" y="5166416"/>
            <a:ext cx="869383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4A429A2-CD03-0A41-0209-8752D6A91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886" y="3401566"/>
            <a:ext cx="8730229" cy="5486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397E5-B65A-F077-26D8-7E23FA52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9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56E74-445A-0E4C-C183-C24EFAA5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Does it work?</a:t>
            </a: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9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C34D-B680-0FA6-9D49-4D46F368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CD83-3AF5-4BC1-11CC-92A97F8C3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8" y="1879240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9 studies to date – all positive</a:t>
            </a:r>
          </a:p>
          <a:p>
            <a:r>
              <a:rPr lang="en-US" dirty="0"/>
              <a:t>Individuals with ID excluded from studies</a:t>
            </a:r>
          </a:p>
          <a:p>
            <a:endParaRPr lang="en-US" dirty="0"/>
          </a:p>
          <a:p>
            <a:r>
              <a:rPr lang="en-US" dirty="0"/>
              <a:t>Improvements </a:t>
            </a:r>
          </a:p>
          <a:p>
            <a:pPr lvl="1"/>
            <a:r>
              <a:rPr lang="en-US" dirty="0"/>
              <a:t> Social interaction</a:t>
            </a:r>
          </a:p>
          <a:p>
            <a:pPr lvl="1"/>
            <a:r>
              <a:rPr lang="en-US" dirty="0"/>
              <a:t> Language</a:t>
            </a:r>
          </a:p>
          <a:p>
            <a:pPr lvl="1"/>
            <a:r>
              <a:rPr lang="en-US" dirty="0"/>
              <a:t> Cognition</a:t>
            </a:r>
          </a:p>
          <a:p>
            <a:pPr lvl="1"/>
            <a:r>
              <a:rPr lang="en-US" dirty="0"/>
              <a:t> Sensory sensitivity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Sleep</a:t>
            </a:r>
          </a:p>
          <a:p>
            <a:pPr lvl="1"/>
            <a:r>
              <a:rPr lang="en-US" dirty="0"/>
              <a:t>Mood</a:t>
            </a:r>
          </a:p>
          <a:p>
            <a:pPr lvl="1"/>
            <a:r>
              <a:rPr lang="en-US" dirty="0"/>
              <a:t>Attention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Challenging behavior (SIB, aggression)</a:t>
            </a:r>
          </a:p>
          <a:p>
            <a:pPr lvl="1"/>
            <a:r>
              <a:rPr lang="en-US" b="1" dirty="0"/>
              <a:t>Irritability, anger and restlessness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406F9C-397F-2765-2B9D-41F55FBEDBE3}"/>
                  </a:ext>
                </a:extLst>
              </p14:cNvPr>
              <p14:cNvContentPartPr/>
              <p14:nvPr/>
            </p14:nvContentPartPr>
            <p14:xfrm>
              <a:off x="3783079" y="178612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406F9C-397F-2765-2B9D-41F55FBEDB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4079" y="17771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E5C459-2FE9-0D47-B8F7-235AA6E8990D}"/>
                  </a:ext>
                </a:extLst>
              </p14:cNvPr>
              <p14:cNvContentPartPr/>
              <p14:nvPr/>
            </p14:nvContentPartPr>
            <p14:xfrm>
              <a:off x="3846439" y="2069806"/>
              <a:ext cx="360" cy="2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E5C459-2FE9-0D47-B8F7-235AA6E899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7439" y="2060806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E1C1741-7B9B-206B-AD31-F2D503E68856}"/>
                  </a:ext>
                </a:extLst>
              </p14:cNvPr>
              <p14:cNvContentPartPr/>
              <p14:nvPr/>
            </p14:nvContentPartPr>
            <p14:xfrm>
              <a:off x="4582279" y="201724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E1C1741-7B9B-206B-AD31-F2D503E688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3279" y="200824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3E417D3-AA96-49B6-5CEA-2487528F3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8527" y="78803"/>
            <a:ext cx="4925112" cy="3982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1212B-646F-49BA-BD4B-A4DDC2131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6111" y="4310318"/>
            <a:ext cx="4517528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8363F-B2A7-49DE-F284-3D584411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44BA-D4F5-6170-8DB2-3CC8FFB91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583" y="1838325"/>
            <a:ext cx="5181600" cy="4351338"/>
          </a:xfrm>
        </p:spPr>
        <p:txBody>
          <a:bodyPr/>
          <a:lstStyle/>
          <a:p>
            <a:r>
              <a:rPr lang="en-US" dirty="0"/>
              <a:t>1 positive study</a:t>
            </a:r>
          </a:p>
          <a:p>
            <a:pPr lvl="1"/>
            <a:r>
              <a:rPr lang="en-US" dirty="0"/>
              <a:t>10 kids </a:t>
            </a:r>
          </a:p>
          <a:p>
            <a:pPr lvl="1"/>
            <a:r>
              <a:rPr lang="en-US" dirty="0"/>
              <a:t>ID and challenging behavior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Synthetic THC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Fira Sans" panose="020B0503050000020004" pitchFamily="34" charset="0"/>
              </a:rPr>
              <a:t>Dronabinol (Marinol) </a:t>
            </a:r>
          </a:p>
          <a:p>
            <a:pPr lvl="1"/>
            <a:endParaRPr lang="en-US" dirty="0">
              <a:solidFill>
                <a:srgbClr val="000000"/>
              </a:solidFill>
              <a:latin typeface="Fira Sans" panose="020B05030500000200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13271-5FC2-9712-F387-69840151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2054058"/>
            <a:ext cx="6527800" cy="26867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C0A32-0276-30BD-BAD9-27914B0B5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728" y="4864295"/>
            <a:ext cx="8522947" cy="16887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576633-83CF-7A94-2D68-513885D5B93A}"/>
                  </a:ext>
                </a:extLst>
              </p14:cNvPr>
              <p14:cNvContentPartPr/>
              <p14:nvPr/>
            </p14:nvContentPartPr>
            <p14:xfrm>
              <a:off x="4368460" y="5955820"/>
              <a:ext cx="7258680" cy="216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576633-83CF-7A94-2D68-513885D5B9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4460" y="5847820"/>
                <a:ext cx="736632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609820E-557D-3F8B-6CF7-69969CC0A2D6}"/>
                  </a:ext>
                </a:extLst>
              </p14:cNvPr>
              <p14:cNvContentPartPr/>
              <p14:nvPr/>
            </p14:nvContentPartPr>
            <p14:xfrm>
              <a:off x="3720820" y="6311500"/>
              <a:ext cx="134532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609820E-557D-3F8B-6CF7-69969CC0A2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7180" y="6203500"/>
                <a:ext cx="14529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98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D884D-1745-33BA-81AC-7E1A8136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it safe?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4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D6940A-F077-07F6-05ED-5D4DCDFB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safe?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C2CA89-54F1-15F6-6417-02BB11278B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Quality</a:t>
            </a:r>
          </a:p>
          <a:p>
            <a:pPr lvl="1"/>
            <a:r>
              <a:rPr lang="en-US" dirty="0"/>
              <a:t>Not standardized</a:t>
            </a:r>
          </a:p>
          <a:p>
            <a:pPr lvl="1"/>
            <a:r>
              <a:rPr lang="en-US" dirty="0"/>
              <a:t>Not sure what you are getting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Side effects</a:t>
            </a:r>
          </a:p>
          <a:p>
            <a:pPr lvl="1"/>
            <a:r>
              <a:rPr lang="en-US" dirty="0">
                <a:highlight>
                  <a:srgbClr val="FF00FF"/>
                </a:highlight>
              </a:rPr>
              <a:t>Generally, well tolerated</a:t>
            </a:r>
          </a:p>
          <a:p>
            <a:pPr lvl="1"/>
            <a:r>
              <a:rPr lang="en-US" dirty="0"/>
              <a:t>Sleep disorders</a:t>
            </a:r>
          </a:p>
          <a:p>
            <a:pPr lvl="1"/>
            <a:r>
              <a:rPr lang="en-US" dirty="0"/>
              <a:t>Restlessness</a:t>
            </a:r>
          </a:p>
          <a:p>
            <a:pPr lvl="1"/>
            <a:r>
              <a:rPr lang="en-US" dirty="0"/>
              <a:t>Nervousness</a:t>
            </a:r>
          </a:p>
          <a:p>
            <a:pPr lvl="1"/>
            <a:r>
              <a:rPr lang="en-US" dirty="0"/>
              <a:t>Change in appetite</a:t>
            </a:r>
          </a:p>
          <a:p>
            <a:pPr lvl="1"/>
            <a:r>
              <a:rPr lang="en-US" dirty="0"/>
              <a:t>Diarrhea</a:t>
            </a:r>
          </a:p>
          <a:p>
            <a:pPr lvl="1"/>
            <a:r>
              <a:rPr lang="en-US" dirty="0"/>
              <a:t>Aggression/agitation</a:t>
            </a:r>
          </a:p>
          <a:p>
            <a:pPr lvl="1"/>
            <a:r>
              <a:rPr lang="en-US" dirty="0"/>
              <a:t>Decrease cognition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2611-0388-D25C-F9C3-58B5AC0948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Psychosis and Cannabinoids</a:t>
            </a:r>
          </a:p>
          <a:p>
            <a:pPr lvl="1"/>
            <a:r>
              <a:rPr lang="en-US" sz="2000" dirty="0"/>
              <a:t>Relationship exits</a:t>
            </a:r>
          </a:p>
          <a:p>
            <a:pPr lvl="1"/>
            <a:r>
              <a:rPr lang="en-US" sz="2000" dirty="0"/>
              <a:t>Increase risk of developing psychosis/schizophrenia</a:t>
            </a:r>
          </a:p>
          <a:p>
            <a:pPr lvl="1"/>
            <a:r>
              <a:rPr lang="en-US" sz="2000" dirty="0"/>
              <a:t>Use in youth and family history of schizophrenia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56124-C15D-AAEA-97DB-4A95360D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285" y="3781881"/>
            <a:ext cx="2439661" cy="25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1EF8-C45C-D5C1-89A4-00B979F08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en-US" dirty="0"/>
              <a:t>Should we use it?</a:t>
            </a:r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17246-8B2E-4C13-C0C1-A101C854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Should we use it?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30F91-BE22-9315-EF7D-22488EA06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Yes</a:t>
            </a:r>
          </a:p>
          <a:p>
            <a:r>
              <a:rPr lang="en-US" sz="2200" dirty="0"/>
              <a:t>No </a:t>
            </a:r>
          </a:p>
          <a:p>
            <a:r>
              <a:rPr lang="en-US" sz="2200" dirty="0"/>
              <a:t>Maybe</a:t>
            </a:r>
          </a:p>
          <a:p>
            <a:r>
              <a:rPr lang="en-US" sz="2200" dirty="0"/>
              <a:t>Depends</a:t>
            </a:r>
          </a:p>
          <a:p>
            <a:r>
              <a:rPr lang="en-US" sz="2200" dirty="0"/>
              <a:t>All risk/benefit ratio</a:t>
            </a:r>
          </a:p>
          <a:p>
            <a:endParaRPr lang="en-US" sz="2200" dirty="0"/>
          </a:p>
          <a:p>
            <a:r>
              <a:rPr lang="en-US" sz="2200" dirty="0"/>
              <a:t>What are we treating??</a:t>
            </a:r>
          </a:p>
        </p:txBody>
      </p:sp>
      <p:pic>
        <p:nvPicPr>
          <p:cNvPr id="5" name="Picture 4" descr="A cartoon character with text overlay&#10;&#10;AI-generated content may be incorrect.">
            <a:extLst>
              <a:ext uri="{FF2B5EF4-FFF2-40B4-BE49-F238E27FC236}">
                <a16:creationId xmlns:a16="http://schemas.microsoft.com/office/drawing/2014/main" id="{F07E531B-01B4-BFD3-53B0-956D6DBA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05587"/>
            <a:ext cx="6903720" cy="52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52A9-4827-C8A6-91C5-26F1928E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6" y="40470"/>
            <a:ext cx="124253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b="1" dirty="0" err="1"/>
              <a:t>E</a:t>
            </a:r>
            <a:r>
              <a:rPr lang="en-US" sz="4000" dirty="0" err="1"/>
              <a:t>ndo</a:t>
            </a:r>
            <a:r>
              <a:rPr lang="en-US" sz="4000" b="1" dirty="0" err="1"/>
              <a:t>C</a:t>
            </a:r>
            <a:r>
              <a:rPr lang="en-US" sz="4000" dirty="0" err="1"/>
              <a:t>annabinoid</a:t>
            </a:r>
            <a:r>
              <a:rPr lang="en-US" sz="4000" dirty="0"/>
              <a:t> </a:t>
            </a:r>
            <a:r>
              <a:rPr lang="en-US" sz="4000" b="1" dirty="0"/>
              <a:t>S</a:t>
            </a:r>
            <a:r>
              <a:rPr lang="en-US" sz="4000" dirty="0"/>
              <a:t>ystem (ECS) works better if we….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72737-3D4E-DA34-A1D9-EC682281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277" y="3422894"/>
            <a:ext cx="3816064" cy="3066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4AA4F-3586-0579-AAF7-46C37C8B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4" y="1366033"/>
            <a:ext cx="3934343" cy="1967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BAF434-FED9-0EE9-BC5B-53D497FA4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29" y="4522775"/>
            <a:ext cx="3934343" cy="2128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0CE21E-2A0F-123A-913D-E75BB8DA5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668" y="1567121"/>
            <a:ext cx="3528512" cy="24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4D246-A376-4E15-7217-AE8357489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7400" dirty="0">
                <a:solidFill>
                  <a:srgbClr val="FFFFFF"/>
                </a:solidFill>
              </a:rPr>
              <a:t>Summary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2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5E1792-1D52-B7C5-3D49-D3C78E23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543" y="577192"/>
            <a:ext cx="5894767" cy="62601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How to get it?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Cannabis | Health &amp; Human Services</a:t>
            </a:r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How does it work?</a:t>
            </a:r>
          </a:p>
          <a:p>
            <a:pPr lvl="1"/>
            <a:r>
              <a:rPr lang="en-US" sz="1800" b="1" dirty="0" err="1">
                <a:solidFill>
                  <a:schemeClr val="tx1">
                    <a:alpha val="80000"/>
                  </a:schemeClr>
                </a:solidFill>
              </a:rPr>
              <a:t>E</a:t>
            </a:r>
            <a:r>
              <a:rPr lang="en-US" sz="1800" dirty="0" err="1">
                <a:solidFill>
                  <a:schemeClr val="tx1">
                    <a:alpha val="80000"/>
                  </a:schemeClr>
                </a:solidFill>
              </a:rPr>
              <a:t>ndo</a:t>
            </a:r>
            <a:r>
              <a:rPr lang="en-US" sz="1800" b="1" dirty="0" err="1">
                <a:solidFill>
                  <a:schemeClr val="tx1">
                    <a:alpha val="80000"/>
                  </a:schemeClr>
                </a:solidFill>
              </a:rPr>
              <a:t>C</a:t>
            </a:r>
            <a:r>
              <a:rPr lang="en-US" sz="1800" dirty="0" err="1">
                <a:solidFill>
                  <a:schemeClr val="tx1">
                    <a:alpha val="80000"/>
                  </a:schemeClr>
                </a:solidFill>
              </a:rPr>
              <a:t>annabinoid</a:t>
            </a:r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alpha val="80000"/>
                  </a:schemeClr>
                </a:solidFill>
              </a:rPr>
              <a:t>S</a:t>
            </a:r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ystem (ECS)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Does it work?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Probably</a:t>
            </a:r>
          </a:p>
          <a:p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Is it safe?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Probably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Should we use it?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Sometimes</a:t>
            </a:r>
          </a:p>
          <a:p>
            <a:pPr lvl="1"/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Need to know what we are treating</a:t>
            </a:r>
          </a:p>
          <a:p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89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050D0-354D-D300-BB8B-B454887D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References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06E0788C-F25C-9FDD-82DA-D81DE638CF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9384"/>
          <a:ext cx="10515600" cy="4814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774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4D246-A376-4E15-7217-AE8357489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Overview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5E1792-1D52-B7C5-3D49-D3C78E23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808" y="7691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How to get it?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does it work?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Does it work?</a:t>
            </a:r>
          </a:p>
          <a:p>
            <a:endParaRPr lang="en-US" dirty="0"/>
          </a:p>
          <a:p>
            <a:r>
              <a:rPr lang="en-US" dirty="0"/>
              <a:t>Is it safe?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Should we use it?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9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FC5D-3EB3-2515-367C-DCA37DDF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CFCE1-9F9D-0D62-D9D7-45588EBB9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Medical Cannabis | Health &amp; Human Services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9501D-0BF9-A7D6-BC28-9C1F76409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072" y="2741861"/>
            <a:ext cx="5522773" cy="2662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E496C-1AE9-9FEA-EF34-1A4969586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277" y="2464991"/>
            <a:ext cx="7071973" cy="384690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26F118-34D9-B30A-7B52-595588D5708C}"/>
              </a:ext>
            </a:extLst>
          </p:cNvPr>
          <p:cNvCxnSpPr>
            <a:cxnSpLocks/>
          </p:cNvCxnSpPr>
          <p:nvPr/>
        </p:nvCxnSpPr>
        <p:spPr>
          <a:xfrm>
            <a:off x="4706217" y="5789992"/>
            <a:ext cx="84599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04F6E27-C6E3-3B0B-0604-568B59C39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217" y="6039570"/>
            <a:ext cx="101812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F7F6F-6406-2E52-47B9-7919EF49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does it work?</a:t>
            </a:r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BB63-C913-A236-B504-B9E0F6AF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1" y="250564"/>
            <a:ext cx="10515600" cy="1325563"/>
          </a:xfrm>
        </p:spPr>
        <p:txBody>
          <a:bodyPr/>
          <a:lstStyle/>
          <a:p>
            <a:r>
              <a:rPr lang="en-US" dirty="0"/>
              <a:t>Too many terms!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E7F26-2D82-A6EE-50FA-2705A570A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32" y="1310640"/>
            <a:ext cx="11510018" cy="5296795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Cannabis = a plant.   Cannabis = marijuana</a:t>
            </a:r>
          </a:p>
          <a:p>
            <a:endParaRPr lang="en-US" sz="2400" dirty="0"/>
          </a:p>
          <a:p>
            <a:r>
              <a:rPr lang="en-US" sz="2400" dirty="0"/>
              <a:t>Cannabinoids = chemical compounds made in cannabis </a:t>
            </a:r>
            <a:r>
              <a:rPr lang="en-US" sz="2400" b="1" u="sng" dirty="0"/>
              <a:t>(a plant). </a:t>
            </a:r>
          </a:p>
          <a:p>
            <a:pPr lvl="1"/>
            <a:r>
              <a:rPr lang="en-US" sz="2100" dirty="0"/>
              <a:t>Lots of cannabinoids, 2 most common</a:t>
            </a:r>
          </a:p>
          <a:p>
            <a:pPr lvl="2"/>
            <a:r>
              <a:rPr lang="en-US" sz="1700" dirty="0"/>
              <a:t>THC (tetrahydrocannabinol)</a:t>
            </a:r>
          </a:p>
          <a:p>
            <a:pPr lvl="2"/>
            <a:r>
              <a:rPr lang="en-US" sz="1700" dirty="0"/>
              <a:t>CBD (cannabidiol) </a:t>
            </a:r>
          </a:p>
          <a:p>
            <a:pPr lvl="2"/>
            <a:r>
              <a:rPr lang="en-US" sz="2100" b="1" dirty="0" err="1">
                <a:solidFill>
                  <a:schemeClr val="accent2"/>
                </a:solidFill>
              </a:rPr>
              <a:t>PHYTOcannabinoids</a:t>
            </a:r>
            <a:r>
              <a:rPr lang="en-US" sz="2100" b="1" dirty="0">
                <a:solidFill>
                  <a:schemeClr val="accent2"/>
                </a:solidFill>
              </a:rPr>
              <a:t>  (</a:t>
            </a:r>
            <a:r>
              <a:rPr lang="en-US" sz="2100" b="1" dirty="0" err="1">
                <a:solidFill>
                  <a:schemeClr val="accent2"/>
                </a:solidFill>
              </a:rPr>
              <a:t>phyto</a:t>
            </a:r>
            <a:r>
              <a:rPr lang="en-US" sz="2100" b="1" dirty="0">
                <a:solidFill>
                  <a:schemeClr val="accent2"/>
                </a:solidFill>
              </a:rPr>
              <a:t> = plant)</a:t>
            </a:r>
            <a:endParaRPr lang="en-US" sz="21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But.. it was discovered that </a:t>
            </a:r>
            <a:r>
              <a:rPr lang="en-US" sz="2400" b="1" u="sng" dirty="0"/>
              <a:t>our bodies </a:t>
            </a:r>
            <a:r>
              <a:rPr lang="en-US" sz="2400" dirty="0"/>
              <a:t>also make cannabinoids </a:t>
            </a:r>
          </a:p>
          <a:p>
            <a:pPr lvl="1"/>
            <a:r>
              <a:rPr lang="en-US" sz="2000" dirty="0"/>
              <a:t>Anandamide and AG</a:t>
            </a:r>
          </a:p>
          <a:p>
            <a:pPr lvl="1"/>
            <a:r>
              <a:rPr lang="en-US" sz="2000" b="1" dirty="0" err="1">
                <a:solidFill>
                  <a:srgbClr val="FF0000"/>
                </a:solidFill>
              </a:rPr>
              <a:t>ENDOcannabinoids</a:t>
            </a:r>
            <a:r>
              <a:rPr lang="en-US" sz="2000" b="1" dirty="0">
                <a:solidFill>
                  <a:srgbClr val="FF0000"/>
                </a:solidFill>
              </a:rPr>
              <a:t> (endo = ‘within’)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And then we discovered how to make</a:t>
            </a:r>
            <a:r>
              <a:rPr lang="en-US" sz="2400" b="1" dirty="0"/>
              <a:t> </a:t>
            </a:r>
            <a:r>
              <a:rPr lang="en-US" sz="2400" b="1" u="sng" dirty="0"/>
              <a:t>synthetic</a:t>
            </a:r>
            <a:r>
              <a:rPr lang="en-US" sz="2400" b="1" dirty="0"/>
              <a:t> </a:t>
            </a:r>
            <a:r>
              <a:rPr lang="en-US" sz="2400" dirty="0"/>
              <a:t>cannabinoids</a:t>
            </a:r>
          </a:p>
          <a:p>
            <a:pPr lvl="1"/>
            <a:r>
              <a:rPr lang="en-US" sz="2000" dirty="0"/>
              <a:t>FDA Approved medications:  </a:t>
            </a:r>
            <a:r>
              <a:rPr lang="en-US" sz="2000" dirty="0" err="1"/>
              <a:t>Epidiolox</a:t>
            </a:r>
            <a:r>
              <a:rPr lang="en-US" sz="2000" dirty="0"/>
              <a:t> (seizures);  Dronabinol/Marinol (nausea/vomiting)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Synthetic cannabinoids</a:t>
            </a:r>
          </a:p>
          <a:p>
            <a:pPr lvl="1"/>
            <a:endParaRPr lang="en-US" sz="2000" dirty="0"/>
          </a:p>
          <a:p>
            <a:r>
              <a:rPr lang="en-US" sz="2400" b="1" dirty="0" err="1"/>
              <a:t>E</a:t>
            </a:r>
            <a:r>
              <a:rPr lang="en-US" sz="2400" dirty="0" err="1"/>
              <a:t>ndo</a:t>
            </a:r>
            <a:r>
              <a:rPr lang="en-US" sz="2400" b="1" dirty="0" err="1"/>
              <a:t>C</a:t>
            </a:r>
            <a:r>
              <a:rPr lang="en-US" sz="2400" dirty="0" err="1"/>
              <a:t>annabinoid</a:t>
            </a:r>
            <a:r>
              <a:rPr lang="en-US" sz="2400" dirty="0"/>
              <a:t> </a:t>
            </a:r>
            <a:r>
              <a:rPr lang="en-US" sz="2400" b="1" dirty="0"/>
              <a:t>S</a:t>
            </a:r>
            <a:r>
              <a:rPr lang="en-US" sz="2400" dirty="0"/>
              <a:t>ystem (ECS) </a:t>
            </a:r>
          </a:p>
          <a:p>
            <a:pPr lvl="1"/>
            <a:r>
              <a:rPr lang="en-US" sz="2000" dirty="0"/>
              <a:t>A complex system in our bodies that maintains balance of many physiological systems (sleep, appetite, cognition, </a:t>
            </a:r>
          </a:p>
          <a:p>
            <a:pPr marL="457200" lvl="1" indent="0">
              <a:buNone/>
            </a:pPr>
            <a:r>
              <a:rPr lang="en-US" sz="2000" dirty="0"/>
              <a:t>stress, immune system,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/>
            <a:r>
              <a:rPr lang="en-US" sz="2000" i="1" u="sng" dirty="0"/>
              <a:t>All cannabinoids </a:t>
            </a:r>
            <a:r>
              <a:rPr lang="en-US" sz="2000" dirty="0"/>
              <a:t>interact with this system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AutoShape 2" descr="Cannabinoids 101: Types, Effects &amp; Everything You Need to Know">
            <a:extLst>
              <a:ext uri="{FF2B5EF4-FFF2-40B4-BE49-F238E27FC236}">
                <a16:creationId xmlns:a16="http://schemas.microsoft.com/office/drawing/2014/main" id="{B089FD8B-6817-BB15-0042-9B8A3D8BB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AC2CD4-2AB1-E211-D392-62513D4F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865FA6-14D5-C02F-A9BB-98156BB406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2600" dirty="0"/>
          </a:p>
          <a:p>
            <a:r>
              <a:rPr lang="en-US" sz="2600" dirty="0"/>
              <a:t>Oldest evidence of human use in China 2700 years ago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In 1753, classified as Cannabis Sativa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400" dirty="0"/>
              <a:t>3 main species but lots of hybrids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9EE1E-9F73-FEDF-4461-CDFF75573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8368" y="182562"/>
            <a:ext cx="6019800" cy="64928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Prior to 1930’	</a:t>
            </a:r>
          </a:p>
          <a:p>
            <a:pPr lvl="1"/>
            <a:r>
              <a:rPr lang="en-US" dirty="0"/>
              <a:t>Sold by pharmaceutical companies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1930’s</a:t>
            </a:r>
          </a:p>
          <a:p>
            <a:pPr lvl="1"/>
            <a:r>
              <a:rPr lang="en-US" dirty="0"/>
              <a:t>Henry </a:t>
            </a:r>
            <a:r>
              <a:rPr lang="en-US" dirty="0" err="1"/>
              <a:t>Anslinger</a:t>
            </a:r>
            <a:r>
              <a:rPr lang="en-US" dirty="0"/>
              <a:t> – Commissioner of Federal Bureau of Narcotics</a:t>
            </a:r>
          </a:p>
          <a:p>
            <a:pPr lvl="1"/>
            <a:r>
              <a:rPr lang="en-US" dirty="0"/>
              <a:t>Xenophobia</a:t>
            </a:r>
          </a:p>
          <a:p>
            <a:pPr lvl="1"/>
            <a:r>
              <a:rPr lang="en-US" dirty="0"/>
              <a:t>Marijuana Tax Act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1973 </a:t>
            </a:r>
          </a:p>
          <a:p>
            <a:pPr lvl="1"/>
            <a:r>
              <a:rPr lang="en-US" dirty="0"/>
              <a:t>THC identified</a:t>
            </a:r>
          </a:p>
          <a:p>
            <a:pPr lvl="1"/>
            <a:r>
              <a:rPr lang="en-US" dirty="0"/>
              <a:t>Synthetic cannabinoids created which helped us figure out how it works in body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1980’s</a:t>
            </a:r>
          </a:p>
          <a:p>
            <a:pPr lvl="1"/>
            <a:r>
              <a:rPr lang="en-US" dirty="0"/>
              <a:t>Endocannabinoid System (ECS) identified – how cannabinoids work!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F535A-D6C6-1999-487C-815FB5E0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43" y="4623685"/>
            <a:ext cx="3335221" cy="1869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A5DE3-CE2E-16E1-DB18-89747AB6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542" y="2040230"/>
            <a:ext cx="1729601" cy="2583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4596A9-4F6D-AC5D-2087-E4152BCD4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894" y="2715745"/>
            <a:ext cx="2410626" cy="16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1F49-0055-523D-C505-8415A728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</a:t>
            </a:r>
            <a:r>
              <a:rPr lang="en-US" dirty="0" err="1"/>
              <a:t>ndo</a:t>
            </a:r>
            <a:r>
              <a:rPr lang="en-US" b="1" dirty="0" err="1"/>
              <a:t>C</a:t>
            </a:r>
            <a:r>
              <a:rPr lang="en-US" dirty="0" err="1"/>
              <a:t>annabinoid</a:t>
            </a:r>
            <a:r>
              <a:rPr lang="en-US" dirty="0"/>
              <a:t> </a:t>
            </a:r>
            <a:r>
              <a:rPr lang="en-US" b="1" dirty="0"/>
              <a:t>S</a:t>
            </a:r>
            <a:r>
              <a:rPr lang="en-US" dirty="0"/>
              <a:t>ystem (ECS)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7452B1-EB9F-0904-E392-44BBD6105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62775" y="1250817"/>
            <a:ext cx="4729441" cy="541790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C2D846-547F-9A48-9F52-E04CC2C32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54" y="1862948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Air traffic controller our of bodies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Maintains homeostasis/balance in our bodies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Key Modulators for</a:t>
            </a:r>
          </a:p>
          <a:p>
            <a:pPr lvl="1"/>
            <a:r>
              <a:rPr lang="en-US" dirty="0"/>
              <a:t>Mood/anxiety</a:t>
            </a:r>
          </a:p>
          <a:p>
            <a:pPr lvl="1"/>
            <a:r>
              <a:rPr lang="en-US" dirty="0"/>
              <a:t>Behavior</a:t>
            </a:r>
          </a:p>
          <a:p>
            <a:pPr lvl="1"/>
            <a:r>
              <a:rPr lang="en-US" dirty="0"/>
              <a:t>Appetite</a:t>
            </a:r>
          </a:p>
          <a:p>
            <a:pPr lvl="1"/>
            <a:r>
              <a:rPr lang="en-US" dirty="0"/>
              <a:t>Sleep</a:t>
            </a:r>
          </a:p>
          <a:p>
            <a:pPr lvl="1"/>
            <a:r>
              <a:rPr lang="en-US" dirty="0"/>
              <a:t>Cognition</a:t>
            </a:r>
          </a:p>
          <a:p>
            <a:pPr lvl="1"/>
            <a:r>
              <a:rPr lang="en-US" dirty="0"/>
              <a:t>Neuroplasticity</a:t>
            </a:r>
          </a:p>
          <a:p>
            <a:pPr lvl="1"/>
            <a:r>
              <a:rPr lang="en-US" dirty="0"/>
              <a:t>Seizure</a:t>
            </a:r>
          </a:p>
          <a:p>
            <a:pPr lvl="1"/>
            <a:r>
              <a:rPr lang="en-US" dirty="0"/>
              <a:t>Immune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1F49-0055-523D-C505-8415A728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</a:t>
            </a:r>
            <a:r>
              <a:rPr lang="en-US" dirty="0" err="1"/>
              <a:t>ndo</a:t>
            </a:r>
            <a:r>
              <a:rPr lang="en-US" b="1" dirty="0" err="1"/>
              <a:t>C</a:t>
            </a:r>
            <a:r>
              <a:rPr lang="en-US" dirty="0" err="1"/>
              <a:t>annabinoid</a:t>
            </a:r>
            <a:r>
              <a:rPr lang="en-US" dirty="0"/>
              <a:t> </a:t>
            </a:r>
            <a:r>
              <a:rPr lang="en-US" b="1" dirty="0"/>
              <a:t>S</a:t>
            </a:r>
            <a:r>
              <a:rPr lang="en-US" dirty="0"/>
              <a:t>ystem (ECS)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7452B1-EB9F-0904-E392-44BBD6105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62775" y="1250817"/>
            <a:ext cx="4729441" cy="541790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C2D846-547F-9A48-9F52-E04CC2C32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54" y="186294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Air traffic controller our of bodies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Maintains homeostasis/balance in our bodies</a:t>
            </a:r>
          </a:p>
          <a:p>
            <a:endParaRPr lang="en-US" dirty="0"/>
          </a:p>
          <a:p>
            <a:r>
              <a:rPr lang="en-US" dirty="0"/>
              <a:t>Main functions</a:t>
            </a:r>
          </a:p>
          <a:p>
            <a:pPr lvl="1"/>
            <a:r>
              <a:rPr lang="en-US" dirty="0"/>
              <a:t>Mood/Anxiety</a:t>
            </a:r>
          </a:p>
          <a:p>
            <a:pPr lvl="1"/>
            <a:r>
              <a:rPr lang="en-US" dirty="0"/>
              <a:t>Appetite</a:t>
            </a:r>
          </a:p>
          <a:p>
            <a:pPr lvl="1"/>
            <a:r>
              <a:rPr lang="en-US" dirty="0"/>
              <a:t>Sleep</a:t>
            </a:r>
          </a:p>
          <a:p>
            <a:pPr lvl="1"/>
            <a:r>
              <a:rPr lang="en-US" dirty="0"/>
              <a:t>Immune system</a:t>
            </a:r>
          </a:p>
          <a:p>
            <a:pPr lvl="1"/>
            <a:r>
              <a:rPr lang="en-US" dirty="0"/>
              <a:t>Lots more!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9DCFD-838C-D139-D2E3-855E0A901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4" y="1862948"/>
            <a:ext cx="6741051" cy="4207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5EF17-49C8-6355-5DBE-B964DC3D87A7}"/>
              </a:ext>
            </a:extLst>
          </p:cNvPr>
          <p:cNvSpPr/>
          <p:nvPr/>
        </p:nvSpPr>
        <p:spPr>
          <a:xfrm>
            <a:off x="245022" y="1878438"/>
            <a:ext cx="2810412" cy="433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2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C34D-B680-0FA6-9D49-4D46F368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Autism and the ECS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5526B3-CE09-87C1-6313-5595D81A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401" y="1603490"/>
            <a:ext cx="5157787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300" dirty="0"/>
              <a:t>Core Symptoms of Autism</a:t>
            </a:r>
          </a:p>
          <a:p>
            <a:pPr algn="ctr"/>
            <a:r>
              <a:rPr lang="en-US" b="0" i="1" dirty="0"/>
              <a:t>No med to treat core symptoms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A744CA9-7339-7955-9ACB-313E63971C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2159" y="2396724"/>
            <a:ext cx="5013044" cy="368458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6076262-0A8A-34A0-ACF0-E0A9C0A49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30300"/>
            <a:ext cx="5410200" cy="5059363"/>
          </a:xfrm>
        </p:spPr>
        <p:txBody>
          <a:bodyPr>
            <a:normAutofit/>
          </a:bodyPr>
          <a:lstStyle/>
          <a:p>
            <a:r>
              <a:rPr lang="en-US" dirty="0"/>
              <a:t>Evidence to suggest that endocannabinoids are reduced in individuals with Autism</a:t>
            </a:r>
          </a:p>
          <a:p>
            <a:endParaRPr lang="en-US" dirty="0"/>
          </a:p>
          <a:p>
            <a:r>
              <a:rPr lang="en-US" dirty="0"/>
              <a:t>This reduction may be responsible for core symptoms of Autism</a:t>
            </a:r>
          </a:p>
          <a:p>
            <a:endParaRPr lang="en-US" dirty="0"/>
          </a:p>
          <a:p>
            <a:r>
              <a:rPr lang="en-US" dirty="0"/>
              <a:t>So…maybe </a:t>
            </a:r>
            <a:r>
              <a:rPr lang="en-US" dirty="0" err="1"/>
              <a:t>phytocannabinoids</a:t>
            </a:r>
            <a:r>
              <a:rPr lang="en-US" dirty="0"/>
              <a:t> (THC/CBD)  can help treat core symptoms of Autism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406F9C-397F-2765-2B9D-41F55FBEDBE3}"/>
                  </a:ext>
                </a:extLst>
              </p14:cNvPr>
              <p14:cNvContentPartPr/>
              <p14:nvPr/>
            </p14:nvContentPartPr>
            <p14:xfrm>
              <a:off x="3783079" y="178612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406F9C-397F-2765-2B9D-41F55FBEDB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4079" y="17771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E5C459-2FE9-0D47-B8F7-235AA6E8990D}"/>
                  </a:ext>
                </a:extLst>
              </p14:cNvPr>
              <p14:cNvContentPartPr/>
              <p14:nvPr/>
            </p14:nvContentPartPr>
            <p14:xfrm>
              <a:off x="3846439" y="2069806"/>
              <a:ext cx="360" cy="2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E5C459-2FE9-0D47-B8F7-235AA6E899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7439" y="2060806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E1C1741-7B9B-206B-AD31-F2D503E68856}"/>
                  </a:ext>
                </a:extLst>
              </p14:cNvPr>
              <p14:cNvContentPartPr/>
              <p14:nvPr/>
            </p14:nvContentPartPr>
            <p14:xfrm>
              <a:off x="4582279" y="201724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E1C1741-7B9B-206B-AD31-F2D503E688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3279" y="200824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29E97F4-C0CE-C468-0918-34E58FC93170}"/>
              </a:ext>
            </a:extLst>
          </p:cNvPr>
          <p:cNvSpPr txBox="1"/>
          <p:nvPr/>
        </p:nvSpPr>
        <p:spPr>
          <a:xfrm>
            <a:off x="403168" y="6275764"/>
            <a:ext cx="667785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2 FDA Approved meds to treat irritability in ASD = Risperdal, Abilify</a:t>
            </a:r>
          </a:p>
        </p:txBody>
      </p:sp>
    </p:spTree>
    <p:extLst>
      <p:ext uri="{BB962C8B-B14F-4D97-AF65-F5344CB8AC3E}">
        <p14:creationId xmlns:p14="http://schemas.microsoft.com/office/powerpoint/2010/main" val="11412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</TotalTime>
  <Words>1916</Words>
  <Application>Microsoft Office PowerPoint</Application>
  <PresentationFormat>Widescreen</PresentationFormat>
  <Paragraphs>293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Amasis MT Pro Black</vt:lpstr>
      <vt:lpstr>Aptos</vt:lpstr>
      <vt:lpstr>Aptos Display</vt:lpstr>
      <vt:lpstr>Arial</vt:lpstr>
      <vt:lpstr>Fira Sans</vt:lpstr>
      <vt:lpstr>inherit</vt:lpstr>
      <vt:lpstr>Publico Roman</vt:lpstr>
      <vt:lpstr>Office Theme</vt:lpstr>
      <vt:lpstr>PowerPoint Presentation</vt:lpstr>
      <vt:lpstr>Overview</vt:lpstr>
      <vt:lpstr>How to get it?</vt:lpstr>
      <vt:lpstr>How does it work?</vt:lpstr>
      <vt:lpstr>Too many terms! </vt:lpstr>
      <vt:lpstr>Brief History</vt:lpstr>
      <vt:lpstr>EndoCannabinoid System (ECS)</vt:lpstr>
      <vt:lpstr>EndoCannabinoid System (ECS)</vt:lpstr>
      <vt:lpstr>Autism and the ECS </vt:lpstr>
      <vt:lpstr>Does it work?</vt:lpstr>
      <vt:lpstr>Research</vt:lpstr>
      <vt:lpstr>Intellectual Disability</vt:lpstr>
      <vt:lpstr>Is it safe?</vt:lpstr>
      <vt:lpstr>Is it safe?</vt:lpstr>
      <vt:lpstr>Should we use it?</vt:lpstr>
      <vt:lpstr>Should we use it?</vt:lpstr>
      <vt:lpstr>The EndoCannabinoid System (ECS) works better if we….</vt:lpstr>
      <vt:lpstr>Summary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Tate, Jodi</dc:creator>
  <cp:lastModifiedBy>van der Heide, Carly J</cp:lastModifiedBy>
  <cp:revision>20</cp:revision>
  <dcterms:created xsi:type="dcterms:W3CDTF">2025-04-07T21:17:42Z</dcterms:created>
  <dcterms:modified xsi:type="dcterms:W3CDTF">2025-09-16T19:52:38Z</dcterms:modified>
</cp:coreProperties>
</file>