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31" r:id="rId1"/>
  </p:sldMasterIdLst>
  <p:notesMasterIdLst>
    <p:notesMasterId r:id="rId11"/>
  </p:notesMasterIdLst>
  <p:handoutMasterIdLst>
    <p:handoutMasterId r:id="rId12"/>
  </p:handoutMasterIdLst>
  <p:sldIdLst>
    <p:sldId id="1906" r:id="rId2"/>
    <p:sldId id="1916" r:id="rId3"/>
    <p:sldId id="1920" r:id="rId4"/>
    <p:sldId id="1921" r:id="rId5"/>
    <p:sldId id="1922" r:id="rId6"/>
    <p:sldId id="1923" r:id="rId7"/>
    <p:sldId id="1926" r:id="rId8"/>
    <p:sldId id="1925" r:id="rId9"/>
    <p:sldId id="1924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51" autoAdjust="0"/>
  </p:normalViewPr>
  <p:slideViewPr>
    <p:cSldViewPr snapToGrid="0" snapToObjects="1">
      <p:cViewPr varScale="1">
        <p:scale>
          <a:sx n="86" d="100"/>
          <a:sy n="86" d="100"/>
        </p:scale>
        <p:origin x="233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47" d="100"/>
          <a:sy n="47" d="100"/>
        </p:scale>
        <p:origin x="231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BB353268-BEF9-4F8C-BC4A-233C04E862D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27CFD1D8-5DC5-41EC-A2B5-922E46A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81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A517B45A-50C8-1D49-93CE-139A8C3B5E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1ED65AAA-DA5F-6742-A067-B679F5A0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7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65AAA-DA5F-6742-A067-B679F5A0BA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606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Pay attention to the environment, our responses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65AAA-DA5F-6742-A067-B679F5A0BA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66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Positive reinforcement is about adding something to the environment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65AAA-DA5F-6742-A067-B679F5A0BA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02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Can’t reinforce behavior one time and expect change to be present. Think exercise analogy—training for a marathon or losing weight. Won’t make the goal in </a:t>
            </a:r>
            <a:r>
              <a:rPr lang="en-US"/>
              <a:t>20 minutes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65AAA-DA5F-6742-A067-B679F5A0BA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65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Enthusiastic and Genuine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65AAA-DA5F-6742-A067-B679F5A0BA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7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Emotional responding: they did something to be earlier so not going to respond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65AAA-DA5F-6742-A067-B679F5A0BA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27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0FFC65D-C6F2-40DC-8040-DBB70F190BA1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12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7ACA-5CF0-44B3-AE4F-CCBF97F5A1B6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011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24BF-107D-4788-8817-0C0F9557459A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5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FD799-E29A-4C70-B6BD-8DFF54A8729E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519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D8B1-EF9F-44EA-AC2E-270904C091B3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50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7462-2F70-41DD-B6A0-DBF21C6BF9F7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993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3B5E-9492-4565-8311-8534C593B0BC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219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8E9-7A49-4871-9C6F-153D54C41215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72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E113-700F-4CB4-8877-912D9F025AD1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39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9FD7-C426-4575-A047-FE9554468877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753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33FFB-585E-4C0F-B365-A3C6FBA67765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275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FCEBDDD-7242-4F7B-A453-3A4975CE95DF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540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8F7AD23-403E-CB9F-8D5C-3C9B08660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4925" y="5279588"/>
            <a:ext cx="6749561" cy="15478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FECCAA4-1E6E-0BBD-160A-C7B3FC895343}"/>
              </a:ext>
            </a:extLst>
          </p:cNvPr>
          <p:cNvSpPr txBox="1"/>
          <p:nvPr/>
        </p:nvSpPr>
        <p:spPr>
          <a:xfrm>
            <a:off x="-2250830" y="4797084"/>
            <a:ext cx="4501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Welcome to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9CE774-D997-73EF-C27E-A1F16314DA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083" y="191151"/>
            <a:ext cx="8918917" cy="321041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1CD5A91-94C6-6795-5683-CDD51A88CB86}"/>
              </a:ext>
            </a:extLst>
          </p:cNvPr>
          <p:cNvSpPr txBox="1"/>
          <p:nvPr/>
        </p:nvSpPr>
        <p:spPr>
          <a:xfrm>
            <a:off x="94343" y="3529388"/>
            <a:ext cx="873022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masis MT Pro Black" panose="02040A04050005020304" pitchFamily="18" charset="0"/>
                <a:ea typeface="Arial Unicode MS"/>
              </a:rPr>
              <a:t>How to Deliver Positive Reinforcement</a:t>
            </a:r>
            <a:endParaRPr lang="en-US" sz="3200" dirty="0">
              <a:effectLst/>
              <a:latin typeface="Amasis MT Pro Black" panose="02040A04050005020304" pitchFamily="18" charset="0"/>
              <a:ea typeface="Arial Unicode MS"/>
            </a:endParaRPr>
          </a:p>
          <a:p>
            <a:pPr algn="ctr"/>
            <a:r>
              <a:rPr lang="en-US" sz="2800" b="1" dirty="0">
                <a:latin typeface="Amasis MT Pro Black" panose="020F0502020204030204" pitchFamily="18" charset="0"/>
              </a:rPr>
              <a:t>Jen Kuhle, PhD</a:t>
            </a:r>
            <a:r>
              <a:rPr lang="en-US" sz="2800" b="1">
                <a:latin typeface="Amasis MT Pro Black" panose="020F0502020204030204" pitchFamily="18" charset="0"/>
              </a:rPr>
              <a:t>, BCBA-D</a:t>
            </a:r>
            <a:endParaRPr lang="en-US" sz="2800" b="1" dirty="0">
              <a:latin typeface="Amasis MT Pro Black" panose="020F0502020204030204" pitchFamily="18" charset="0"/>
            </a:endParaRPr>
          </a:p>
          <a:p>
            <a:pPr algn="ctr"/>
            <a:r>
              <a:rPr lang="en-US" sz="2200" b="1" dirty="0">
                <a:latin typeface="Amasis MT Pro Black" panose="020F0502020204030204" pitchFamily="18" charset="0"/>
              </a:rPr>
              <a:t>Iowa Health Care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24D5ECD-AFEB-7838-B875-416E97D4D2D2}"/>
              </a:ext>
            </a:extLst>
          </p:cNvPr>
          <p:cNvCxnSpPr/>
          <p:nvPr/>
        </p:nvCxnSpPr>
        <p:spPr>
          <a:xfrm>
            <a:off x="188414" y="5166416"/>
            <a:ext cx="869383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54A429A2-CD03-0A41-0209-8752D6A918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885" y="3401565"/>
            <a:ext cx="8730229" cy="54869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1397E5-B65A-F077-26D8-7E23FA524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90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DB57B-9BA7-E2EB-A009-730DB205C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reinforcement?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1C0F1-8F2D-AF42-C67D-BDF32A6C1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A </a:t>
            </a:r>
            <a:r>
              <a:rPr lang="en-US" u="sng" dirty="0"/>
              <a:t>consequence</a:t>
            </a:r>
            <a:r>
              <a:rPr lang="en-US" dirty="0"/>
              <a:t> that strengthens the behavior or increases the likelihood that it will happen again.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Reminder: consequence is anything that comes after or in response to the behavior. Helps determine the function of behavior.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Reinforcement can build both desirable and non-preferred behaviors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If a non-preferred behavior continues to occur, there is something that is reinforcing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Must continue to examine consequences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Goal of positive reinforcement is to increase pro-social, desired behaviors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63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01E24-0AED-0D1F-7002-B84C20EBB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Reinforcement vs punishment </a:t>
            </a:r>
          </a:p>
        </p:txBody>
      </p:sp>
      <p:pic>
        <p:nvPicPr>
          <p:cNvPr id="1026" name="Picture 2" descr="Reinforcement and Punishment in Psychology 101 at AllPsych Online | AllPsych">
            <a:extLst>
              <a:ext uri="{FF2B5EF4-FFF2-40B4-BE49-F238E27FC236}">
                <a16:creationId xmlns:a16="http://schemas.microsoft.com/office/drawing/2014/main" id="{5F2B14CB-410B-9DF9-1F33-2429013FAF2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860" y="2286000"/>
            <a:ext cx="6282780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5DC5118E-5A0E-5909-EEFE-7E75A6131A25}"/>
              </a:ext>
            </a:extLst>
          </p:cNvPr>
          <p:cNvSpPr/>
          <p:nvPr/>
        </p:nvSpPr>
        <p:spPr>
          <a:xfrm>
            <a:off x="1271861" y="2781701"/>
            <a:ext cx="3973908" cy="2088682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8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7DF0B-BC42-2D8F-7AE1-8A683D6F3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Reinforcers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CBF50-C0B1-A340-145F-F70328963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Token – items given that can be turned in for something more valuable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Earning tokens or points for brushing teeth and can “purchase” with later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Tangible – specific items (candy, food, soda, toys)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Being kind to housemates earns soda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Privilege/Activity – going to store, seeing a movie, etc.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Cleaning garage and can now stay up past curfew to see new movie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Social – attention, conversation, praise, approval, high five, hugs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Enthusiastic conversation after getting out of van and returning to Day </a:t>
            </a:r>
            <a:r>
              <a:rPr lang="en-US" dirty="0" err="1"/>
              <a:t>Hab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22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9975-5728-A40B-5D3A-65A80B66A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REINFORCER Principles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28951-B3AE-F565-C4AA-A414E440E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 Should be individualized, based on individual preferences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 Reinforcement should be immediate and consistent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 Identify specific behaviors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 New behaviors will take time to develop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 Exercise model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 If unsuccessful consider frequency and type of rewards being used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823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1B297-176A-F614-7113-940C06EDF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most effective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5A182-7A21-D621-58F3-3EB6BE731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Praise is Free!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Immediate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Specific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Genuine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Proximity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Nonverbal </a:t>
            </a:r>
          </a:p>
        </p:txBody>
      </p:sp>
    </p:spTree>
    <p:extLst>
      <p:ext uri="{BB962C8B-B14F-4D97-AF65-F5344CB8AC3E}">
        <p14:creationId xmlns:p14="http://schemas.microsoft.com/office/powerpoint/2010/main" val="3671799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6CAA3-2520-C3FA-9B4D-2D66183B2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pitfalls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99E2C-5AF0-19C3-83C4-1E50ED3AB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1968500"/>
            <a:ext cx="7290055" cy="43408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Infrequently provided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Requiring too much to “earn”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Flipped responses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Neutral for positive and big response for behaviors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Not matched to individual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Emotional responding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Vague earning criteria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BF87A-C3CD-9F72-21E0-C18139384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039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7DF0B-BC42-2D8F-7AE1-8A683D6F3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Pitfall Examples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CBF50-C0B1-A340-145F-F70328963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Token – items given that can be turned in for something more valuable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Earning tokens for brushing teeth and can “purchase” with later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Providing token for “having a good day”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Tangible – specific items (candy, food, soda, toys)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Being kind to housemates earns soda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Getting access to iPad or music after blow up to calm down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Privilege/Activity – going to store, seeing a movie, etc.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Cleaning garage and can now stay up past curfew to see new movie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Screaming match in the kitchen and then going for a drive with staff to relax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Social – attention, conversation, praise, approval, high five, hugs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Enthusiastic conversation after getting out of van and returning to Day </a:t>
            </a:r>
            <a:r>
              <a:rPr lang="en-US" dirty="0" err="1"/>
              <a:t>Hab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Lengthy 1:1 conversation following fight with roommate about making different choices </a:t>
            </a:r>
          </a:p>
        </p:txBody>
      </p:sp>
    </p:spTree>
    <p:extLst>
      <p:ext uri="{BB962C8B-B14F-4D97-AF65-F5344CB8AC3E}">
        <p14:creationId xmlns:p14="http://schemas.microsoft.com/office/powerpoint/2010/main" val="45899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89BCB-71F2-FD50-8EEF-5448AEAD3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&amp; tricks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F5FD6-5467-2409-B09F-C93809A8C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Identify the positive opposites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What do we want to see?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Can help eliminate the use of no, stop, don’t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Easier to reinforce a behavior than absence of behavior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Provides clarity about what is expected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Try to engage in 3-5x praise compared to critique or correction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For every one corrective statement, provide three statements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Be gentle with yourself and client, all learning new skill   </a:t>
            </a:r>
          </a:p>
        </p:txBody>
      </p:sp>
    </p:spTree>
    <p:extLst>
      <p:ext uri="{BB962C8B-B14F-4D97-AF65-F5344CB8AC3E}">
        <p14:creationId xmlns:p14="http://schemas.microsoft.com/office/powerpoint/2010/main" val="2159935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22430</TotalTime>
  <Words>619</Words>
  <Application>Microsoft Office PowerPoint</Application>
  <PresentationFormat>On-screen Show (4:3)</PresentationFormat>
  <Paragraphs>78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Amasis MT Pro Black</vt:lpstr>
      <vt:lpstr>Calibri</vt:lpstr>
      <vt:lpstr>Tw Cen MT</vt:lpstr>
      <vt:lpstr>Tw Cen MT Condensed</vt:lpstr>
      <vt:lpstr>Wingdings</vt:lpstr>
      <vt:lpstr>Wingdings 3</vt:lpstr>
      <vt:lpstr>Integral</vt:lpstr>
      <vt:lpstr>PowerPoint Presentation</vt:lpstr>
      <vt:lpstr>What is reinforcement?</vt:lpstr>
      <vt:lpstr>Reinforcement vs punishment </vt:lpstr>
      <vt:lpstr>TYPES of Reinforcers</vt:lpstr>
      <vt:lpstr>General REINFORCER Principles </vt:lpstr>
      <vt:lpstr>SOCIAL most effective </vt:lpstr>
      <vt:lpstr>Common pitfalls </vt:lpstr>
      <vt:lpstr>Pitfall Examples </vt:lpstr>
      <vt:lpstr>Tips &amp; tricks</vt:lpstr>
    </vt:vector>
  </TitlesOfParts>
  <Company>University of Iowa Hospitals and Clinics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Autism:  Transition into adulthood</dc:title>
  <dc:creator>Jodi Tate</dc:creator>
  <cp:lastModifiedBy>van der Heide, Carly J</cp:lastModifiedBy>
  <cp:revision>270</cp:revision>
  <cp:lastPrinted>2024-06-10T18:56:41Z</cp:lastPrinted>
  <dcterms:created xsi:type="dcterms:W3CDTF">2014-11-01T11:36:13Z</dcterms:created>
  <dcterms:modified xsi:type="dcterms:W3CDTF">2025-09-16T19:55:30Z</dcterms:modified>
</cp:coreProperties>
</file>