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31" r:id="rId1"/>
    <p:sldMasterId id="2147484043" r:id="rId2"/>
  </p:sldMasterIdLst>
  <p:notesMasterIdLst>
    <p:notesMasterId r:id="rId40"/>
  </p:notesMasterIdLst>
  <p:handoutMasterIdLst>
    <p:handoutMasterId r:id="rId41"/>
  </p:handoutMasterIdLst>
  <p:sldIdLst>
    <p:sldId id="1906" r:id="rId3"/>
    <p:sldId id="264" r:id="rId4"/>
    <p:sldId id="538" r:id="rId5"/>
    <p:sldId id="267" r:id="rId6"/>
    <p:sldId id="269" r:id="rId7"/>
    <p:sldId id="270" r:id="rId8"/>
    <p:sldId id="336" r:id="rId9"/>
    <p:sldId id="337" r:id="rId10"/>
    <p:sldId id="338" r:id="rId11"/>
    <p:sldId id="339" r:id="rId12"/>
    <p:sldId id="391" r:id="rId13"/>
    <p:sldId id="392" r:id="rId14"/>
    <p:sldId id="394" r:id="rId15"/>
    <p:sldId id="398" r:id="rId16"/>
    <p:sldId id="399" r:id="rId17"/>
    <p:sldId id="401" r:id="rId18"/>
    <p:sldId id="384" r:id="rId19"/>
    <p:sldId id="406" r:id="rId20"/>
    <p:sldId id="407" r:id="rId21"/>
    <p:sldId id="408" r:id="rId22"/>
    <p:sldId id="409" r:id="rId23"/>
    <p:sldId id="410" r:id="rId24"/>
    <p:sldId id="412" r:id="rId25"/>
    <p:sldId id="416" r:id="rId26"/>
    <p:sldId id="417" r:id="rId27"/>
    <p:sldId id="419" r:id="rId28"/>
    <p:sldId id="420" r:id="rId29"/>
    <p:sldId id="421" r:id="rId30"/>
    <p:sldId id="422" r:id="rId31"/>
    <p:sldId id="423" r:id="rId32"/>
    <p:sldId id="426" r:id="rId33"/>
    <p:sldId id="427" r:id="rId34"/>
    <p:sldId id="428" r:id="rId35"/>
    <p:sldId id="429" r:id="rId36"/>
    <p:sldId id="517" r:id="rId37"/>
    <p:sldId id="526" r:id="rId38"/>
    <p:sldId id="533" r:id="rId3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51" autoAdjust="0"/>
  </p:normalViewPr>
  <p:slideViewPr>
    <p:cSldViewPr snapToGrid="0" snapToObjects="1">
      <p:cViewPr varScale="1">
        <p:scale>
          <a:sx n="86" d="100"/>
          <a:sy n="86" d="100"/>
        </p:scale>
        <p:origin x="233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47" d="100"/>
          <a:sy n="47" d="100"/>
        </p:scale>
        <p:origin x="231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BB353268-BEF9-4F8C-BC4A-233C04E862D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27CFD1D8-5DC5-41EC-A2B5-922E46A83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81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A517B45A-50C8-1D49-93CE-139A8C3B5ED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6" tIns="46588" rIns="93176" bIns="4658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1ED65AAA-DA5F-6742-A067-B679F5A0B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7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65AAA-DA5F-6742-A067-B679F5A0BA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06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A656A-6A97-4E63-8CA0-07BF6C73D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01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A656A-6A97-4E63-8CA0-07BF6C73D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362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A656A-6A97-4E63-8CA0-07BF6C73D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974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A656A-6A97-4E63-8CA0-07BF6C73D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952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A656A-6A97-4E63-8CA0-07BF6C73D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09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A656A-6A97-4E63-8CA0-07BF6C73D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6783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A656A-6A97-4E63-8CA0-07BF6C73D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07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A656A-6A97-4E63-8CA0-07BF6C73D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405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A656A-6A97-4E63-8CA0-07BF6C73D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041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A656A-6A97-4E63-8CA0-07BF6C73D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322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A656A-6A97-4E63-8CA0-07BF6C73D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4462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A656A-6A97-4E63-8CA0-07BF6C73D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2336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A656A-6A97-4E63-8CA0-07BF6C73D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4987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A656A-6A97-4E63-8CA0-07BF6C73D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8574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A656A-6A97-4E63-8CA0-07BF6C73D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573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A656A-6A97-4E63-8CA0-07BF6C73D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012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DF3D6-24B0-4B4E-AB23-DA06C46F5C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644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A656A-6A97-4E63-8CA0-07BF6C73D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037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A656A-6A97-4E63-8CA0-07BF6C73D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52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A656A-6A97-4E63-8CA0-07BF6C73D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52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A656A-6A97-4E63-8CA0-07BF6C73D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976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A656A-6A97-4E63-8CA0-07BF6C73D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550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0FFC65D-C6F2-40DC-8040-DBB70F190BA1}" type="datetime2">
              <a:rPr lang="en-US" smtClean="0"/>
              <a:t>Tuesday, September 16,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Susan.smith@hhs.state.ia.us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123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F7ACA-5CF0-44B3-AE4F-CCBF97F5A1B6}" type="datetime2">
              <a:rPr lang="en-US" smtClean="0"/>
              <a:t>Tuesday, September 16,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Susan.smith@hhs.state.ia.us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011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E24BF-107D-4788-8817-0C0F9557459A}" type="datetime2">
              <a:rPr lang="en-US" smtClean="0"/>
              <a:t>Tuesday, September 16,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Susan.smith@hhs.state.ia.us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59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AD42E-5C63-2249-9917-4FBC968AE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3380" y="2390034"/>
            <a:ext cx="4681728" cy="1785080"/>
          </a:xfrm>
        </p:spPr>
        <p:txBody>
          <a:bodyPr anchor="t"/>
          <a:lstStyle>
            <a:lvl1pPr algn="l">
              <a:defRPr sz="4500">
                <a:solidFill>
                  <a:srgbClr val="2D343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3D0BD4-DFA9-EC45-A094-82D6E0DC2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3380" y="4381125"/>
            <a:ext cx="4681728" cy="604203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344647"/>
                </a:solidFill>
                <a:latin typeface="Uni Neue Book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532F25-57D2-5449-BADD-3F54E646B704}"/>
              </a:ext>
            </a:extLst>
          </p:cNvPr>
          <p:cNvSpPr/>
          <p:nvPr userDrawn="1"/>
        </p:nvSpPr>
        <p:spPr>
          <a:xfrm>
            <a:off x="0" y="0"/>
            <a:ext cx="37719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E0CDCD-F8B2-D54F-8C62-A0EACC490947}"/>
              </a:ext>
            </a:extLst>
          </p:cNvPr>
          <p:cNvSpPr txBox="1"/>
          <p:nvPr userDrawn="1"/>
        </p:nvSpPr>
        <p:spPr>
          <a:xfrm>
            <a:off x="1191827" y="3105834"/>
            <a:ext cx="13849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192563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E68479-385D-4940-B84C-ADD3150FC281}"/>
              </a:ext>
            </a:extLst>
          </p:cNvPr>
          <p:cNvSpPr/>
          <p:nvPr userDrawn="1"/>
        </p:nvSpPr>
        <p:spPr>
          <a:xfrm>
            <a:off x="5372100" y="0"/>
            <a:ext cx="37719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ACFCC4-A2B4-CF4D-A07E-6B5A7F436E8C}"/>
              </a:ext>
            </a:extLst>
          </p:cNvPr>
          <p:cNvSpPr txBox="1"/>
          <p:nvPr userDrawn="1"/>
        </p:nvSpPr>
        <p:spPr>
          <a:xfrm>
            <a:off x="6563927" y="3105834"/>
            <a:ext cx="13849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6FA68-DC62-6049-9D1F-35D1617C19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681038"/>
            <a:ext cx="4052102" cy="1009651"/>
          </a:xfrm>
        </p:spPr>
        <p:txBody>
          <a:bodyPr anchor="t"/>
          <a:lstStyle>
            <a:lvl1pPr>
              <a:defRPr>
                <a:solidFill>
                  <a:srgbClr val="2D3436"/>
                </a:solidFill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7D248-A367-9C4F-A1D7-2A0F62435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6"/>
            <a:ext cx="4052102" cy="382782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2D3436"/>
                </a:solidFill>
              </a:defRPr>
            </a:lvl1pPr>
            <a:lvl2pPr>
              <a:defRPr>
                <a:solidFill>
                  <a:srgbClr val="2D3436"/>
                </a:solidFill>
              </a:defRPr>
            </a:lvl2pPr>
            <a:lvl3pPr>
              <a:defRPr>
                <a:solidFill>
                  <a:srgbClr val="2D3436"/>
                </a:solidFill>
              </a:defRPr>
            </a:lvl3pPr>
            <a:lvl4pPr>
              <a:defRPr>
                <a:solidFill>
                  <a:srgbClr val="2D3436"/>
                </a:solidFill>
              </a:defRPr>
            </a:lvl4pPr>
            <a:lvl5pPr>
              <a:defRPr>
                <a:solidFill>
                  <a:srgbClr val="2D343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D1D18E7-B9EA-524D-92F8-ABA65AE79BB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538479" y="6298487"/>
            <a:ext cx="3771899" cy="441911"/>
          </a:xfrm>
        </p:spPr>
        <p:txBody>
          <a:bodyPr>
            <a:normAutofit/>
          </a:bodyPr>
          <a:lstStyle>
            <a:lvl1pPr marL="0" indent="0" algn="l">
              <a:buNone/>
              <a:defRPr sz="900">
                <a:solidFill>
                  <a:srgbClr val="344647"/>
                </a:solidFill>
                <a:latin typeface="Uni Neue Book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Footer text</a:t>
            </a:r>
          </a:p>
        </p:txBody>
      </p:sp>
    </p:spTree>
    <p:extLst>
      <p:ext uri="{BB962C8B-B14F-4D97-AF65-F5344CB8AC3E}">
        <p14:creationId xmlns:p14="http://schemas.microsoft.com/office/powerpoint/2010/main" val="1553259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E68479-385D-4940-B84C-ADD3150FC281}"/>
              </a:ext>
            </a:extLst>
          </p:cNvPr>
          <p:cNvSpPr/>
          <p:nvPr userDrawn="1"/>
        </p:nvSpPr>
        <p:spPr>
          <a:xfrm>
            <a:off x="0" y="0"/>
            <a:ext cx="37719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ACFCC4-A2B4-CF4D-A07E-6B5A7F436E8C}"/>
              </a:ext>
            </a:extLst>
          </p:cNvPr>
          <p:cNvSpPr txBox="1"/>
          <p:nvPr userDrawn="1"/>
        </p:nvSpPr>
        <p:spPr>
          <a:xfrm>
            <a:off x="1191827" y="3105834"/>
            <a:ext cx="13849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6FA68-DC62-6049-9D1F-35D1617C19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390" y="681038"/>
            <a:ext cx="4052102" cy="1009651"/>
          </a:xfrm>
        </p:spPr>
        <p:txBody>
          <a:bodyPr anchor="t"/>
          <a:lstStyle>
            <a:lvl1pPr>
              <a:defRPr>
                <a:solidFill>
                  <a:srgbClr val="2D3436"/>
                </a:solidFill>
              </a:defRPr>
            </a:lvl1pPr>
          </a:lstStyle>
          <a:p>
            <a:r>
              <a:rPr lang="en-US" dirty="0"/>
              <a:t>Slide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7D248-A367-9C4F-A1D7-2A0F62435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90" y="1825626"/>
            <a:ext cx="4052102" cy="3827829"/>
          </a:xfrm>
        </p:spPr>
        <p:txBody>
          <a:bodyPr/>
          <a:lstStyle>
            <a:lvl1pPr>
              <a:defRPr>
                <a:solidFill>
                  <a:srgbClr val="2D3436"/>
                </a:solidFill>
              </a:defRPr>
            </a:lvl1pPr>
            <a:lvl2pPr>
              <a:defRPr>
                <a:solidFill>
                  <a:srgbClr val="2D3436"/>
                </a:solidFill>
              </a:defRPr>
            </a:lvl2pPr>
            <a:lvl3pPr>
              <a:defRPr>
                <a:solidFill>
                  <a:srgbClr val="2D3436"/>
                </a:solidFill>
              </a:defRPr>
            </a:lvl3pPr>
            <a:lvl4pPr>
              <a:defRPr>
                <a:solidFill>
                  <a:srgbClr val="2D3436"/>
                </a:solidFill>
              </a:defRPr>
            </a:lvl4pPr>
            <a:lvl5pPr>
              <a:defRPr>
                <a:solidFill>
                  <a:srgbClr val="2D343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D1D18E7-B9EA-524D-92F8-ABA65AE79BB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354389" y="6265829"/>
            <a:ext cx="3181247" cy="441911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rgbClr val="344647"/>
                </a:solidFill>
                <a:latin typeface="Uni Neue Book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Footer text</a:t>
            </a:r>
          </a:p>
        </p:txBody>
      </p:sp>
    </p:spTree>
    <p:extLst>
      <p:ext uri="{BB962C8B-B14F-4D97-AF65-F5344CB8AC3E}">
        <p14:creationId xmlns:p14="http://schemas.microsoft.com/office/powerpoint/2010/main" val="1882788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7920B-896E-354F-B0CC-95716F573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D343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CA181-BFD4-1B42-AD85-ADC294935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3731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8AB71A-9CBD-994F-A5DD-9B5E1FD26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3731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8920A58-1A10-B541-A71B-E604C419BED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28650" y="6265829"/>
            <a:ext cx="4681728" cy="441911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rgbClr val="344647"/>
                </a:solidFill>
                <a:latin typeface="Uni Neue Book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Footer text</a:t>
            </a:r>
          </a:p>
        </p:txBody>
      </p:sp>
    </p:spTree>
    <p:extLst>
      <p:ext uri="{BB962C8B-B14F-4D97-AF65-F5344CB8AC3E}">
        <p14:creationId xmlns:p14="http://schemas.microsoft.com/office/powerpoint/2010/main" val="3690153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7920B-896E-354F-B0CC-95716F57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1" y="2231571"/>
            <a:ext cx="5486399" cy="936173"/>
          </a:xfrm>
        </p:spPr>
        <p:txBody>
          <a:bodyPr anchor="t"/>
          <a:lstStyle>
            <a:lvl1pPr algn="ctr">
              <a:defRPr>
                <a:solidFill>
                  <a:srgbClr val="2D343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8920A58-1A10-B541-A71B-E604C419BED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28650" y="6265829"/>
            <a:ext cx="4681728" cy="441911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rgbClr val="344647"/>
                </a:solidFill>
                <a:latin typeface="Uni Neue Book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Footer text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F943954-A28D-A24F-BA62-34A4B6FAFF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941" t="20857" r="43898" b="57429"/>
          <a:stretch/>
        </p:blipFill>
        <p:spPr>
          <a:xfrm>
            <a:off x="4116788" y="794656"/>
            <a:ext cx="910424" cy="123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87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7920B-896E-354F-B0CC-95716F573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rgbClr val="2D343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8920A58-1A10-B541-A71B-E604C419BED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28650" y="6265829"/>
            <a:ext cx="4681728" cy="441911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rgbClr val="344647"/>
                </a:solidFill>
                <a:latin typeface="Uni Neue Book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Footer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BBA452-FC92-A846-9FBF-B22B91FD3278}"/>
              </a:ext>
            </a:extLst>
          </p:cNvPr>
          <p:cNvSpPr/>
          <p:nvPr userDrawn="1"/>
        </p:nvSpPr>
        <p:spPr>
          <a:xfrm>
            <a:off x="628650" y="1567544"/>
            <a:ext cx="78867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8352081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477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82A34-1613-4FC4-A4B2-92DDD0A828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84608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FD799-E29A-4C70-B6BD-8DFF54A8729E}" type="datetime2">
              <a:rPr lang="en-US" smtClean="0"/>
              <a:t>Tuesday, September 16,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Susan.smith@hhs.state.ia.us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519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6777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5D8B1-EF9F-44EA-AC2E-270904C091B3}" type="datetime2">
              <a:rPr lang="en-US" smtClean="0"/>
              <a:t>Tuesday, September 16,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Susan.smith@hhs.state.ia.us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50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37462-2F70-41DD-B6A0-DBF21C6BF9F7}" type="datetime2">
              <a:rPr lang="en-US" smtClean="0"/>
              <a:t>Tuesday, September 16, 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Susan.smith@hhs.state.ia.us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993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B5E-9492-4565-8311-8534C593B0BC}" type="datetime2">
              <a:rPr lang="en-US" smtClean="0"/>
              <a:t>Tuesday, September 16, 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Susan.smith@hhs.state.ia.us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219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48E9-7A49-4871-9C6F-153D54C41215}" type="datetime2">
              <a:rPr lang="en-US" smtClean="0"/>
              <a:t>Tuesday, September 16, 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Susan.smith@hhs.state.ia.us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72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E113-700F-4CB4-8877-912D9F025AD1}" type="datetime2">
              <a:rPr lang="en-US" smtClean="0"/>
              <a:t>Tuesday, September 16, 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Susan.smith@hhs.state.ia.us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396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59FD7-C426-4575-A047-FE9554468877}" type="datetime2">
              <a:rPr lang="en-US" smtClean="0"/>
              <a:t>Tuesday, September 16, 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Susan.smith@hhs.state.ia.us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75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33FFB-585E-4C0F-B365-A3C6FBA67765}" type="datetime2">
              <a:rPr lang="en-US" smtClean="0"/>
              <a:t>Tuesday, September 16, 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Susan.smith@hhs.state.ia.us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75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FCEBDDD-7242-4F7B-A453-3A4975CE95DF}" type="datetime2">
              <a:rPr lang="en-US" smtClean="0"/>
              <a:t>Tuesday, September 16,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en-US"/>
              <a:t>Susan.smith@hhs.state.ia.us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40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2D70EF-81B2-944E-8FBB-1C91A236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0A3C1-7008-A242-99CC-0B2B25D46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EEACA-A6A1-0347-B0DE-0EE384713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38F13-B3AA-DD43-B392-2044A7721873}" type="datetimeFigureOut">
              <a:rPr lang="en-US" smtClean="0"/>
              <a:t>9/16/2025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A4BA1-2E53-F149-97A3-252A57432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045F2-8322-2D46-A412-F0B89B680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95DB2-9720-1247-8EDF-33F906455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2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2D3436"/>
          </a:solidFill>
          <a:latin typeface="Uni Neue Book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0" i="0" kern="1200">
          <a:solidFill>
            <a:srgbClr val="4B575B"/>
          </a:solidFill>
          <a:latin typeface="Uni Neue Book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rgbClr val="4B575B"/>
          </a:solidFill>
          <a:latin typeface="Uni Neue Book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rgbClr val="4B575B"/>
          </a:solidFill>
          <a:latin typeface="Uni Neue Book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4B575B"/>
          </a:solidFill>
          <a:latin typeface="Uni Neue Book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4B575B"/>
          </a:solidFill>
          <a:latin typeface="Uni Neue Book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F7AD23-403E-CB9F-8D5C-3C9B08660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25" y="5279588"/>
            <a:ext cx="6749561" cy="15478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ECCAA4-1E6E-0BBD-160A-C7B3FC895343}"/>
              </a:ext>
            </a:extLst>
          </p:cNvPr>
          <p:cNvSpPr txBox="1"/>
          <p:nvPr/>
        </p:nvSpPr>
        <p:spPr>
          <a:xfrm>
            <a:off x="-2250830" y="4797084"/>
            <a:ext cx="4501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Welcome to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9CE774-D997-73EF-C27E-A1F16314D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83" y="191151"/>
            <a:ext cx="8918917" cy="32104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CD5A91-94C6-6795-5683-CDD51A88CB86}"/>
              </a:ext>
            </a:extLst>
          </p:cNvPr>
          <p:cNvSpPr txBox="1"/>
          <p:nvPr/>
        </p:nvSpPr>
        <p:spPr>
          <a:xfrm>
            <a:off x="94343" y="3529388"/>
            <a:ext cx="8730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effectLst/>
                <a:latin typeface="Amasis MT Pro Black" panose="02040A04050005020304" pitchFamily="18" charset="0"/>
                <a:ea typeface="Arial Unicode MS"/>
              </a:rPr>
              <a:t>Fatal Five</a:t>
            </a:r>
          </a:p>
          <a:p>
            <a:pPr algn="ctr"/>
            <a:r>
              <a:rPr lang="en-US" sz="2800" b="1" dirty="0">
                <a:latin typeface="Amasis MT Pro Black" panose="020F0502020204030204" pitchFamily="18" charset="0"/>
              </a:rPr>
              <a:t>Craig Escude, MD, FAAFP, FAADM</a:t>
            </a:r>
          </a:p>
          <a:p>
            <a:pPr algn="ctr"/>
            <a:r>
              <a:rPr lang="en-US" sz="2800" b="1" dirty="0">
                <a:latin typeface="Amasis MT Pro Black" panose="020F0502020204030204" pitchFamily="18" charset="0"/>
              </a:rPr>
              <a:t>President of IntellectAbility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4D5ECD-AFEB-7838-B875-416E97D4D2D2}"/>
              </a:ext>
            </a:extLst>
          </p:cNvPr>
          <p:cNvCxnSpPr/>
          <p:nvPr/>
        </p:nvCxnSpPr>
        <p:spPr>
          <a:xfrm>
            <a:off x="188414" y="5166416"/>
            <a:ext cx="8693834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4A429A2-CD03-0A41-0209-8752D6A91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85" y="3401565"/>
            <a:ext cx="8730229" cy="5486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1397E5-B65A-F077-26D8-7E23FA52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090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Uni Neue Book" pitchFamily="50" charset="0"/>
                <a:ea typeface="+mn-ea"/>
                <a:cs typeface="Arial" panose="020B0604020202020204" pitchFamily="34" charset="0"/>
              </a:rPr>
              <a:t>Aspiration - Prevention</a:t>
            </a:r>
            <a:endParaRPr lang="en-US" dirty="0">
              <a:latin typeface="Uni Neue Book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99301" y="2037394"/>
            <a:ext cx="5915025" cy="3624263"/>
          </a:xfrm>
        </p:spPr>
        <p:txBody>
          <a:bodyPr vert="horz" lIns="0" tIns="0" rIns="0" bIns="0" rtlCol="0">
            <a:noAutofit/>
          </a:bodyPr>
          <a:lstStyle/>
          <a:p>
            <a:r>
              <a:rPr lang="en-US" sz="2100">
                <a:latin typeface="Uni Neue Book" pitchFamily="50" charset="0"/>
                <a:cs typeface="Arial" panose="020B0604020202020204" pitchFamily="34" charset="0"/>
              </a:rPr>
              <a:t>Positioning</a:t>
            </a:r>
          </a:p>
          <a:p>
            <a:r>
              <a:rPr lang="en-US" sz="2100">
                <a:latin typeface="Uni Neue Book" pitchFamily="50" charset="0"/>
                <a:cs typeface="Arial" panose="020B0604020202020204" pitchFamily="34" charset="0"/>
              </a:rPr>
              <a:t>Feeding techniques</a:t>
            </a:r>
          </a:p>
          <a:p>
            <a:pPr marL="435769" lvl="1" indent="-217885"/>
            <a:r>
              <a:rPr lang="en-US" sz="1950">
                <a:latin typeface="Uni Neue Book" pitchFamily="50" charset="0"/>
                <a:cs typeface="Arial" panose="020B0604020202020204" pitchFamily="34" charset="0"/>
              </a:rPr>
              <a:t>Feeding evaluation </a:t>
            </a:r>
          </a:p>
          <a:p>
            <a:pPr marL="778669" lvl="2" indent="-217885"/>
            <a:r>
              <a:rPr lang="en-US">
                <a:latin typeface="Uni Neue Book" pitchFamily="50" charset="0"/>
                <a:cs typeface="Arial" panose="020B0604020202020204" pitchFamily="34" charset="0"/>
              </a:rPr>
              <a:t>Thickening Liquids</a:t>
            </a:r>
          </a:p>
          <a:p>
            <a:pPr marL="778669" lvl="2" indent="-217885"/>
            <a:r>
              <a:rPr lang="en-US">
                <a:latin typeface="Uni Neue Book" pitchFamily="50" charset="0"/>
                <a:cs typeface="Arial" panose="020B0604020202020204" pitchFamily="34" charset="0"/>
              </a:rPr>
              <a:t>Food texture/size</a:t>
            </a:r>
          </a:p>
          <a:p>
            <a:r>
              <a:rPr lang="en-US" sz="2100">
                <a:latin typeface="Uni Neue Book" pitchFamily="50" charset="0"/>
                <a:cs typeface="Arial" panose="020B0604020202020204" pitchFamily="34" charset="0"/>
              </a:rPr>
              <a:t>Test - Modified barium swallow</a:t>
            </a:r>
          </a:p>
          <a:p>
            <a:r>
              <a:rPr lang="en-US" sz="2100">
                <a:latin typeface="Uni Neue Book" pitchFamily="50" charset="0"/>
                <a:cs typeface="Arial" panose="020B0604020202020204" pitchFamily="34" charset="0"/>
              </a:rPr>
              <a:t>PEG Tube</a:t>
            </a:r>
          </a:p>
          <a:p>
            <a:pPr marL="476250" lvl="1" indent="-258366"/>
            <a:r>
              <a:rPr lang="en-US" sz="1950">
                <a:latin typeface="Uni Neue Book" pitchFamily="50" charset="0"/>
                <a:cs typeface="Arial" panose="020B0604020202020204" pitchFamily="34" charset="0"/>
              </a:rPr>
              <a:t>Volume/Time</a:t>
            </a:r>
          </a:p>
          <a:p>
            <a:r>
              <a:rPr lang="en-US" sz="2100">
                <a:latin typeface="Uni Neue Book" pitchFamily="50" charset="0"/>
                <a:cs typeface="Arial" panose="020B0604020202020204" pitchFamily="34" charset="0"/>
              </a:rPr>
              <a:t>J-Tube</a:t>
            </a:r>
          </a:p>
          <a:p>
            <a:r>
              <a:rPr lang="en-US" sz="2100">
                <a:latin typeface="Uni Neue Book" pitchFamily="50" charset="0"/>
                <a:cs typeface="Arial" panose="020B0604020202020204" pitchFamily="34" charset="0"/>
              </a:rPr>
              <a:t>J-Tube/PEG</a:t>
            </a:r>
          </a:p>
          <a:p>
            <a:pPr lvl="1"/>
            <a:endParaRPr lang="en-US" dirty="0"/>
          </a:p>
        </p:txBody>
      </p:sp>
      <p:pic>
        <p:nvPicPr>
          <p:cNvPr id="5" name="Picture 4" descr="A picture containing text, window, vector graphics&#10;&#10;Description automatically generated">
            <a:extLst>
              <a:ext uri="{FF2B5EF4-FFF2-40B4-BE49-F238E27FC236}">
                <a16:creationId xmlns:a16="http://schemas.microsoft.com/office/drawing/2014/main" id="{4AB27247-B98F-4038-A6FB-54F71563A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6" y="5423845"/>
            <a:ext cx="509898" cy="43293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0FA7F-154F-514E-8D48-CC8EDDF6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Bowel Obstruction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0B9527-DECB-7D44-AD5D-1FA1BA5D287C}"/>
              </a:ext>
            </a:extLst>
          </p:cNvPr>
          <p:cNvSpPr txBox="1">
            <a:spLocks/>
          </p:cNvSpPr>
          <p:nvPr/>
        </p:nvSpPr>
        <p:spPr>
          <a:xfrm>
            <a:off x="4354390" y="2226469"/>
            <a:ext cx="4052102" cy="28708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Uni Neue Book" pitchFamily="50" charset="0"/>
                <a:ea typeface="Times New Roman" panose="02020603050405020304" pitchFamily="18" charset="0"/>
              </a:rPr>
              <a:t>Blocking of movement through the GI tract from scar tissue, lack of movement (peristalsis) or constipation or foreign body </a:t>
            </a:r>
          </a:p>
        </p:txBody>
      </p:sp>
      <p:pic>
        <p:nvPicPr>
          <p:cNvPr id="3" name="Picture 2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E954650E-024C-A6D8-621F-1AF53315F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86"/>
                    </a14:imgEffect>
                    <a14:imgEffect>
                      <a14:saturation sat="24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</a:extLst>
          </a:blip>
          <a:srcRect l="23813" r="26996"/>
          <a:stretch/>
        </p:blipFill>
        <p:spPr>
          <a:xfrm>
            <a:off x="0" y="857250"/>
            <a:ext cx="37952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34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9456-5F4D-0A47-B589-7D34FFFE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Uni Neue Book" pitchFamily="50" charset="0"/>
                <a:cs typeface="Arial" panose="020B0604020202020204" pitchFamily="34" charset="0"/>
              </a:rPr>
              <a:t>Bowel Obstruction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E45F3-895C-E844-9E29-3EB1957BF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5491298" cy="2798335"/>
          </a:xfrm>
        </p:spPr>
        <p:txBody>
          <a:bodyPr>
            <a:normAutofit/>
          </a:bodyPr>
          <a:lstStyle/>
          <a:p>
            <a:r>
              <a:rPr lang="en-US" dirty="0"/>
              <a:t>Major cause of death in the community</a:t>
            </a:r>
          </a:p>
          <a:p>
            <a:r>
              <a:rPr lang="en-US" dirty="0"/>
              <a:t>Inability to communicate pain or other symptoms</a:t>
            </a:r>
          </a:p>
          <a:p>
            <a:r>
              <a:rPr lang="en-US" dirty="0"/>
              <a:t>Over-reliance on bowel management medications</a:t>
            </a:r>
          </a:p>
          <a:p>
            <a:r>
              <a:rPr lang="en-US" dirty="0"/>
              <a:t>Influence of anti-cholinergic drugs</a:t>
            </a:r>
          </a:p>
          <a:p>
            <a:r>
              <a:rPr lang="en-US" dirty="0"/>
              <a:t>Failure to implement early intervention</a:t>
            </a:r>
          </a:p>
          <a:p>
            <a:r>
              <a:rPr lang="en-US" dirty="0"/>
              <a:t>Risk of repeat incidents is VERY high!</a:t>
            </a:r>
          </a:p>
        </p:txBody>
      </p:sp>
      <p:pic>
        <p:nvPicPr>
          <p:cNvPr id="5" name="Picture 4" descr="A picture containing text, window, vector graphics&#10;&#10;Description automatically generated">
            <a:extLst>
              <a:ext uri="{FF2B5EF4-FFF2-40B4-BE49-F238E27FC236}">
                <a16:creationId xmlns:a16="http://schemas.microsoft.com/office/drawing/2014/main" id="{0BEF0302-5943-4A5D-AD56-A96CDB718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6" y="5423845"/>
            <a:ext cx="509898" cy="43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81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9456-5F4D-0A47-B589-7D34FFFE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Uni Neue Book" pitchFamily="50" charset="0"/>
                <a:cs typeface="Arial" panose="020B0604020202020204" pitchFamily="34" charset="0"/>
              </a:rPr>
              <a:t>The Gastrointestinal 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E45F3-895C-E844-9E29-3EB1957BF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5491298" cy="2798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It is impacted by…EVERYTHING</a:t>
            </a:r>
          </a:p>
          <a:p>
            <a:endParaRPr lang="en-US" dirty="0"/>
          </a:p>
          <a:p>
            <a:r>
              <a:rPr lang="en-US" dirty="0"/>
              <a:t>Medications</a:t>
            </a:r>
          </a:p>
          <a:p>
            <a:r>
              <a:rPr lang="en-US" dirty="0"/>
              <a:t>Stress</a:t>
            </a:r>
          </a:p>
          <a:p>
            <a:r>
              <a:rPr lang="en-US" dirty="0"/>
              <a:t>Physiology</a:t>
            </a:r>
          </a:p>
          <a:p>
            <a:r>
              <a:rPr lang="en-US" dirty="0"/>
              <a:t>Position</a:t>
            </a:r>
          </a:p>
          <a:p>
            <a:r>
              <a:rPr lang="en-US" dirty="0"/>
              <a:t>Nutrition/hydration</a:t>
            </a:r>
          </a:p>
        </p:txBody>
      </p:sp>
      <p:pic>
        <p:nvPicPr>
          <p:cNvPr id="4" name="Picture 3" descr="A picture containing text, window, vector graphics&#10;&#10;Description automatically generated">
            <a:extLst>
              <a:ext uri="{FF2B5EF4-FFF2-40B4-BE49-F238E27FC236}">
                <a16:creationId xmlns:a16="http://schemas.microsoft.com/office/drawing/2014/main" id="{B7A128FE-D6F2-4BD0-849C-5302F058B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6" y="5423845"/>
            <a:ext cx="509898" cy="43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26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9456-5F4D-0A47-B589-7D34FFFE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Uni Neue Book" pitchFamily="50" charset="0"/>
                <a:cs typeface="Arial" panose="020B0604020202020204" pitchFamily="34" charset="0"/>
              </a:rPr>
              <a:t>Constipation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E45F3-895C-E844-9E29-3EB1957BF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2072096"/>
            <a:ext cx="6105254" cy="36548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Primary cause of “everything”</a:t>
            </a:r>
          </a:p>
          <a:p>
            <a:endParaRPr lang="en-US" dirty="0"/>
          </a:p>
          <a:p>
            <a:r>
              <a:rPr lang="en-US" dirty="0"/>
              <a:t>Fever</a:t>
            </a:r>
          </a:p>
          <a:p>
            <a:r>
              <a:rPr lang="en-US" dirty="0"/>
              <a:t>Anorexia</a:t>
            </a:r>
          </a:p>
          <a:p>
            <a:r>
              <a:rPr lang="en-US" dirty="0"/>
              <a:t>Vomiting</a:t>
            </a:r>
          </a:p>
          <a:p>
            <a:r>
              <a:rPr lang="en-US" dirty="0"/>
              <a:t>Seizures</a:t>
            </a:r>
          </a:p>
          <a:p>
            <a:r>
              <a:rPr lang="en-US" dirty="0"/>
              <a:t>Medication Intoxication</a:t>
            </a:r>
          </a:p>
          <a:p>
            <a:r>
              <a:rPr lang="en-US" dirty="0"/>
              <a:t>Decreased LOC</a:t>
            </a:r>
          </a:p>
          <a:p>
            <a:r>
              <a:rPr lang="en-US" dirty="0"/>
              <a:t>Pneumonia</a:t>
            </a:r>
          </a:p>
          <a:p>
            <a:r>
              <a:rPr lang="en-US" dirty="0"/>
              <a:t>Behavioral outbursts</a:t>
            </a:r>
          </a:p>
          <a:p>
            <a:r>
              <a:rPr lang="en-US" dirty="0"/>
              <a:t>Death</a:t>
            </a:r>
          </a:p>
        </p:txBody>
      </p:sp>
    </p:spTree>
    <p:extLst>
      <p:ext uri="{BB962C8B-B14F-4D97-AF65-F5344CB8AC3E}">
        <p14:creationId xmlns:p14="http://schemas.microsoft.com/office/powerpoint/2010/main" val="3446624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9456-5F4D-0A47-B589-7D34FFFE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Uni Neue Book" pitchFamily="50" charset="0"/>
                <a:cs typeface="Arial" panose="020B0604020202020204" pitchFamily="34" charset="0"/>
              </a:rPr>
              <a:t>Constipation - Causes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E45F3-895C-E844-9E29-3EB1957BF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5932" y="1949874"/>
            <a:ext cx="6105254" cy="36548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Decreased GI motility</a:t>
            </a:r>
          </a:p>
          <a:p>
            <a:r>
              <a:rPr lang="en-US" dirty="0"/>
              <a:t>Immobility</a:t>
            </a:r>
          </a:p>
          <a:p>
            <a:r>
              <a:rPr lang="en-US" dirty="0"/>
              <a:t>Lack of sensation</a:t>
            </a:r>
          </a:p>
          <a:p>
            <a:r>
              <a:rPr lang="en-US" dirty="0"/>
              <a:t>Diet</a:t>
            </a:r>
          </a:p>
          <a:p>
            <a:r>
              <a:rPr lang="en-US" dirty="0"/>
              <a:t>Medications</a:t>
            </a:r>
          </a:p>
          <a:p>
            <a:pPr lvl="1"/>
            <a:r>
              <a:rPr lang="en-US" dirty="0"/>
              <a:t>Anti-Epileptic Drugs</a:t>
            </a:r>
          </a:p>
          <a:p>
            <a:pPr lvl="1"/>
            <a:r>
              <a:rPr lang="en-US" dirty="0"/>
              <a:t>Antipsychotics</a:t>
            </a:r>
          </a:p>
          <a:p>
            <a:pPr lvl="1"/>
            <a:r>
              <a:rPr lang="en-US" dirty="0"/>
              <a:t>Iron</a:t>
            </a:r>
          </a:p>
          <a:p>
            <a:pPr lvl="1"/>
            <a:r>
              <a:rPr lang="en-US" dirty="0"/>
              <a:t>Anti-</a:t>
            </a:r>
            <a:r>
              <a:rPr lang="en-US" dirty="0" err="1"/>
              <a:t>cholinergics</a:t>
            </a:r>
            <a:endParaRPr lang="en-US" dirty="0"/>
          </a:p>
          <a:p>
            <a:pPr lvl="1"/>
            <a:r>
              <a:rPr lang="en-US" dirty="0"/>
              <a:t>Opiates</a:t>
            </a:r>
          </a:p>
          <a:p>
            <a:r>
              <a:rPr lang="en-US" dirty="0"/>
              <a:t>Pica</a:t>
            </a:r>
          </a:p>
          <a:p>
            <a:pPr lvl="1"/>
            <a:r>
              <a:rPr lang="en-US" dirty="0"/>
              <a:t>Common</a:t>
            </a:r>
          </a:p>
          <a:p>
            <a:pPr lvl="1"/>
            <a:r>
              <a:rPr lang="en-US" dirty="0"/>
              <a:t>May cause bowel obstruction</a:t>
            </a:r>
          </a:p>
        </p:txBody>
      </p:sp>
    </p:spTree>
    <p:extLst>
      <p:ext uri="{BB962C8B-B14F-4D97-AF65-F5344CB8AC3E}">
        <p14:creationId xmlns:p14="http://schemas.microsoft.com/office/powerpoint/2010/main" val="261908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9456-5F4D-0A47-B589-7D34FFFE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Uni Neue Book" pitchFamily="50" charset="0"/>
                <a:cs typeface="Arial" panose="020B0604020202020204" pitchFamily="34" charset="0"/>
              </a:rPr>
              <a:t>Constipation -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E45F3-895C-E844-9E29-3EB1957BF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5932" y="1949874"/>
            <a:ext cx="6105254" cy="3654811"/>
          </a:xfrm>
        </p:spPr>
        <p:txBody>
          <a:bodyPr>
            <a:normAutofit/>
          </a:bodyPr>
          <a:lstStyle/>
          <a:p>
            <a:r>
              <a:rPr lang="en-US" dirty="0"/>
              <a:t>Diet</a:t>
            </a:r>
          </a:p>
          <a:p>
            <a:pPr lvl="1"/>
            <a:r>
              <a:rPr lang="en-US" dirty="0"/>
              <a:t>Fiber</a:t>
            </a:r>
          </a:p>
          <a:p>
            <a:pPr lvl="1"/>
            <a:r>
              <a:rPr lang="en-US" dirty="0"/>
              <a:t>Adequate fluid intake</a:t>
            </a:r>
          </a:p>
          <a:p>
            <a:r>
              <a:rPr lang="en-US" dirty="0"/>
              <a:t>Laxatives</a:t>
            </a:r>
          </a:p>
          <a:p>
            <a:pPr lvl="1"/>
            <a:r>
              <a:rPr lang="en-US" dirty="0"/>
              <a:t>MOM</a:t>
            </a:r>
          </a:p>
          <a:p>
            <a:pPr lvl="1"/>
            <a:r>
              <a:rPr lang="en-US" dirty="0"/>
              <a:t>Mg Citrate</a:t>
            </a:r>
          </a:p>
          <a:p>
            <a:pPr lvl="1"/>
            <a:r>
              <a:rPr lang="en-US" dirty="0"/>
              <a:t>Polyethylene glycol</a:t>
            </a:r>
          </a:p>
          <a:p>
            <a:r>
              <a:rPr lang="en-US" dirty="0"/>
              <a:t>Suppositories</a:t>
            </a:r>
          </a:p>
          <a:p>
            <a:r>
              <a:rPr lang="en-US" dirty="0"/>
              <a:t>Enemas</a:t>
            </a:r>
          </a:p>
          <a:p>
            <a:r>
              <a:rPr lang="en-US" dirty="0"/>
              <a:t>Manual dis-impaction</a:t>
            </a:r>
          </a:p>
        </p:txBody>
      </p:sp>
    </p:spTree>
    <p:extLst>
      <p:ext uri="{BB962C8B-B14F-4D97-AF65-F5344CB8AC3E}">
        <p14:creationId xmlns:p14="http://schemas.microsoft.com/office/powerpoint/2010/main" val="1011364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1" y="1685926"/>
            <a:ext cx="461874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3300" dirty="0">
                <a:solidFill>
                  <a:prstClr val="black"/>
                </a:solidFill>
                <a:latin typeface="Uni Neue Book" pitchFamily="50" charset="0"/>
                <a:cs typeface="Arial" panose="020B0604020202020204" pitchFamily="34" charset="0"/>
              </a:rPr>
              <a:t>Q&amp;A on </a:t>
            </a:r>
          </a:p>
          <a:p>
            <a:pPr defTabSz="685800"/>
            <a:r>
              <a:rPr lang="en-US" sz="3300" dirty="0">
                <a:solidFill>
                  <a:prstClr val="black"/>
                </a:solidFill>
                <a:latin typeface="Uni Neue Book" pitchFamily="50" charset="0"/>
                <a:cs typeface="Arial" panose="020B0604020202020204" pitchFamily="34" charset="0"/>
              </a:rPr>
              <a:t>Bowel Obstruction</a:t>
            </a:r>
          </a:p>
        </p:txBody>
      </p:sp>
    </p:spTree>
    <p:extLst>
      <p:ext uri="{BB962C8B-B14F-4D97-AF65-F5344CB8AC3E}">
        <p14:creationId xmlns:p14="http://schemas.microsoft.com/office/powerpoint/2010/main" val="3159205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0FA7F-154F-514E-8D48-CC8EDDF6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Seizures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0B9527-DECB-7D44-AD5D-1FA1BA5D287C}"/>
              </a:ext>
            </a:extLst>
          </p:cNvPr>
          <p:cNvSpPr txBox="1">
            <a:spLocks/>
          </p:cNvSpPr>
          <p:nvPr/>
        </p:nvSpPr>
        <p:spPr>
          <a:xfrm>
            <a:off x="4354390" y="2226469"/>
            <a:ext cx="4052102" cy="28708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Uni Neue Book" pitchFamily="50" charset="0"/>
                <a:ea typeface="Times New Roman" panose="02020603050405020304" pitchFamily="18" charset="0"/>
              </a:rPr>
              <a:t>An alteration in brain function resulting in changes in awareness, or function for a brief period of time</a:t>
            </a:r>
          </a:p>
        </p:txBody>
      </p:sp>
      <p:pic>
        <p:nvPicPr>
          <p:cNvPr id="3" name="Picture 2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86A615D1-6CDE-19B0-9DEB-A587C9830F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86"/>
                    </a14:imgEffect>
                    <a14:imgEffect>
                      <a14:saturation sat="24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</a:extLst>
          </a:blip>
          <a:srcRect l="23813" r="26996"/>
          <a:stretch/>
        </p:blipFill>
        <p:spPr>
          <a:xfrm>
            <a:off x="0" y="857250"/>
            <a:ext cx="37952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56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9456-5F4D-0A47-B589-7D34FFFE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Uni Neue Book" pitchFamily="50" charset="0"/>
                <a:cs typeface="Arial" panose="020B0604020202020204" pitchFamily="34" charset="0"/>
              </a:rPr>
              <a:t>Seizures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E45F3-895C-E844-9E29-3EB1957BF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5932" y="1949874"/>
            <a:ext cx="6105254" cy="365481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most severe and difficult to treat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Varying presentations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epilepticus prevalent</a:t>
            </a:r>
          </a:p>
          <a:p>
            <a:pPr lvl="1">
              <a:lnSpc>
                <a:spcPct val="150000"/>
              </a:lnSpc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Sub-clinical status  - rapid eye movements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Accurate seizure record VERY helpful in management</a:t>
            </a:r>
          </a:p>
        </p:txBody>
      </p:sp>
    </p:spTree>
    <p:extLst>
      <p:ext uri="{BB962C8B-B14F-4D97-AF65-F5344CB8AC3E}">
        <p14:creationId xmlns:p14="http://schemas.microsoft.com/office/powerpoint/2010/main" val="901193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A8454-7749-274A-8117-0824CB8C1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3380" y="2725976"/>
            <a:ext cx="4681728" cy="1338810"/>
          </a:xfrm>
        </p:spPr>
        <p:txBody>
          <a:bodyPr/>
          <a:lstStyle/>
          <a:p>
            <a:r>
              <a:rPr lang="en-US" dirty="0">
                <a:solidFill>
                  <a:srgbClr val="2D3436"/>
                </a:solidFill>
              </a:rPr>
              <a:t>The Fatal Five Plus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CA82EE-8AF5-2348-848C-7DED15020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3380" y="4089742"/>
            <a:ext cx="4681728" cy="162944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Presented by:</a:t>
            </a:r>
          </a:p>
          <a:p>
            <a:endParaRPr lang="en-US" dirty="0"/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Uni Neue Book" pitchFamily="50" charset="0"/>
                <a:cs typeface="Arial"/>
              </a:rPr>
              <a:t>Craig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ni Neue Book" pitchFamily="50" charset="0"/>
                <a:cs typeface="Arial"/>
              </a:rPr>
              <a:t>Escudé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Uni Neue Book" pitchFamily="50" charset="0"/>
                <a:cs typeface="Arial"/>
              </a:rPr>
              <a:t>, MD, FAAFP, FAADM</a:t>
            </a:r>
          </a:p>
          <a:p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Uni Neue Book" pitchFamily="50" charset="0"/>
                <a:cs typeface="Arial"/>
              </a:rPr>
              <a:t>President, IntellectAbility</a:t>
            </a:r>
          </a:p>
          <a:p>
            <a:br>
              <a:rPr lang="en-US" sz="2100" spc="-113" dirty="0">
                <a:solidFill>
                  <a:schemeClr val="tx1">
                    <a:lumMod val="65000"/>
                    <a:lumOff val="35000"/>
                  </a:schemeClr>
                </a:solidFill>
                <a:latin typeface="Uni Neue Book" pitchFamily="50" charset="0"/>
                <a:cs typeface="Arial"/>
              </a:rPr>
            </a:br>
            <a:endParaRPr lang="en-US" sz="825" spc="-113" dirty="0">
              <a:solidFill>
                <a:schemeClr val="tx1">
                  <a:lumMod val="65000"/>
                  <a:lumOff val="35000"/>
                </a:schemeClr>
              </a:solidFill>
              <a:latin typeface="Uni Neue Book" pitchFamily="50" charset="0"/>
              <a:cs typeface="Arial"/>
            </a:endParaRPr>
          </a:p>
          <a:p>
            <a:endParaRPr lang="en-US" dirty="0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E54D95E7-0217-924C-9BE9-E9C986FAC4F5}"/>
              </a:ext>
            </a:extLst>
          </p:cNvPr>
          <p:cNvSpPr txBox="1">
            <a:spLocks/>
          </p:cNvSpPr>
          <p:nvPr/>
        </p:nvSpPr>
        <p:spPr>
          <a:xfrm>
            <a:off x="4183856" y="2176763"/>
            <a:ext cx="3200146" cy="34419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rgbClr val="2D343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343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D343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D343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D343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</a:pPr>
            <a:endParaRPr lang="en-US" sz="1800" dirty="0">
              <a:solidFill>
                <a:srgbClr val="F18664"/>
              </a:solidFill>
              <a:latin typeface="Uni Neue Regular" pitchFamily="2" charset="0"/>
            </a:endParaRPr>
          </a:p>
        </p:txBody>
      </p:sp>
      <p:pic>
        <p:nvPicPr>
          <p:cNvPr id="6" name="Picture 5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2A423888-E1C1-6540-B6DD-DE146D064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86"/>
                    </a14:imgEffect>
                    <a14:imgEffect>
                      <a14:saturation sat="24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</a:extLst>
          </a:blip>
          <a:srcRect l="23813" r="26996"/>
          <a:stretch/>
        </p:blipFill>
        <p:spPr>
          <a:xfrm>
            <a:off x="0" y="857250"/>
            <a:ext cx="3795204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6823A6-D756-E3A9-1488-A5D2541040A5}"/>
              </a:ext>
            </a:extLst>
          </p:cNvPr>
          <p:cNvSpPr txBox="1"/>
          <p:nvPr/>
        </p:nvSpPr>
        <p:spPr>
          <a:xfrm>
            <a:off x="3911315" y="5516002"/>
            <a:ext cx="313702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All photos 2025 Rick Guidotti, </a:t>
            </a:r>
          </a:p>
          <a:p>
            <a:pPr defTabSz="685800"/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Positive Exposure.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23511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EB66B60-EFD0-4632-86C2-B3C59A4D0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57250"/>
            <a:ext cx="6705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15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9456-5F4D-0A47-B589-7D34FFFE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Uni Neue Book" pitchFamily="50" charset="0"/>
                <a:cs typeface="Arial" panose="020B0604020202020204" pitchFamily="34" charset="0"/>
              </a:rPr>
              <a:t>Seizures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E45F3-895C-E844-9E29-3EB1957BF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5932" y="1949874"/>
            <a:ext cx="6105254" cy="365481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700" dirty="0">
                <a:latin typeface="Uni Neue Book" pitchFamily="50" charset="0"/>
                <a:cs typeface="Arial" panose="020B0604020202020204" pitchFamily="34" charset="0"/>
              </a:rPr>
              <a:t>Status epilepticus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Respiratory suppression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SUDEP  - Sudden Unexplained Death in Epilepsy</a:t>
            </a:r>
          </a:p>
        </p:txBody>
      </p:sp>
    </p:spTree>
    <p:extLst>
      <p:ext uri="{BB962C8B-B14F-4D97-AF65-F5344CB8AC3E}">
        <p14:creationId xmlns:p14="http://schemas.microsoft.com/office/powerpoint/2010/main" val="4162635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9456-5F4D-0A47-B589-7D34FFFE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Uni Neue Book" pitchFamily="50" charset="0"/>
                <a:cs typeface="Arial" panose="020B0604020202020204" pitchFamily="34" charset="0"/>
              </a:rPr>
              <a:t>Seizures- Precipitation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E45F3-895C-E844-9E29-3EB1957BF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5932" y="1949874"/>
            <a:ext cx="6105254" cy="405087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Uni Neue Book" pitchFamily="50" charset="0"/>
                <a:cs typeface="Arial" panose="020B0604020202020204" pitchFamily="34" charset="0"/>
              </a:rPr>
              <a:t>Constipation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Uni Neue Book" pitchFamily="50" charset="0"/>
                <a:cs typeface="Arial" panose="020B0604020202020204" pitchFamily="34" charset="0"/>
              </a:rPr>
              <a:t>Infection 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Uni Neue Book" pitchFamily="50" charset="0"/>
                <a:cs typeface="Arial" panose="020B0604020202020204" pitchFamily="34" charset="0"/>
              </a:rPr>
              <a:t>Medication compliance issues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Uni Neue Book" pitchFamily="50" charset="0"/>
                <a:cs typeface="Arial" panose="020B0604020202020204" pitchFamily="34" charset="0"/>
              </a:rPr>
              <a:t>Menses 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Uni Neue Book" pitchFamily="50" charset="0"/>
                <a:cs typeface="Arial" panose="020B0604020202020204" pitchFamily="34" charset="0"/>
              </a:rPr>
              <a:t>Age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Uni Neue Book" pitchFamily="50" charset="0"/>
                <a:cs typeface="Arial" panose="020B0604020202020204" pitchFamily="34" charset="0"/>
              </a:rPr>
              <a:t>Shunt issues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Uni Neue Book" pitchFamily="50" charset="0"/>
                <a:cs typeface="Arial" panose="020B0604020202020204" pitchFamily="34" charset="0"/>
              </a:rPr>
              <a:t>May see change in LOC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Uni Neue Book" pitchFamily="50" charset="0"/>
                <a:cs typeface="Arial" panose="020B0604020202020204" pitchFamily="34" charset="0"/>
              </a:rPr>
              <a:t>Head Injury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Uni Neue Book" pitchFamily="50" charset="0"/>
                <a:cs typeface="Arial" panose="020B0604020202020204" pitchFamily="34" charset="0"/>
              </a:rPr>
              <a:t>Stroke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Uni Neue Book" pitchFamily="50" charset="0"/>
                <a:cs typeface="Arial" panose="020B0604020202020204" pitchFamily="34" charset="0"/>
              </a:rPr>
              <a:t>Hypoglycemia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Uni Neue Book" pitchFamily="50" charset="0"/>
                <a:cs typeface="Arial" panose="020B0604020202020204" pitchFamily="34" charset="0"/>
              </a:rPr>
              <a:t>Electrolyte Imbalance</a:t>
            </a:r>
          </a:p>
        </p:txBody>
      </p:sp>
    </p:spTree>
    <p:extLst>
      <p:ext uri="{BB962C8B-B14F-4D97-AF65-F5344CB8AC3E}">
        <p14:creationId xmlns:p14="http://schemas.microsoft.com/office/powerpoint/2010/main" val="1248336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9456-5F4D-0A47-B589-7D34FFFE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Uni Neue Book" pitchFamily="50" charset="0"/>
                <a:cs typeface="Arial" panose="020B0604020202020204" pitchFamily="34" charset="0"/>
              </a:rPr>
              <a:t>Seizures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E45F3-895C-E844-9E29-3EB1957BF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5932" y="1949874"/>
            <a:ext cx="6105254" cy="365481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700" dirty="0">
                <a:latin typeface="Uni Neue Book" pitchFamily="50" charset="0"/>
                <a:cs typeface="Arial" panose="020B0604020202020204" pitchFamily="34" charset="0"/>
              </a:rPr>
              <a:t>Seizure sequelae</a:t>
            </a:r>
          </a:p>
          <a:p>
            <a:pPr marL="307181" indent="-217885"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Aspiration</a:t>
            </a:r>
          </a:p>
          <a:p>
            <a:pPr marL="307181" indent="-217885"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Accidents</a:t>
            </a:r>
          </a:p>
        </p:txBody>
      </p:sp>
    </p:spTree>
    <p:extLst>
      <p:ext uri="{BB962C8B-B14F-4D97-AF65-F5344CB8AC3E}">
        <p14:creationId xmlns:p14="http://schemas.microsoft.com/office/powerpoint/2010/main" val="2401478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0FA7F-154F-514E-8D48-CC8EDDF6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Dehydration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0B9527-DECB-7D44-AD5D-1FA1BA5D287C}"/>
              </a:ext>
            </a:extLst>
          </p:cNvPr>
          <p:cNvSpPr txBox="1">
            <a:spLocks/>
          </p:cNvSpPr>
          <p:nvPr/>
        </p:nvSpPr>
        <p:spPr>
          <a:xfrm>
            <a:off x="4354390" y="2226469"/>
            <a:ext cx="4052102" cy="28708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Uni Neue Book" pitchFamily="50" charset="0"/>
                <a:ea typeface="Times New Roman" panose="02020603050405020304" pitchFamily="18" charset="0"/>
              </a:rPr>
              <a:t>A harmful reduction in the amount </a:t>
            </a:r>
          </a:p>
          <a:p>
            <a:pPr marL="0" indent="0" defTabSz="685800">
              <a:spcBef>
                <a:spcPts val="750"/>
              </a:spcBef>
              <a:buNone/>
            </a:pPr>
            <a:r>
              <a:rPr 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Uni Neue Book" pitchFamily="50" charset="0"/>
                <a:ea typeface="Times New Roman" panose="02020603050405020304" pitchFamily="18" charset="0"/>
              </a:rPr>
              <a:t>of water in the body</a:t>
            </a:r>
          </a:p>
        </p:txBody>
      </p:sp>
      <p:pic>
        <p:nvPicPr>
          <p:cNvPr id="3" name="Picture 2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595DC30B-18D3-A58B-40F5-866030A7C7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86"/>
                    </a14:imgEffect>
                    <a14:imgEffect>
                      <a14:saturation sat="24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</a:extLst>
          </a:blip>
          <a:srcRect l="23813" r="26996"/>
          <a:stretch/>
        </p:blipFill>
        <p:spPr>
          <a:xfrm>
            <a:off x="0" y="857250"/>
            <a:ext cx="37952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17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9456-5F4D-0A47-B589-7D34FFFE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Uni Neue Book" pitchFamily="50" charset="0"/>
                <a:cs typeface="Arial" panose="020B0604020202020204" pitchFamily="34" charset="0"/>
              </a:rPr>
              <a:t>Dehydration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E45F3-895C-E844-9E29-3EB1957BF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5932" y="1915342"/>
            <a:ext cx="6105254" cy="3997235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Uni Neue Book" pitchFamily="50" charset="0"/>
                <a:cs typeface="Arial" panose="020B0604020202020204" pitchFamily="34" charset="0"/>
              </a:rPr>
              <a:t>Vomiting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Uni Neue Book" pitchFamily="50" charset="0"/>
                <a:cs typeface="Arial" panose="020B0604020202020204" pitchFamily="34" charset="0"/>
              </a:rPr>
              <a:t>Limited intake</a:t>
            </a:r>
          </a:p>
          <a:p>
            <a:pPr lvl="1">
              <a:lnSpc>
                <a:spcPct val="150000"/>
              </a:lnSpc>
            </a:pPr>
            <a:r>
              <a:rPr lang="en-US" sz="2700" dirty="0">
                <a:latin typeface="Uni Neue Book" pitchFamily="50" charset="0"/>
                <a:cs typeface="Arial" panose="020B0604020202020204" pitchFamily="34" charset="0"/>
              </a:rPr>
              <a:t>Limited ability to communicate thirst</a:t>
            </a:r>
          </a:p>
          <a:p>
            <a:pPr lvl="1">
              <a:lnSpc>
                <a:spcPct val="150000"/>
              </a:lnSpc>
            </a:pPr>
            <a:r>
              <a:rPr lang="en-US" sz="2700" dirty="0">
                <a:latin typeface="Uni Neue Book" pitchFamily="50" charset="0"/>
                <a:cs typeface="Arial" panose="020B0604020202020204" pitchFamily="34" charset="0"/>
              </a:rPr>
              <a:t>Immobility to access fluids</a:t>
            </a:r>
          </a:p>
          <a:p>
            <a:pPr lvl="1">
              <a:lnSpc>
                <a:spcPct val="150000"/>
              </a:lnSpc>
            </a:pPr>
            <a:r>
              <a:rPr lang="en-US" sz="2700" dirty="0">
                <a:latin typeface="Uni Neue Book" pitchFamily="50" charset="0"/>
                <a:cs typeface="Arial" panose="020B0604020202020204" pitchFamily="34" charset="0"/>
              </a:rPr>
              <a:t>Loss during intake</a:t>
            </a:r>
          </a:p>
          <a:p>
            <a:pPr lvl="1">
              <a:lnSpc>
                <a:spcPct val="150000"/>
              </a:lnSpc>
            </a:pPr>
            <a:r>
              <a:rPr lang="en-US" sz="2700" dirty="0">
                <a:latin typeface="Uni Neue Book" pitchFamily="50" charset="0"/>
                <a:cs typeface="Arial" panose="020B0604020202020204" pitchFamily="34" charset="0"/>
              </a:rPr>
              <a:t>Medical conditions – DM </a:t>
            </a:r>
          </a:p>
          <a:p>
            <a:pPr lvl="1">
              <a:lnSpc>
                <a:spcPct val="150000"/>
              </a:lnSpc>
            </a:pPr>
            <a:r>
              <a:rPr lang="en-US" sz="2700" dirty="0">
                <a:latin typeface="Uni Neue Book" pitchFamily="50" charset="0"/>
                <a:cs typeface="Arial" panose="020B0604020202020204" pitchFamily="34" charset="0"/>
              </a:rPr>
              <a:t>Staff awareness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Uni Neue Book" pitchFamily="50" charset="0"/>
                <a:cs typeface="Arial" panose="020B0604020202020204" pitchFamily="34" charset="0"/>
              </a:rPr>
              <a:t>Dysphagia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Uni Neue Book" pitchFamily="50" charset="0"/>
                <a:cs typeface="Arial" panose="020B0604020202020204" pitchFamily="34" charset="0"/>
              </a:rPr>
              <a:t>Drooling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Uni Neue Book" pitchFamily="50" charset="0"/>
                <a:cs typeface="Arial" panose="020B0604020202020204" pitchFamily="34" charset="0"/>
              </a:rPr>
              <a:t>If PEG Tube – inadequate amount of fluids provided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Uni Neue Book" pitchFamily="50" charset="0"/>
                <a:cs typeface="Arial" panose="020B0604020202020204" pitchFamily="34" charset="0"/>
              </a:rPr>
              <a:t>Draining PEG- Excess fluid loss without replacement</a:t>
            </a:r>
          </a:p>
          <a:p>
            <a:pPr lvl="1">
              <a:lnSpc>
                <a:spcPct val="150000"/>
              </a:lnSpc>
            </a:pPr>
            <a:r>
              <a:rPr lang="en-US" sz="2700" dirty="0">
                <a:latin typeface="Uni Neue Book" pitchFamily="50" charset="0"/>
                <a:cs typeface="Arial" panose="020B0604020202020204" pitchFamily="34" charset="0"/>
              </a:rPr>
              <a:t>Follow electrolytes</a:t>
            </a:r>
          </a:p>
        </p:txBody>
      </p:sp>
    </p:spTree>
    <p:extLst>
      <p:ext uri="{BB962C8B-B14F-4D97-AF65-F5344CB8AC3E}">
        <p14:creationId xmlns:p14="http://schemas.microsoft.com/office/powerpoint/2010/main" val="2471843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0FA7F-154F-514E-8D48-CC8EDDF6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Sepsis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0B9527-DECB-7D44-AD5D-1FA1BA5D287C}"/>
              </a:ext>
            </a:extLst>
          </p:cNvPr>
          <p:cNvSpPr txBox="1">
            <a:spLocks/>
          </p:cNvSpPr>
          <p:nvPr/>
        </p:nvSpPr>
        <p:spPr>
          <a:xfrm>
            <a:off x="4354390" y="2226469"/>
            <a:ext cx="4052102" cy="28708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Uni Neue Book" pitchFamily="50" charset="0"/>
                <a:ea typeface="Times New Roman" panose="02020603050405020304" pitchFamily="18" charset="0"/>
              </a:rPr>
              <a:t>Blood poisoning due to failure of the immune system to respond to infection</a:t>
            </a:r>
          </a:p>
        </p:txBody>
      </p:sp>
      <p:pic>
        <p:nvPicPr>
          <p:cNvPr id="3" name="Picture 2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C927FE34-520A-D753-52DE-AD4B8BB401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86"/>
                    </a14:imgEffect>
                    <a14:imgEffect>
                      <a14:saturation sat="24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</a:extLst>
          </a:blip>
          <a:srcRect l="23813" r="26996"/>
          <a:stretch/>
        </p:blipFill>
        <p:spPr>
          <a:xfrm>
            <a:off x="0" y="857250"/>
            <a:ext cx="37952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51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9456-5F4D-0A47-B589-7D34FFFE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Uni Neue Book" pitchFamily="50" charset="0"/>
                <a:cs typeface="Arial" panose="020B0604020202020204" pitchFamily="34" charset="0"/>
              </a:rPr>
              <a:t>Sepsis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E45F3-895C-E844-9E29-3EB1957BF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5932" y="1915342"/>
            <a:ext cx="6105254" cy="399723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Uni Neue Book" pitchFamily="50" charset="0"/>
                <a:cs typeface="Arial" panose="020B0604020202020204" pitchFamily="34" charset="0"/>
              </a:rPr>
              <a:t>Also known as Blood Poisoning 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Uni Neue Book" pitchFamily="50" charset="0"/>
                <a:cs typeface="Arial" panose="020B0604020202020204" pitchFamily="34" charset="0"/>
              </a:rPr>
              <a:t>Caused by an infection or its toxin  spreading through the bloodstream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Uni Neue Book" pitchFamily="50" charset="0"/>
                <a:cs typeface="Arial" panose="020B0604020202020204" pitchFamily="34" charset="0"/>
              </a:rPr>
              <a:t>Occurs when large numbers of infections agents invade the bloodstream leading to bacteremia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Uni Neue Book" pitchFamily="50" charset="0"/>
                <a:cs typeface="Arial" panose="020B0604020202020204" pitchFamily="34" charset="0"/>
              </a:rPr>
              <a:t>Initial infection often comes from:	</a:t>
            </a:r>
          </a:p>
          <a:p>
            <a:pPr lvl="1">
              <a:lnSpc>
                <a:spcPct val="150000"/>
              </a:lnSpc>
            </a:pPr>
            <a:r>
              <a:rPr lang="en-US" sz="2700" dirty="0">
                <a:latin typeface="Uni Neue Book" pitchFamily="50" charset="0"/>
                <a:cs typeface="Arial" panose="020B0604020202020204" pitchFamily="34" charset="0"/>
              </a:rPr>
              <a:t>Burn, ulcer or open wound</a:t>
            </a:r>
          </a:p>
          <a:p>
            <a:pPr lvl="1">
              <a:lnSpc>
                <a:spcPct val="150000"/>
              </a:lnSpc>
            </a:pPr>
            <a:r>
              <a:rPr lang="en-US" sz="2700" dirty="0">
                <a:latin typeface="Uni Neue Book" pitchFamily="50" charset="0"/>
                <a:cs typeface="Arial" panose="020B0604020202020204" pitchFamily="34" charset="0"/>
              </a:rPr>
              <a:t>Pneumonia</a:t>
            </a:r>
          </a:p>
          <a:p>
            <a:pPr lvl="1">
              <a:lnSpc>
                <a:spcPct val="150000"/>
              </a:lnSpc>
            </a:pPr>
            <a:r>
              <a:rPr lang="en-US" sz="2700" dirty="0">
                <a:latin typeface="Uni Neue Book" pitchFamily="50" charset="0"/>
                <a:cs typeface="Arial" panose="020B0604020202020204" pitchFamily="34" charset="0"/>
              </a:rPr>
              <a:t>Urinary Tract Infection (UTI)</a:t>
            </a:r>
          </a:p>
        </p:txBody>
      </p:sp>
    </p:spTree>
    <p:extLst>
      <p:ext uri="{BB962C8B-B14F-4D97-AF65-F5344CB8AC3E}">
        <p14:creationId xmlns:p14="http://schemas.microsoft.com/office/powerpoint/2010/main" val="712308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9456-5F4D-0A47-B589-7D34FFFE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Uni Neue Book" pitchFamily="50" charset="0"/>
                <a:cs typeface="Arial" panose="020B0604020202020204" pitchFamily="34" charset="0"/>
              </a:rPr>
              <a:t>Sepsis is a Silent Killer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E45F3-895C-E844-9E29-3EB1957BF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5932" y="2125266"/>
            <a:ext cx="6105254" cy="39972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A “silent killer” whose early diagnosis could save thousands of lives each year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Should be treated aggressively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Very prevalent, costly disease with a high in-hospital mortality rate</a:t>
            </a:r>
          </a:p>
        </p:txBody>
      </p:sp>
    </p:spTree>
    <p:extLst>
      <p:ext uri="{BB962C8B-B14F-4D97-AF65-F5344CB8AC3E}">
        <p14:creationId xmlns:p14="http://schemas.microsoft.com/office/powerpoint/2010/main" val="2365546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9456-5F4D-0A47-B589-7D34FFFE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Uni Neue Book" pitchFamily="50" charset="0"/>
                <a:cs typeface="Arial" panose="020B0604020202020204" pitchFamily="34" charset="0"/>
              </a:rPr>
              <a:t>Sepsis – Signs and Symptoms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E45F3-895C-E844-9E29-3EB1957BF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5932" y="2125266"/>
            <a:ext cx="6105254" cy="39972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High temperature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Rapid pulse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Chills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Low blood pressure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Mottling of the skin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Confusion and lightheadedness</a:t>
            </a:r>
          </a:p>
        </p:txBody>
      </p:sp>
    </p:spTree>
    <p:extLst>
      <p:ext uri="{BB962C8B-B14F-4D97-AF65-F5344CB8AC3E}">
        <p14:creationId xmlns:p14="http://schemas.microsoft.com/office/powerpoint/2010/main" val="322335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9456-5F4D-0A47-B589-7D34FFFE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Craig Escudé, MD, FAAFP, FAADM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E45F3-895C-E844-9E29-3EB1957BF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5491298" cy="279833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Board-Certified Fellow of the American Academy of Family Physicians and the American Academy of Developmental Medicine</a:t>
            </a:r>
          </a:p>
          <a:p>
            <a:r>
              <a:rPr lang="en-US" dirty="0"/>
              <a:t>Over 20 years of experience caring for people with mental illness and intellectual and developmental disabilities</a:t>
            </a:r>
          </a:p>
          <a:p>
            <a:r>
              <a:rPr lang="en-US" dirty="0"/>
              <a:t>Medical Director of Hudspeth Regional Center in Whitfield, MS – Retired 2018</a:t>
            </a:r>
          </a:p>
          <a:p>
            <a:r>
              <a:rPr lang="en-US" dirty="0"/>
              <a:t>Founder of DETECT</a:t>
            </a:r>
          </a:p>
          <a:p>
            <a:r>
              <a:rPr lang="en-US" dirty="0"/>
              <a:t>President of IntellectAbility</a:t>
            </a:r>
          </a:p>
          <a:p>
            <a:r>
              <a:rPr lang="en-US" dirty="0"/>
              <a:t>Author of </a:t>
            </a:r>
            <a:r>
              <a:rPr lang="en-US" i="1" dirty="0"/>
              <a:t>Clinical Pearls in IDD Healthcare </a:t>
            </a:r>
            <a:r>
              <a:rPr lang="en-US" dirty="0"/>
              <a:t>and the </a:t>
            </a:r>
            <a:r>
              <a:rPr lang="en-US" i="1" dirty="0"/>
              <a:t>Curriculum in IDD Healthcare</a:t>
            </a:r>
          </a:p>
          <a:p>
            <a:r>
              <a:rPr lang="en-US" dirty="0"/>
              <a:t>Host of the </a:t>
            </a:r>
            <a:r>
              <a:rPr lang="en-US" i="1" dirty="0"/>
              <a:t>IDD Health Matters </a:t>
            </a:r>
            <a:r>
              <a:rPr lang="en-US" dirty="0"/>
              <a:t>Podcast</a:t>
            </a:r>
          </a:p>
        </p:txBody>
      </p:sp>
      <p:pic>
        <p:nvPicPr>
          <p:cNvPr id="9" name="Content Placeholder 8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6FD5EAAB-59CA-4C78-8AD1-986112C68F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053" y="2553111"/>
            <a:ext cx="1430828" cy="214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70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9456-5F4D-0A47-B589-7D34FFFE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Uni Neue Book" pitchFamily="50" charset="0"/>
                <a:cs typeface="Arial" panose="020B0604020202020204" pitchFamily="34" charset="0"/>
              </a:rPr>
              <a:t>Every hour that passes without treatment raises death risk by 10%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E45F3-895C-E844-9E29-3EB1957BF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3682" y="2654312"/>
            <a:ext cx="7886700" cy="399723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000" dirty="0">
                <a:latin typeface="Uni Neue Book" pitchFamily="50" charset="0"/>
                <a:cs typeface="Arial" panose="020B0604020202020204" pitchFamily="34" charset="0"/>
              </a:rPr>
              <a:t>When in doubt, seek medical attention!</a:t>
            </a:r>
          </a:p>
        </p:txBody>
      </p:sp>
    </p:spTree>
    <p:extLst>
      <p:ext uri="{BB962C8B-B14F-4D97-AF65-F5344CB8AC3E}">
        <p14:creationId xmlns:p14="http://schemas.microsoft.com/office/powerpoint/2010/main" val="198719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0FA7F-154F-514E-8D48-CC8EDDF6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Gastroesophageal Reflux disease (GERD)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0B9527-DECB-7D44-AD5D-1FA1BA5D287C}"/>
              </a:ext>
            </a:extLst>
          </p:cNvPr>
          <p:cNvSpPr txBox="1">
            <a:spLocks/>
          </p:cNvSpPr>
          <p:nvPr/>
        </p:nvSpPr>
        <p:spPr>
          <a:xfrm>
            <a:off x="4354390" y="2402818"/>
            <a:ext cx="4052102" cy="28708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Uni Neue Book" pitchFamily="50" charset="0"/>
                <a:ea typeface="Times New Roman" panose="02020603050405020304" pitchFamily="18" charset="0"/>
              </a:rPr>
              <a:t>Back flow of partially digested food and acid into the esophagus causing pain and inflammation</a:t>
            </a:r>
          </a:p>
        </p:txBody>
      </p:sp>
      <p:pic>
        <p:nvPicPr>
          <p:cNvPr id="3" name="Picture 2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D06275E5-AE5B-85BE-B5A6-5D145C070A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86"/>
                    </a14:imgEffect>
                    <a14:imgEffect>
                      <a14:saturation sat="24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</a:extLst>
          </a:blip>
          <a:srcRect l="23813" r="26996"/>
          <a:stretch/>
        </p:blipFill>
        <p:spPr>
          <a:xfrm>
            <a:off x="0" y="857250"/>
            <a:ext cx="37952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09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9456-5F4D-0A47-B589-7D34FFFE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Uni Neue Book" pitchFamily="50" charset="0"/>
                <a:cs typeface="Arial" panose="020B0604020202020204" pitchFamily="34" charset="0"/>
              </a:rPr>
              <a:t>Gastroesophageal Reflux disease (GERD)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E45F3-895C-E844-9E29-3EB1957BF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5932" y="2125266"/>
            <a:ext cx="6105254" cy="39972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Multiple causes of death</a:t>
            </a:r>
          </a:p>
          <a:p>
            <a:pPr lvl="1"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Massive GI bleed</a:t>
            </a:r>
          </a:p>
          <a:p>
            <a:pPr lvl="1"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Esophageal cancer</a:t>
            </a:r>
          </a:p>
          <a:p>
            <a:pPr lvl="1"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Aspiration of stomach contents</a:t>
            </a:r>
          </a:p>
        </p:txBody>
      </p:sp>
      <p:pic>
        <p:nvPicPr>
          <p:cNvPr id="5" name="Picture 4" descr="A picture containing text, window, vector graphics&#10;&#10;Description automatically generated">
            <a:extLst>
              <a:ext uri="{FF2B5EF4-FFF2-40B4-BE49-F238E27FC236}">
                <a16:creationId xmlns:a16="http://schemas.microsoft.com/office/drawing/2014/main" id="{0BC639CA-4947-43CF-B3F8-D04A95DA6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6" y="5423845"/>
            <a:ext cx="509898" cy="43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01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9456-5F4D-0A47-B589-7D34FFFE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Uni Neue Book" pitchFamily="50" charset="0"/>
                <a:cs typeface="Arial" panose="020B0604020202020204" pitchFamily="34" charset="0"/>
              </a:rPr>
              <a:t>Common Signs Not Recognized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E45F3-895C-E844-9E29-3EB1957BF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5932" y="1859161"/>
            <a:ext cx="6105254" cy="399723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Pica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Hands in mouth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Agitation within 30 minutes of eating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Refusing meals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Agitation and restlessness in the middle of the night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Clinical signs:  eroding hemoglobin, hematocrit and albumin (blood protein)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Unplanned weight loss regardless of intake</a:t>
            </a:r>
          </a:p>
        </p:txBody>
      </p:sp>
      <p:pic>
        <p:nvPicPr>
          <p:cNvPr id="4" name="Picture 3" descr="A picture containing text, window, vector graphics&#10;&#10;Description automatically generated">
            <a:extLst>
              <a:ext uri="{FF2B5EF4-FFF2-40B4-BE49-F238E27FC236}">
                <a16:creationId xmlns:a16="http://schemas.microsoft.com/office/drawing/2014/main" id="{E61BB01B-809C-4D9F-A361-FF0D0BF63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6" y="5423845"/>
            <a:ext cx="509898" cy="43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38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9456-5F4D-0A47-B589-7D34FFFE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Uni Neue Book" pitchFamily="50" charset="0"/>
                <a:cs typeface="Arial" panose="020B0604020202020204" pitchFamily="34" charset="0"/>
              </a:rPr>
              <a:t>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E45F3-895C-E844-9E29-3EB1957BF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5932" y="1922791"/>
            <a:ext cx="6105254" cy="39972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PH monitor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Barium Swallow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Endoscopy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latin typeface="Uni Neue Book" pitchFamily="50" charset="0"/>
                <a:cs typeface="Arial" panose="020B0604020202020204" pitchFamily="34" charset="0"/>
              </a:rPr>
              <a:t>Oxygen Saturation decreasing at any time during or after mealtime</a:t>
            </a:r>
          </a:p>
        </p:txBody>
      </p:sp>
      <p:pic>
        <p:nvPicPr>
          <p:cNvPr id="4" name="Picture 3" descr="A picture containing text, window, vector graphics&#10;&#10;Description automatically generated">
            <a:extLst>
              <a:ext uri="{FF2B5EF4-FFF2-40B4-BE49-F238E27FC236}">
                <a16:creationId xmlns:a16="http://schemas.microsoft.com/office/drawing/2014/main" id="{123EEDD0-A2BB-469E-9624-2CD709CC9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6" y="5423845"/>
            <a:ext cx="509898" cy="43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79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10E37D0-0747-46DA-810B-26561D08C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65" y="1150144"/>
            <a:ext cx="3899582" cy="46750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233C3F-2845-4EA4-A0C2-A191F5380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855" y="1150144"/>
            <a:ext cx="3745365" cy="4677069"/>
          </a:xfrm>
          <a:prstGeom prst="rect">
            <a:avLst/>
          </a:prstGeom>
        </p:spPr>
      </p:pic>
      <p:pic>
        <p:nvPicPr>
          <p:cNvPr id="5" name="Picture 4" descr="A picture containing text, window, vector graphics&#10;&#10;Description automatically generated">
            <a:extLst>
              <a:ext uri="{FF2B5EF4-FFF2-40B4-BE49-F238E27FC236}">
                <a16:creationId xmlns:a16="http://schemas.microsoft.com/office/drawing/2014/main" id="{0EE8DD5E-6EF4-4651-8162-7734514FB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6" y="5423845"/>
            <a:ext cx="509898" cy="43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74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11000-E884-4D4A-BB9A-5B565289C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Fatal Five Plus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12817-4CF9-D343-BBEE-659AFDEB2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4B575B"/>
                </a:solidFill>
              </a:rPr>
              <a:t>Aspiration</a:t>
            </a:r>
          </a:p>
          <a:p>
            <a:r>
              <a:rPr lang="en-US" dirty="0">
                <a:solidFill>
                  <a:srgbClr val="4B575B"/>
                </a:solidFill>
              </a:rPr>
              <a:t>Bowel Obstruction</a:t>
            </a:r>
          </a:p>
          <a:p>
            <a:r>
              <a:rPr lang="en-US" dirty="0">
                <a:solidFill>
                  <a:srgbClr val="4B575B"/>
                </a:solidFill>
              </a:rPr>
              <a:t>Seizures</a:t>
            </a:r>
          </a:p>
          <a:p>
            <a:r>
              <a:rPr lang="en-US" dirty="0">
                <a:solidFill>
                  <a:srgbClr val="4B575B"/>
                </a:solidFill>
              </a:rPr>
              <a:t>Dehydration</a:t>
            </a:r>
          </a:p>
          <a:p>
            <a:r>
              <a:rPr lang="en-US" dirty="0">
                <a:solidFill>
                  <a:srgbClr val="4B575B"/>
                </a:solidFill>
              </a:rPr>
              <a:t>Sepsis</a:t>
            </a:r>
          </a:p>
          <a:p>
            <a:r>
              <a:rPr lang="en-US" dirty="0">
                <a:solidFill>
                  <a:srgbClr val="4B575B"/>
                </a:solidFill>
              </a:rPr>
              <a:t>+ GERD</a:t>
            </a:r>
          </a:p>
        </p:txBody>
      </p:sp>
      <p:pic>
        <p:nvPicPr>
          <p:cNvPr id="6" name="Picture 5" descr="A picture containing outdoor, person, crowd&#10;&#10;Description automatically generated">
            <a:extLst>
              <a:ext uri="{FF2B5EF4-FFF2-40B4-BE49-F238E27FC236}">
                <a16:creationId xmlns:a16="http://schemas.microsoft.com/office/drawing/2014/main" id="{BE712111-C400-B14A-A48B-BC9BB0F0AA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86"/>
                    </a14:imgEffect>
                    <a14:imgEffect>
                      <a14:saturation sat="59000"/>
                    </a14:imgEffect>
                    <a14:imgEffect>
                      <a14:brightnessContrast bright="1000" contrast="15000"/>
                    </a14:imgEffect>
                  </a14:imgLayer>
                </a14:imgProps>
              </a:ext>
            </a:extLst>
          </a:blip>
          <a:srcRect l="22886" r="28291"/>
          <a:stretch/>
        </p:blipFill>
        <p:spPr>
          <a:xfrm>
            <a:off x="5372101" y="857250"/>
            <a:ext cx="3771899" cy="51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203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9456-5F4D-0A47-B589-7D34FFFE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Uni Neue Book" pitchFamily="50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E45F3-895C-E844-9E29-3EB1957BF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6601" y="2399586"/>
            <a:ext cx="6105254" cy="4457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Craig </a:t>
            </a:r>
            <a:r>
              <a:rPr lang="en-US" sz="2400" dirty="0" err="1"/>
              <a:t>Escudé</a:t>
            </a:r>
            <a:r>
              <a:rPr lang="en-US" sz="2400" dirty="0"/>
              <a:t>, MD, FAAFP, FAADM</a:t>
            </a:r>
          </a:p>
          <a:p>
            <a:pPr marL="0" indent="0">
              <a:buNone/>
            </a:pPr>
            <a:r>
              <a:rPr lang="en-US" sz="2400" dirty="0"/>
              <a:t>Craig@ReplacingRisk.com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4116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11000-E884-4D4A-BB9A-5B565289C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Fatal Five Plus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12817-4CF9-D343-BBEE-659AFDEB2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4B575B"/>
                </a:solidFill>
              </a:rPr>
              <a:t>Aspiration</a:t>
            </a:r>
          </a:p>
          <a:p>
            <a:r>
              <a:rPr lang="en-US" dirty="0">
                <a:solidFill>
                  <a:srgbClr val="4B575B"/>
                </a:solidFill>
              </a:rPr>
              <a:t>Bowel Obstruction</a:t>
            </a:r>
          </a:p>
          <a:p>
            <a:r>
              <a:rPr lang="en-US" dirty="0">
                <a:solidFill>
                  <a:srgbClr val="4B575B"/>
                </a:solidFill>
              </a:rPr>
              <a:t>Seizures</a:t>
            </a:r>
          </a:p>
          <a:p>
            <a:r>
              <a:rPr lang="en-US" dirty="0">
                <a:solidFill>
                  <a:srgbClr val="4B575B"/>
                </a:solidFill>
              </a:rPr>
              <a:t>Dehydration</a:t>
            </a:r>
          </a:p>
          <a:p>
            <a:r>
              <a:rPr lang="en-US" dirty="0">
                <a:solidFill>
                  <a:srgbClr val="4B575B"/>
                </a:solidFill>
              </a:rPr>
              <a:t>Sepsis</a:t>
            </a:r>
          </a:p>
          <a:p>
            <a:r>
              <a:rPr lang="en-US" dirty="0">
                <a:solidFill>
                  <a:srgbClr val="4B575B"/>
                </a:solidFill>
              </a:rPr>
              <a:t>+ GERD</a:t>
            </a:r>
          </a:p>
        </p:txBody>
      </p:sp>
      <p:pic>
        <p:nvPicPr>
          <p:cNvPr id="6" name="Picture 5" descr="A picture containing outdoor, person, crowd&#10;&#10;Description automatically generated">
            <a:extLst>
              <a:ext uri="{FF2B5EF4-FFF2-40B4-BE49-F238E27FC236}">
                <a16:creationId xmlns:a16="http://schemas.microsoft.com/office/drawing/2014/main" id="{BE712111-C400-B14A-A48B-BC9BB0F0AA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86"/>
                    </a14:imgEffect>
                    <a14:imgEffect>
                      <a14:saturation sat="59000"/>
                    </a14:imgEffect>
                    <a14:imgEffect>
                      <a14:brightnessContrast bright="1000" contrast="15000"/>
                    </a14:imgEffect>
                  </a14:imgLayer>
                </a14:imgProps>
              </a:ext>
            </a:extLst>
          </a:blip>
          <a:srcRect l="22886" r="28291"/>
          <a:stretch/>
        </p:blipFill>
        <p:spPr>
          <a:xfrm>
            <a:off x="5372101" y="857250"/>
            <a:ext cx="3771899" cy="51504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1B032-B304-AC62-3C75-17F915C0F318}"/>
              </a:ext>
            </a:extLst>
          </p:cNvPr>
          <p:cNvSpPr txBox="1"/>
          <p:nvPr/>
        </p:nvSpPr>
        <p:spPr>
          <a:xfrm>
            <a:off x="3537860" y="5516002"/>
            <a:ext cx="313702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All photos 2025 Rick Guidotti, </a:t>
            </a:r>
          </a:p>
          <a:p>
            <a:pPr defTabSz="685800"/>
            <a:r>
              <a:rPr lang="en-US" sz="825" dirty="0">
                <a:solidFill>
                  <a:prstClr val="black"/>
                </a:solidFill>
                <a:latin typeface="Calibri" panose="020F0502020204030204"/>
              </a:rPr>
              <a:t>Positive Exposure.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53227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0FA7F-154F-514E-8D48-CC8EDDF6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Aspiration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0B9527-DECB-7D44-AD5D-1FA1BA5D287C}"/>
              </a:ext>
            </a:extLst>
          </p:cNvPr>
          <p:cNvSpPr txBox="1">
            <a:spLocks/>
          </p:cNvSpPr>
          <p:nvPr/>
        </p:nvSpPr>
        <p:spPr>
          <a:xfrm>
            <a:off x="4354390" y="2226469"/>
            <a:ext cx="4052102" cy="28708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D3436"/>
                </a:solidFill>
                <a:latin typeface="Uni Neue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Breathing food or fluid into the airway</a:t>
            </a:r>
            <a:endParaRPr lang="en-US" sz="18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3" name="Picture 2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E2DD76FF-F124-196A-6084-BCB15095C3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86"/>
                    </a14:imgEffect>
                    <a14:imgEffect>
                      <a14:saturation sat="24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</a:extLst>
          </a:blip>
          <a:srcRect l="23813" r="26996"/>
          <a:stretch/>
        </p:blipFill>
        <p:spPr>
          <a:xfrm>
            <a:off x="0" y="857250"/>
            <a:ext cx="37952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9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9456-5F4D-0A47-B589-7D34FFFE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Aspiration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E45F3-895C-E844-9E29-3EB1957BF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5491298" cy="279833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high cause of death in people with IDD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Influenced by many factors</a:t>
            </a:r>
          </a:p>
          <a:p>
            <a:endParaRPr lang="en-US" dirty="0"/>
          </a:p>
          <a:p>
            <a:r>
              <a:rPr lang="en-US" dirty="0"/>
              <a:t>Individual management and staff training are critical!</a:t>
            </a:r>
          </a:p>
          <a:p>
            <a:endParaRPr lang="en-US" dirty="0"/>
          </a:p>
          <a:p>
            <a:r>
              <a:rPr lang="en-US" dirty="0"/>
              <a:t>Identifying root cause is vital!</a:t>
            </a:r>
          </a:p>
          <a:p>
            <a:endParaRPr lang="en-US" dirty="0"/>
          </a:p>
          <a:p>
            <a:r>
              <a:rPr lang="en-US" dirty="0"/>
              <a:t>Can be caused by food going in or out of the stomach</a:t>
            </a:r>
          </a:p>
        </p:txBody>
      </p:sp>
      <p:pic>
        <p:nvPicPr>
          <p:cNvPr id="5" name="Picture 4" descr="A picture containing text, window, vector graphics&#10;&#10;Description automatically generated">
            <a:extLst>
              <a:ext uri="{FF2B5EF4-FFF2-40B4-BE49-F238E27FC236}">
                <a16:creationId xmlns:a16="http://schemas.microsoft.com/office/drawing/2014/main" id="{BA5D38B0-97ED-47FF-91E8-B136B6B31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6" y="5423845"/>
            <a:ext cx="509898" cy="43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85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Uni Neue Book" pitchFamily="50" charset="0"/>
                <a:ea typeface="+mn-ea"/>
                <a:cs typeface="Arial" panose="020B0604020202020204" pitchFamily="34" charset="0"/>
              </a:rPr>
              <a:t>Aspiration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8517" y="2164746"/>
            <a:ext cx="7886700" cy="326350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latin typeface="Uni Neue Book" pitchFamily="50" charset="0"/>
                <a:cs typeface="Arial" panose="020B0604020202020204" pitchFamily="34" charset="0"/>
              </a:rPr>
              <a:t>Acute</a:t>
            </a:r>
          </a:p>
          <a:p>
            <a:pPr lvl="1"/>
            <a:r>
              <a:rPr lang="en-US" dirty="0">
                <a:latin typeface="Uni Neue Book" pitchFamily="50" charset="0"/>
                <a:cs typeface="Arial" panose="020B0604020202020204" pitchFamily="34" charset="0"/>
              </a:rPr>
              <a:t>Large quantity of aspirated material</a:t>
            </a:r>
          </a:p>
          <a:p>
            <a:pPr lvl="2"/>
            <a:r>
              <a:rPr lang="en-US" dirty="0">
                <a:latin typeface="Uni Neue Book" pitchFamily="50" charset="0"/>
                <a:cs typeface="Arial" panose="020B0604020202020204" pitchFamily="34" charset="0"/>
              </a:rPr>
              <a:t>Can result in death</a:t>
            </a:r>
          </a:p>
          <a:p>
            <a:pPr lvl="1"/>
            <a:r>
              <a:rPr lang="en-US" dirty="0">
                <a:latin typeface="Uni Neue Book" pitchFamily="50" charset="0"/>
                <a:cs typeface="Arial" panose="020B0604020202020204" pitchFamily="34" charset="0"/>
              </a:rPr>
              <a:t>Smaller quantity</a:t>
            </a:r>
          </a:p>
          <a:p>
            <a:pPr lvl="2"/>
            <a:r>
              <a:rPr lang="en-US" dirty="0">
                <a:latin typeface="Uni Neue Book" pitchFamily="50" charset="0"/>
                <a:cs typeface="Arial" panose="020B0604020202020204" pitchFamily="34" charset="0"/>
              </a:rPr>
              <a:t>Pneumonia</a:t>
            </a:r>
          </a:p>
          <a:p>
            <a:r>
              <a:rPr lang="en-US" dirty="0">
                <a:latin typeface="Uni Neue Book" pitchFamily="50" charset="0"/>
                <a:cs typeface="Arial" panose="020B0604020202020204" pitchFamily="34" charset="0"/>
              </a:rPr>
              <a:t>Recurrent</a:t>
            </a:r>
          </a:p>
          <a:p>
            <a:pPr lvl="1"/>
            <a:r>
              <a:rPr lang="en-US" dirty="0">
                <a:latin typeface="Uni Neue Book" pitchFamily="50" charset="0"/>
                <a:cs typeface="Arial" panose="020B0604020202020204" pitchFamily="34" charset="0"/>
              </a:rPr>
              <a:t>Frequent pneumonia</a:t>
            </a:r>
          </a:p>
          <a:p>
            <a:pPr lvl="1"/>
            <a:r>
              <a:rPr lang="en-US" dirty="0">
                <a:latin typeface="Uni Neue Book" pitchFamily="50" charset="0"/>
                <a:cs typeface="Arial" panose="020B0604020202020204" pitchFamily="34" charset="0"/>
              </a:rPr>
              <a:t>Wheezing</a:t>
            </a:r>
          </a:p>
          <a:p>
            <a:pPr marL="960120" lvl="4" indent="0">
              <a:buNone/>
            </a:pPr>
            <a:endParaRPr lang="en-US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Uni Neue Book" pitchFamily="50" charset="0"/>
                <a:ea typeface="+mn-ea"/>
                <a:cs typeface="Arial" panose="020B0604020202020204" pitchFamily="34" charset="0"/>
              </a:rPr>
              <a:t>Aspiration – Subtle Signs and Symptoms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937034" y="2461671"/>
            <a:ext cx="5915025" cy="3263503"/>
          </a:xfrm>
        </p:spPr>
        <p:txBody>
          <a:bodyPr/>
          <a:lstStyle/>
          <a:p>
            <a:pPr marL="217885" indent="-217885">
              <a:lnSpc>
                <a:spcPct val="150000"/>
              </a:lnSpc>
            </a:pPr>
            <a:r>
              <a:rPr lang="en-US" dirty="0">
                <a:latin typeface="Uni Neue Book" pitchFamily="50" charset="0"/>
                <a:cs typeface="Arial" panose="020B0604020202020204" pitchFamily="34" charset="0"/>
              </a:rPr>
              <a:t>Cough - especially with eating or drinking</a:t>
            </a:r>
          </a:p>
          <a:p>
            <a:pPr marL="217885" indent="-217885">
              <a:lnSpc>
                <a:spcPct val="150000"/>
              </a:lnSpc>
            </a:pPr>
            <a:r>
              <a:rPr lang="en-US" dirty="0">
                <a:latin typeface="Uni Neue Book" pitchFamily="50" charset="0"/>
                <a:cs typeface="Arial" panose="020B0604020202020204" pitchFamily="34" charset="0"/>
              </a:rPr>
              <a:t>Refusal to drink thin liquids</a:t>
            </a:r>
          </a:p>
          <a:p>
            <a:pPr marL="217885" indent="-217885">
              <a:lnSpc>
                <a:spcPct val="150000"/>
              </a:lnSpc>
            </a:pPr>
            <a:r>
              <a:rPr lang="en-US" dirty="0">
                <a:latin typeface="Uni Neue Book" pitchFamily="50" charset="0"/>
                <a:cs typeface="Arial" panose="020B0604020202020204" pitchFamily="34" charset="0"/>
              </a:rPr>
              <a:t>Resistance in eating or drinking</a:t>
            </a:r>
          </a:p>
          <a:p>
            <a:pPr marL="217885" indent="-217885">
              <a:lnSpc>
                <a:spcPct val="150000"/>
              </a:lnSpc>
            </a:pPr>
            <a:r>
              <a:rPr lang="en-US" dirty="0">
                <a:latin typeface="Uni Neue Book" pitchFamily="50" charset="0"/>
                <a:cs typeface="Arial" panose="020B0604020202020204" pitchFamily="34" charset="0"/>
              </a:rPr>
              <a:t>Recurrent pneumonia</a:t>
            </a:r>
          </a:p>
          <a:p>
            <a:pPr marL="217885" indent="-217885">
              <a:lnSpc>
                <a:spcPct val="150000"/>
              </a:lnSpc>
            </a:pPr>
            <a:r>
              <a:rPr lang="en-US" dirty="0">
                <a:latin typeface="Uni Neue Book" pitchFamily="50" charset="0"/>
                <a:cs typeface="Arial" panose="020B0604020202020204" pitchFamily="34" charset="0"/>
              </a:rPr>
              <a:t>Reactive airway disease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Uni Neue Book" pitchFamily="50" charset="0"/>
                <a:ea typeface="+mn-ea"/>
                <a:cs typeface="Arial" panose="020B0604020202020204" pitchFamily="34" charset="0"/>
              </a:rPr>
              <a:t>Aspiration - Causes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43823" y="1915893"/>
            <a:ext cx="5915025" cy="3812381"/>
          </a:xfrm>
        </p:spPr>
        <p:txBody>
          <a:bodyPr vert="horz" lIns="0" tIns="0" rIns="0" bIns="0" rtlCol="0">
            <a:noAutofit/>
          </a:bodyPr>
          <a:lstStyle/>
          <a:p>
            <a:r>
              <a:rPr lang="en-US" sz="1950" dirty="0">
                <a:latin typeface="Uni Neue Book" pitchFamily="50" charset="0"/>
                <a:cs typeface="Arial" panose="020B0604020202020204" pitchFamily="34" charset="0"/>
              </a:rPr>
              <a:t>Constipation</a:t>
            </a:r>
          </a:p>
          <a:p>
            <a:endParaRPr lang="en-US" sz="600" dirty="0">
              <a:latin typeface="Uni Neue Book" pitchFamily="50" charset="0"/>
              <a:cs typeface="Arial" panose="020B0604020202020204" pitchFamily="34" charset="0"/>
            </a:endParaRPr>
          </a:p>
          <a:p>
            <a:r>
              <a:rPr lang="en-US" sz="1950" dirty="0">
                <a:latin typeface="Uni Neue Book" pitchFamily="50" charset="0"/>
                <a:cs typeface="Arial" panose="020B0604020202020204" pitchFamily="34" charset="0"/>
              </a:rPr>
              <a:t>GERD</a:t>
            </a:r>
          </a:p>
          <a:p>
            <a:pPr marL="435769" lvl="1" indent="-257175"/>
            <a:r>
              <a:rPr lang="en-US" sz="1950" dirty="0">
                <a:latin typeface="Uni Neue Book" pitchFamily="50" charset="0"/>
                <a:cs typeface="Arial" panose="020B0604020202020204" pitchFamily="34" charset="0"/>
              </a:rPr>
              <a:t>Reclined positioning</a:t>
            </a:r>
          </a:p>
          <a:p>
            <a:pPr marL="435769" lvl="1" indent="-257175"/>
            <a:r>
              <a:rPr lang="en-US" sz="1950" dirty="0">
                <a:latin typeface="Uni Neue Book" pitchFamily="50" charset="0"/>
                <a:cs typeface="Arial" panose="020B0604020202020204" pitchFamily="34" charset="0"/>
              </a:rPr>
              <a:t>Liquid diet</a:t>
            </a:r>
          </a:p>
          <a:p>
            <a:pPr marL="435769" lvl="1" indent="-257175"/>
            <a:endParaRPr lang="en-US" sz="600" dirty="0">
              <a:latin typeface="Uni Neue Book" pitchFamily="50" charset="0"/>
              <a:cs typeface="Arial" panose="020B0604020202020204" pitchFamily="34" charset="0"/>
            </a:endParaRPr>
          </a:p>
          <a:p>
            <a:r>
              <a:rPr lang="en-US" sz="1950" dirty="0">
                <a:latin typeface="Uni Neue Book" pitchFamily="50" charset="0"/>
                <a:cs typeface="Arial" panose="020B0604020202020204" pitchFamily="34" charset="0"/>
              </a:rPr>
              <a:t>Dysphagia</a:t>
            </a:r>
          </a:p>
          <a:p>
            <a:endParaRPr lang="en-US" sz="600" dirty="0">
              <a:latin typeface="Uni Neue Book" pitchFamily="50" charset="0"/>
              <a:cs typeface="Arial" panose="020B0604020202020204" pitchFamily="34" charset="0"/>
            </a:endParaRPr>
          </a:p>
          <a:p>
            <a:r>
              <a:rPr lang="en-US" sz="1950" dirty="0">
                <a:latin typeface="Uni Neue Book" pitchFamily="50" charset="0"/>
                <a:cs typeface="Arial" panose="020B0604020202020204" pitchFamily="34" charset="0"/>
              </a:rPr>
              <a:t>GI dysmotility</a:t>
            </a:r>
          </a:p>
          <a:p>
            <a:endParaRPr lang="en-US" sz="600" dirty="0">
              <a:latin typeface="Uni Neue Book" pitchFamily="50" charset="0"/>
              <a:cs typeface="Arial" panose="020B0604020202020204" pitchFamily="34" charset="0"/>
            </a:endParaRPr>
          </a:p>
          <a:p>
            <a:r>
              <a:rPr lang="en-US" sz="1950" dirty="0">
                <a:latin typeface="Uni Neue Book" pitchFamily="50" charset="0"/>
                <a:cs typeface="Arial" panose="020B0604020202020204" pitchFamily="34" charset="0"/>
              </a:rPr>
              <a:t>Sedation</a:t>
            </a:r>
          </a:p>
          <a:p>
            <a:pPr marL="435769" lvl="1" indent="-257175"/>
            <a:r>
              <a:rPr lang="en-US" sz="1950" dirty="0">
                <a:latin typeface="Uni Neue Book" pitchFamily="50" charset="0"/>
                <a:cs typeface="Arial" panose="020B0604020202020204" pitchFamily="34" charset="0"/>
              </a:rPr>
              <a:t>Medications</a:t>
            </a:r>
          </a:p>
          <a:p>
            <a:pPr marL="435769" lvl="1" indent="-257175"/>
            <a:r>
              <a:rPr lang="en-US" sz="1950" dirty="0">
                <a:latin typeface="Uni Neue Book" pitchFamily="50" charset="0"/>
                <a:cs typeface="Arial" panose="020B0604020202020204" pitchFamily="34" charset="0"/>
              </a:rPr>
              <a:t>Illness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21435</TotalTime>
  <Words>864</Words>
  <Application>Microsoft Office PowerPoint</Application>
  <PresentationFormat>On-screen Show (4:3)</PresentationFormat>
  <Paragraphs>258</Paragraphs>
  <Slides>37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Amasis MT Pro Black</vt:lpstr>
      <vt:lpstr>Arial</vt:lpstr>
      <vt:lpstr>Calibri</vt:lpstr>
      <vt:lpstr>Tw Cen MT</vt:lpstr>
      <vt:lpstr>Tw Cen MT Condensed</vt:lpstr>
      <vt:lpstr>Uni Neue Book</vt:lpstr>
      <vt:lpstr>Uni Neue Regular</vt:lpstr>
      <vt:lpstr>Wingdings 3</vt:lpstr>
      <vt:lpstr>Integral</vt:lpstr>
      <vt:lpstr>Office Theme</vt:lpstr>
      <vt:lpstr>PowerPoint Presentation</vt:lpstr>
      <vt:lpstr>The Fatal Five Plus</vt:lpstr>
      <vt:lpstr>Craig Escudé, MD, FAAFP, FAADM</vt:lpstr>
      <vt:lpstr>Fatal Five Plus</vt:lpstr>
      <vt:lpstr>Aspiration</vt:lpstr>
      <vt:lpstr>Aspiration</vt:lpstr>
      <vt:lpstr>Aspiration</vt:lpstr>
      <vt:lpstr>Aspiration – Subtle Signs and Symptoms</vt:lpstr>
      <vt:lpstr>Aspiration - Causes</vt:lpstr>
      <vt:lpstr>Aspiration - Prevention</vt:lpstr>
      <vt:lpstr>Bowel Obstruction</vt:lpstr>
      <vt:lpstr>Bowel Obstruction</vt:lpstr>
      <vt:lpstr>The Gastrointestinal Tract</vt:lpstr>
      <vt:lpstr>Constipation</vt:lpstr>
      <vt:lpstr>Constipation - Causes</vt:lpstr>
      <vt:lpstr>Constipation - Treatment</vt:lpstr>
      <vt:lpstr>PowerPoint Presentation</vt:lpstr>
      <vt:lpstr>Seizures</vt:lpstr>
      <vt:lpstr>Seizures</vt:lpstr>
      <vt:lpstr>PowerPoint Presentation</vt:lpstr>
      <vt:lpstr>Seizures</vt:lpstr>
      <vt:lpstr>Seizures- Precipitation Factors</vt:lpstr>
      <vt:lpstr>Seizures</vt:lpstr>
      <vt:lpstr>Dehydration</vt:lpstr>
      <vt:lpstr>Dehydration</vt:lpstr>
      <vt:lpstr>Sepsis</vt:lpstr>
      <vt:lpstr>Sepsis</vt:lpstr>
      <vt:lpstr>Sepsis is a Silent Killer</vt:lpstr>
      <vt:lpstr>Sepsis – Signs and Symptoms</vt:lpstr>
      <vt:lpstr>Every hour that passes without treatment raises death risk by 10%</vt:lpstr>
      <vt:lpstr>Gastroesophageal Reflux disease (GERD)</vt:lpstr>
      <vt:lpstr>Gastroesophageal Reflux disease (GERD)</vt:lpstr>
      <vt:lpstr>Common Signs Not Recognized</vt:lpstr>
      <vt:lpstr>Diagnosis</vt:lpstr>
      <vt:lpstr>PowerPoint Presentation</vt:lpstr>
      <vt:lpstr>Fatal Five Plus</vt:lpstr>
      <vt:lpstr>Thank You!</vt:lpstr>
    </vt:vector>
  </TitlesOfParts>
  <Company>University of Iowa Hospitals and Clinics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Autism:  Transition into adulthood</dc:title>
  <dc:creator>Jodi Tate</dc:creator>
  <cp:lastModifiedBy>van der Heide, Carly J</cp:lastModifiedBy>
  <cp:revision>264</cp:revision>
  <cp:lastPrinted>2024-06-10T18:56:41Z</cp:lastPrinted>
  <dcterms:created xsi:type="dcterms:W3CDTF">2014-11-01T11:36:13Z</dcterms:created>
  <dcterms:modified xsi:type="dcterms:W3CDTF">2025-09-16T19:54:33Z</dcterms:modified>
</cp:coreProperties>
</file>