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31" r:id="rId1"/>
  </p:sldMasterIdLst>
  <p:notesMasterIdLst>
    <p:notesMasterId r:id="rId9"/>
  </p:notesMasterIdLst>
  <p:handoutMasterIdLst>
    <p:handoutMasterId r:id="rId10"/>
  </p:handoutMasterIdLst>
  <p:sldIdLst>
    <p:sldId id="1906" r:id="rId2"/>
    <p:sldId id="1920" r:id="rId3"/>
    <p:sldId id="1924" r:id="rId4"/>
    <p:sldId id="1923" r:id="rId5"/>
    <p:sldId id="1919" r:id="rId6"/>
    <p:sldId id="1925" r:id="rId7"/>
    <p:sldId id="1926" r:id="rId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51" autoAdjust="0"/>
  </p:normalViewPr>
  <p:slideViewPr>
    <p:cSldViewPr snapToGrid="0" snapToObjects="1">
      <p:cViewPr varScale="1">
        <p:scale>
          <a:sx n="86" d="100"/>
          <a:sy n="86" d="100"/>
        </p:scale>
        <p:origin x="2334" y="78"/>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snapToGrid="0" snapToObjects="1">
      <p:cViewPr varScale="1">
        <p:scale>
          <a:sx n="47" d="100"/>
          <a:sy n="47" d="100"/>
        </p:scale>
        <p:origin x="2310"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6" tIns="46588" rIns="93176" bIns="46588" rtlCol="0"/>
          <a:lstStyle>
            <a:lvl1pPr algn="r">
              <a:defRPr sz="1200"/>
            </a:lvl1pPr>
          </a:lstStyle>
          <a:p>
            <a:fld id="{BB353268-BEF9-4F8C-BC4A-233C04E862D0}" type="datetimeFigureOut">
              <a:rPr lang="en-US" smtClean="0"/>
              <a:t>9/16/2025</a:t>
            </a:fld>
            <a:endParaRPr lang="en-US"/>
          </a:p>
        </p:txBody>
      </p:sp>
      <p:sp>
        <p:nvSpPr>
          <p:cNvPr id="4" name="Footer Placeholder 3"/>
          <p:cNvSpPr>
            <a:spLocks noGrp="1"/>
          </p:cNvSpPr>
          <p:nvPr>
            <p:ph type="ftr" sz="quarter" idx="2"/>
          </p:nvPr>
        </p:nvSpPr>
        <p:spPr>
          <a:xfrm>
            <a:off x="0" y="8829968"/>
            <a:ext cx="3037840" cy="464820"/>
          </a:xfrm>
          <a:prstGeom prst="rect">
            <a:avLst/>
          </a:prstGeom>
        </p:spPr>
        <p:txBody>
          <a:bodyPr vert="horz" lIns="93176" tIns="46588" rIns="93176" bIns="46588"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8"/>
            <a:ext cx="3037840" cy="464820"/>
          </a:xfrm>
          <a:prstGeom prst="rect">
            <a:avLst/>
          </a:prstGeom>
        </p:spPr>
        <p:txBody>
          <a:bodyPr vert="horz" lIns="93176" tIns="46588" rIns="93176" bIns="46588" rtlCol="0" anchor="b"/>
          <a:lstStyle>
            <a:lvl1pPr algn="r">
              <a:defRPr sz="1200"/>
            </a:lvl1pPr>
          </a:lstStyle>
          <a:p>
            <a:fld id="{27CFD1D8-5DC5-41EC-A2B5-922E46A83542}" type="slidenum">
              <a:rPr lang="en-US" smtClean="0"/>
              <a:t>‹#›</a:t>
            </a:fld>
            <a:endParaRPr lang="en-US"/>
          </a:p>
        </p:txBody>
      </p:sp>
    </p:spTree>
    <p:extLst>
      <p:ext uri="{BB962C8B-B14F-4D97-AF65-F5344CB8AC3E}">
        <p14:creationId xmlns:p14="http://schemas.microsoft.com/office/powerpoint/2010/main" val="3020381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6" tIns="46588" rIns="93176" bIns="46588" rtlCol="0"/>
          <a:lstStyle>
            <a:lvl1pPr algn="r">
              <a:defRPr sz="1200"/>
            </a:lvl1pPr>
          </a:lstStyle>
          <a:p>
            <a:fld id="{A517B45A-50C8-1D49-93CE-139A8C3B5ED4}" type="datetimeFigureOut">
              <a:rPr lang="en-US" smtClean="0"/>
              <a:t>9/16/2025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76" tIns="46588" rIns="93176" bIns="46588" rtlCol="0" anchor="b"/>
          <a:lstStyle>
            <a:lvl1pPr algn="r">
              <a:defRPr sz="1200"/>
            </a:lvl1pPr>
          </a:lstStyle>
          <a:p>
            <a:fld id="{1ED65AAA-DA5F-6742-A067-B679F5A0BAAD}" type="slidenum">
              <a:rPr lang="en-US" smtClean="0"/>
              <a:t>‹#›</a:t>
            </a:fld>
            <a:endParaRPr lang="en-US"/>
          </a:p>
        </p:txBody>
      </p:sp>
    </p:spTree>
    <p:extLst>
      <p:ext uri="{BB962C8B-B14F-4D97-AF65-F5344CB8AC3E}">
        <p14:creationId xmlns:p14="http://schemas.microsoft.com/office/powerpoint/2010/main" val="3923671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D65AAA-DA5F-6742-A067-B679F5A0BAAD}" type="slidenum">
              <a:rPr lang="en-US" smtClean="0"/>
              <a:t>1</a:t>
            </a:fld>
            <a:endParaRPr lang="en-US"/>
          </a:p>
        </p:txBody>
      </p:sp>
    </p:spTree>
    <p:extLst>
      <p:ext uri="{BB962C8B-B14F-4D97-AF65-F5344CB8AC3E}">
        <p14:creationId xmlns:p14="http://schemas.microsoft.com/office/powerpoint/2010/main" val="2075606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D65AAA-DA5F-6742-A067-B679F5A0BAAD}" type="slidenum">
              <a:rPr lang="en-US" smtClean="0"/>
              <a:t>5</a:t>
            </a:fld>
            <a:endParaRPr lang="en-US"/>
          </a:p>
        </p:txBody>
      </p:sp>
    </p:spTree>
    <p:extLst>
      <p:ext uri="{BB962C8B-B14F-4D97-AF65-F5344CB8AC3E}">
        <p14:creationId xmlns:p14="http://schemas.microsoft.com/office/powerpoint/2010/main" val="4086733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ED65AAA-DA5F-6742-A067-B679F5A0BAAD}" type="slidenum">
              <a:rPr lang="en-US" smtClean="0"/>
              <a:t>7</a:t>
            </a:fld>
            <a:endParaRPr lang="en-US"/>
          </a:p>
        </p:txBody>
      </p:sp>
    </p:spTree>
    <p:extLst>
      <p:ext uri="{BB962C8B-B14F-4D97-AF65-F5344CB8AC3E}">
        <p14:creationId xmlns:p14="http://schemas.microsoft.com/office/powerpoint/2010/main" val="4099850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0FFC65D-C6F2-40DC-8040-DBB70F190BA1}" type="datetime2">
              <a:rPr lang="en-US" smtClean="0"/>
              <a:t>Tuesday, September 16, 2025</a:t>
            </a:fld>
            <a:endParaRPr lang="en-US" dirty="0"/>
          </a:p>
        </p:txBody>
      </p:sp>
      <p:sp>
        <p:nvSpPr>
          <p:cNvPr id="5" name="Footer Placeholder 4"/>
          <p:cNvSpPr>
            <a:spLocks noGrp="1"/>
          </p:cNvSpPr>
          <p:nvPr>
            <p:ph type="ftr" sz="quarter" idx="11"/>
          </p:nvPr>
        </p:nvSpPr>
        <p:spPr/>
        <p:txBody>
          <a:bodyPr/>
          <a:lstStyle/>
          <a:p>
            <a:pPr algn="r"/>
            <a:r>
              <a:rPr lang="en-US"/>
              <a:t>Susan.smith@hhs.state.ia.us</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0123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8F7ACA-5CF0-44B3-AE4F-CCBF97F5A1B6}" type="datetime2">
              <a:rPr lang="en-US" smtClean="0"/>
              <a:t>Tuesday, September 16, 2025</a:t>
            </a:fld>
            <a:endParaRPr lang="en-US" dirty="0"/>
          </a:p>
        </p:txBody>
      </p:sp>
      <p:sp>
        <p:nvSpPr>
          <p:cNvPr id="5" name="Footer Placeholder 4"/>
          <p:cNvSpPr>
            <a:spLocks noGrp="1"/>
          </p:cNvSpPr>
          <p:nvPr>
            <p:ph type="ftr" sz="quarter" idx="11"/>
          </p:nvPr>
        </p:nvSpPr>
        <p:spPr/>
        <p:txBody>
          <a:bodyPr/>
          <a:lstStyle/>
          <a:p>
            <a:pPr algn="r"/>
            <a:r>
              <a:rPr lang="en-US"/>
              <a:t>Susan.smith@hhs.state.ia.us</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3187011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7E24BF-107D-4788-8817-0C0F9557459A}" type="datetime2">
              <a:rPr lang="en-US" smtClean="0"/>
              <a:t>Tuesday, September 16, 2025</a:t>
            </a:fld>
            <a:endParaRPr lang="en-US" dirty="0"/>
          </a:p>
        </p:txBody>
      </p:sp>
      <p:sp>
        <p:nvSpPr>
          <p:cNvPr id="5" name="Footer Placeholder 4"/>
          <p:cNvSpPr>
            <a:spLocks noGrp="1"/>
          </p:cNvSpPr>
          <p:nvPr>
            <p:ph type="ftr" sz="quarter" idx="11"/>
          </p:nvPr>
        </p:nvSpPr>
        <p:spPr/>
        <p:txBody>
          <a:bodyPr/>
          <a:lstStyle/>
          <a:p>
            <a:pPr algn="r"/>
            <a:r>
              <a:rPr lang="en-US"/>
              <a:t>Susan.smith@hhs.state.ia.us</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059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3FD799-E29A-4C70-B6BD-8DFF54A8729E}" type="datetime2">
              <a:rPr lang="en-US" smtClean="0"/>
              <a:t>Tuesday, September 16, 2025</a:t>
            </a:fld>
            <a:endParaRPr lang="en-US" dirty="0"/>
          </a:p>
        </p:txBody>
      </p:sp>
      <p:sp>
        <p:nvSpPr>
          <p:cNvPr id="5" name="Footer Placeholder 4"/>
          <p:cNvSpPr>
            <a:spLocks noGrp="1"/>
          </p:cNvSpPr>
          <p:nvPr>
            <p:ph type="ftr" sz="quarter" idx="11"/>
          </p:nvPr>
        </p:nvSpPr>
        <p:spPr/>
        <p:txBody>
          <a:bodyPr/>
          <a:lstStyle/>
          <a:p>
            <a:pPr algn="r"/>
            <a:r>
              <a:rPr lang="en-US"/>
              <a:t>Susan.smith@hhs.state.ia.us</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1842519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65D8B1-EF9F-44EA-AC2E-270904C091B3}" type="datetime2">
              <a:rPr lang="en-US" smtClean="0"/>
              <a:t>Tuesday, September 16, 2025</a:t>
            </a:fld>
            <a:endParaRPr lang="en-US" dirty="0"/>
          </a:p>
        </p:txBody>
      </p:sp>
      <p:sp>
        <p:nvSpPr>
          <p:cNvPr id="5" name="Footer Placeholder 4"/>
          <p:cNvSpPr>
            <a:spLocks noGrp="1"/>
          </p:cNvSpPr>
          <p:nvPr>
            <p:ph type="ftr" sz="quarter" idx="11"/>
          </p:nvPr>
        </p:nvSpPr>
        <p:spPr/>
        <p:txBody>
          <a:bodyPr/>
          <a:lstStyle/>
          <a:p>
            <a:pPr algn="r"/>
            <a:r>
              <a:rPr lang="en-US"/>
              <a:t>Susan.smith@hhs.state.ia.us</a:t>
            </a: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650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C37462-2F70-41DD-B6A0-DBF21C6BF9F7}" type="datetime2">
              <a:rPr lang="en-US" smtClean="0"/>
              <a:t>Tuesday, September 16, 2025</a:t>
            </a:fld>
            <a:endParaRPr lang="en-US" dirty="0"/>
          </a:p>
        </p:txBody>
      </p:sp>
      <p:sp>
        <p:nvSpPr>
          <p:cNvPr id="6" name="Footer Placeholder 5"/>
          <p:cNvSpPr>
            <a:spLocks noGrp="1"/>
          </p:cNvSpPr>
          <p:nvPr>
            <p:ph type="ftr" sz="quarter" idx="11"/>
          </p:nvPr>
        </p:nvSpPr>
        <p:spPr/>
        <p:txBody>
          <a:bodyPr/>
          <a:lstStyle/>
          <a:p>
            <a:pPr algn="r"/>
            <a:r>
              <a:rPr lang="en-US"/>
              <a:t>Susan.smith@hhs.state.ia.us</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811993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DE3B5E-9492-4565-8311-8534C593B0BC}" type="datetime2">
              <a:rPr lang="en-US" smtClean="0"/>
              <a:t>Tuesday, September 16, 2025</a:t>
            </a:fld>
            <a:endParaRPr lang="en-US" dirty="0"/>
          </a:p>
        </p:txBody>
      </p:sp>
      <p:sp>
        <p:nvSpPr>
          <p:cNvPr id="8" name="Footer Placeholder 7"/>
          <p:cNvSpPr>
            <a:spLocks noGrp="1"/>
          </p:cNvSpPr>
          <p:nvPr>
            <p:ph type="ftr" sz="quarter" idx="11"/>
          </p:nvPr>
        </p:nvSpPr>
        <p:spPr/>
        <p:txBody>
          <a:bodyPr/>
          <a:lstStyle/>
          <a:p>
            <a:pPr algn="r"/>
            <a:r>
              <a:rPr lang="en-US"/>
              <a:t>Susan.smith@hhs.state.ia.us</a:t>
            </a: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3913219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1048E9-7A49-4871-9C6F-153D54C41215}" type="datetime2">
              <a:rPr lang="en-US" smtClean="0"/>
              <a:t>Tuesday, September 16, 2025</a:t>
            </a:fld>
            <a:endParaRPr lang="en-US" dirty="0"/>
          </a:p>
        </p:txBody>
      </p:sp>
      <p:sp>
        <p:nvSpPr>
          <p:cNvPr id="4" name="Footer Placeholder 3"/>
          <p:cNvSpPr>
            <a:spLocks noGrp="1"/>
          </p:cNvSpPr>
          <p:nvPr>
            <p:ph type="ftr" sz="quarter" idx="11"/>
          </p:nvPr>
        </p:nvSpPr>
        <p:spPr/>
        <p:txBody>
          <a:bodyPr/>
          <a:lstStyle/>
          <a:p>
            <a:pPr algn="r"/>
            <a:r>
              <a:rPr lang="en-US"/>
              <a:t>Susan.smith@hhs.state.ia.us</a:t>
            </a: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468723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31E113-700F-4CB4-8877-912D9F025AD1}" type="datetime2">
              <a:rPr lang="en-US" smtClean="0"/>
              <a:t>Tuesday, September 16, 2025</a:t>
            </a:fld>
            <a:endParaRPr lang="en-US" dirty="0"/>
          </a:p>
        </p:txBody>
      </p:sp>
      <p:sp>
        <p:nvSpPr>
          <p:cNvPr id="3" name="Footer Placeholder 2"/>
          <p:cNvSpPr>
            <a:spLocks noGrp="1"/>
          </p:cNvSpPr>
          <p:nvPr>
            <p:ph type="ftr" sz="quarter" idx="11"/>
          </p:nvPr>
        </p:nvSpPr>
        <p:spPr/>
        <p:txBody>
          <a:bodyPr/>
          <a:lstStyle/>
          <a:p>
            <a:pPr algn="r"/>
            <a:r>
              <a:rPr lang="en-US"/>
              <a:t>Susan.smith@hhs.state.ia.us</a:t>
            </a: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290439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B59FD7-C426-4575-A047-FE9554468877}" type="datetime2">
              <a:rPr lang="en-US" smtClean="0"/>
              <a:t>Tuesday, September 16, 2025</a:t>
            </a:fld>
            <a:endParaRPr lang="en-US" dirty="0"/>
          </a:p>
        </p:txBody>
      </p:sp>
      <p:sp>
        <p:nvSpPr>
          <p:cNvPr id="6" name="Footer Placeholder 5"/>
          <p:cNvSpPr>
            <a:spLocks noGrp="1"/>
          </p:cNvSpPr>
          <p:nvPr>
            <p:ph type="ftr" sz="quarter" idx="11"/>
          </p:nvPr>
        </p:nvSpPr>
        <p:spPr/>
        <p:txBody>
          <a:bodyPr/>
          <a:lstStyle/>
          <a:p>
            <a:pPr algn="r"/>
            <a:r>
              <a:rPr lang="en-US"/>
              <a:t>Susan.smith@hhs.state.ia.us</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spTree>
    <p:extLst>
      <p:ext uri="{BB962C8B-B14F-4D97-AF65-F5344CB8AC3E}">
        <p14:creationId xmlns:p14="http://schemas.microsoft.com/office/powerpoint/2010/main" val="1931753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FC33FFB-585E-4C0F-B365-A3C6FBA67765}" type="datetime2">
              <a:rPr lang="en-US" smtClean="0"/>
              <a:t>Tuesday, September 16, 2025</a:t>
            </a:fld>
            <a:endParaRPr lang="en-US" dirty="0"/>
          </a:p>
        </p:txBody>
      </p:sp>
      <p:sp>
        <p:nvSpPr>
          <p:cNvPr id="6" name="Footer Placeholder 5"/>
          <p:cNvSpPr>
            <a:spLocks noGrp="1"/>
          </p:cNvSpPr>
          <p:nvPr>
            <p:ph type="ftr" sz="quarter" idx="11"/>
          </p:nvPr>
        </p:nvSpPr>
        <p:spPr/>
        <p:txBody>
          <a:bodyPr/>
          <a:lstStyle/>
          <a:p>
            <a:pPr algn="r"/>
            <a:r>
              <a:rPr lang="en-US"/>
              <a:t>Susan.smith@hhs.state.ia.us</a:t>
            </a: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75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FCEBDDD-7242-4F7B-A453-3A4975CE95DF}" type="datetime2">
              <a:rPr lang="en-US" smtClean="0"/>
              <a:t>Tuesday, September 16, 2025</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pPr algn="r"/>
            <a:r>
              <a:rPr lang="en-US"/>
              <a:t>Susan.smith@hhs.state.ia.us</a:t>
            </a:r>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CFEC368-1D7A-4F81-ABF6-AE0E36BAF64C}" type="slidenum">
              <a:rPr lang="en-US" smtClean="0"/>
              <a:pPr/>
              <a:t>‹#›</a:t>
            </a:fld>
            <a:endParaRPr lang="en-US"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540455"/>
      </p:ext>
    </p:extLst>
  </p:cSld>
  <p:clrMap bg1="lt1" tx1="dk1" bg2="lt2" tx2="dk2" accent1="accent1" accent2="accent2" accent3="accent3" accent4="accent4" accent5="accent5" accent6="accent6" hlink="hlink" folHlink="folHlink"/>
  <p:sldLayoutIdLst>
    <p:sldLayoutId id="2147484032"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hf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F7AD23-403E-CB9F-8D5C-3C9B0866007A}"/>
              </a:ext>
            </a:extLst>
          </p:cNvPr>
          <p:cNvPicPr>
            <a:picLocks noChangeAspect="1"/>
          </p:cNvPicPr>
          <p:nvPr/>
        </p:nvPicPr>
        <p:blipFill>
          <a:blip r:embed="rId3"/>
          <a:stretch>
            <a:fillRect/>
          </a:stretch>
        </p:blipFill>
        <p:spPr>
          <a:xfrm>
            <a:off x="1304925" y="5279588"/>
            <a:ext cx="6749561" cy="1547899"/>
          </a:xfrm>
          <a:prstGeom prst="rect">
            <a:avLst/>
          </a:prstGeom>
        </p:spPr>
      </p:pic>
      <p:sp>
        <p:nvSpPr>
          <p:cNvPr id="5" name="TextBox 4">
            <a:extLst>
              <a:ext uri="{FF2B5EF4-FFF2-40B4-BE49-F238E27FC236}">
                <a16:creationId xmlns:a16="http://schemas.microsoft.com/office/drawing/2014/main" id="{FFECCAA4-1E6E-0BBD-160A-C7B3FC895343}"/>
              </a:ext>
            </a:extLst>
          </p:cNvPr>
          <p:cNvSpPr txBox="1"/>
          <p:nvPr/>
        </p:nvSpPr>
        <p:spPr>
          <a:xfrm>
            <a:off x="-2250830" y="4797084"/>
            <a:ext cx="4501661" cy="369332"/>
          </a:xfrm>
          <a:prstGeom prst="rect">
            <a:avLst/>
          </a:prstGeom>
          <a:noFill/>
        </p:spPr>
        <p:txBody>
          <a:bodyPr wrap="square" rtlCol="0">
            <a:spAutoFit/>
          </a:bodyPr>
          <a:lstStyle/>
          <a:p>
            <a:r>
              <a:rPr lang="en-US" dirty="0"/>
              <a:t>Welcome to </a:t>
            </a:r>
          </a:p>
        </p:txBody>
      </p:sp>
      <p:pic>
        <p:nvPicPr>
          <p:cNvPr id="7" name="Picture 6">
            <a:extLst>
              <a:ext uri="{FF2B5EF4-FFF2-40B4-BE49-F238E27FC236}">
                <a16:creationId xmlns:a16="http://schemas.microsoft.com/office/drawing/2014/main" id="{AD9CE774-D997-73EF-C27E-A1F16314DA47}"/>
              </a:ext>
            </a:extLst>
          </p:cNvPr>
          <p:cNvPicPr>
            <a:picLocks noChangeAspect="1"/>
          </p:cNvPicPr>
          <p:nvPr/>
        </p:nvPicPr>
        <p:blipFill>
          <a:blip r:embed="rId4"/>
          <a:stretch>
            <a:fillRect/>
          </a:stretch>
        </p:blipFill>
        <p:spPr>
          <a:xfrm>
            <a:off x="225083" y="191151"/>
            <a:ext cx="8918917" cy="3210414"/>
          </a:xfrm>
          <a:prstGeom prst="rect">
            <a:avLst/>
          </a:prstGeom>
        </p:spPr>
      </p:pic>
      <p:sp>
        <p:nvSpPr>
          <p:cNvPr id="8" name="TextBox 7">
            <a:extLst>
              <a:ext uri="{FF2B5EF4-FFF2-40B4-BE49-F238E27FC236}">
                <a16:creationId xmlns:a16="http://schemas.microsoft.com/office/drawing/2014/main" id="{51CD5A91-94C6-6795-5683-CDD51A88CB86}"/>
              </a:ext>
            </a:extLst>
          </p:cNvPr>
          <p:cNvSpPr txBox="1"/>
          <p:nvPr/>
        </p:nvSpPr>
        <p:spPr>
          <a:xfrm>
            <a:off x="94343" y="3529388"/>
            <a:ext cx="8730229" cy="1215717"/>
          </a:xfrm>
          <a:prstGeom prst="rect">
            <a:avLst/>
          </a:prstGeom>
          <a:noFill/>
        </p:spPr>
        <p:txBody>
          <a:bodyPr wrap="square" rtlCol="0">
            <a:spAutoFit/>
          </a:bodyPr>
          <a:lstStyle/>
          <a:p>
            <a:pPr algn="ctr"/>
            <a:r>
              <a:rPr lang="en-US" sz="4500" dirty="0">
                <a:latin typeface="Amasis MT Pro Black" panose="02040A04050005020304" pitchFamily="18" charset="0"/>
                <a:ea typeface="Arial Unicode MS"/>
              </a:rPr>
              <a:t>DBT presentation</a:t>
            </a:r>
          </a:p>
          <a:p>
            <a:pPr algn="ctr"/>
            <a:r>
              <a:rPr lang="en-US" sz="2800" b="1" dirty="0">
                <a:latin typeface="Amasis MT Pro Black" panose="020F0502020204030204" pitchFamily="18" charset="0"/>
              </a:rPr>
              <a:t>Linda Schofield, CEO Lakes </a:t>
            </a:r>
            <a:r>
              <a:rPr lang="en-US" sz="2800" b="1" dirty="0" err="1">
                <a:latin typeface="Amasis MT Pro Black" panose="020F0502020204030204" pitchFamily="18" charset="0"/>
              </a:rPr>
              <a:t>LifeSkills</a:t>
            </a:r>
            <a:endParaRPr lang="en-US" sz="2800" b="1" dirty="0">
              <a:latin typeface="Amasis MT Pro Black" panose="020F0502020204030204" pitchFamily="18" charset="0"/>
            </a:endParaRPr>
          </a:p>
        </p:txBody>
      </p:sp>
      <p:cxnSp>
        <p:nvCxnSpPr>
          <p:cNvPr id="3" name="Straight Connector 2">
            <a:extLst>
              <a:ext uri="{FF2B5EF4-FFF2-40B4-BE49-F238E27FC236}">
                <a16:creationId xmlns:a16="http://schemas.microsoft.com/office/drawing/2014/main" id="{624D5ECD-AFEB-7838-B875-416E97D4D2D2}"/>
              </a:ext>
            </a:extLst>
          </p:cNvPr>
          <p:cNvCxnSpPr/>
          <p:nvPr/>
        </p:nvCxnSpPr>
        <p:spPr>
          <a:xfrm>
            <a:off x="188414" y="5166416"/>
            <a:ext cx="8693834" cy="0"/>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54A429A2-CD03-0A41-0209-8752D6A91830}"/>
              </a:ext>
            </a:extLst>
          </p:cNvPr>
          <p:cNvPicPr>
            <a:picLocks noChangeAspect="1"/>
          </p:cNvPicPr>
          <p:nvPr/>
        </p:nvPicPr>
        <p:blipFill>
          <a:blip r:embed="rId5"/>
          <a:stretch>
            <a:fillRect/>
          </a:stretch>
        </p:blipFill>
        <p:spPr>
          <a:xfrm>
            <a:off x="206885" y="3401565"/>
            <a:ext cx="8730229" cy="54869"/>
          </a:xfrm>
          <a:prstGeom prst="rect">
            <a:avLst/>
          </a:prstGeom>
        </p:spPr>
      </p:pic>
      <p:sp>
        <p:nvSpPr>
          <p:cNvPr id="9" name="Slide Number Placeholder 8">
            <a:extLst>
              <a:ext uri="{FF2B5EF4-FFF2-40B4-BE49-F238E27FC236}">
                <a16:creationId xmlns:a16="http://schemas.microsoft.com/office/drawing/2014/main" id="{651397E5-B65A-F077-26D8-7E23FA524FC0}"/>
              </a:ext>
            </a:extLst>
          </p:cNvPr>
          <p:cNvSpPr>
            <a:spLocks noGrp="1"/>
          </p:cNvSpPr>
          <p:nvPr>
            <p:ph type="sldNum" sz="quarter" idx="12"/>
          </p:nvPr>
        </p:nvSpPr>
        <p:spPr/>
        <p:txBody>
          <a:bodyPr/>
          <a:lstStyle/>
          <a:p>
            <a:fld id="{0CFEC368-1D7A-4F81-ABF6-AE0E36BAF64C}" type="slidenum">
              <a:rPr lang="en-US" smtClean="0"/>
              <a:pPr/>
              <a:t>1</a:t>
            </a:fld>
            <a:endParaRPr lang="en-US" dirty="0"/>
          </a:p>
        </p:txBody>
      </p:sp>
    </p:spTree>
    <p:extLst>
      <p:ext uri="{BB962C8B-B14F-4D97-AF65-F5344CB8AC3E}">
        <p14:creationId xmlns:p14="http://schemas.microsoft.com/office/powerpoint/2010/main" val="1652090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375B371-4DC1-422F-48A7-43B9EEFBFF47}"/>
              </a:ext>
            </a:extLst>
          </p:cNvPr>
          <p:cNvSpPr>
            <a:spLocks noGrp="1"/>
          </p:cNvSpPr>
          <p:nvPr>
            <p:ph type="sldNum" sz="quarter" idx="12"/>
          </p:nvPr>
        </p:nvSpPr>
        <p:spPr/>
        <p:txBody>
          <a:bodyPr/>
          <a:lstStyle/>
          <a:p>
            <a:fld id="{0CFEC368-1D7A-4F81-ABF6-AE0E36BAF64C}" type="slidenum">
              <a:rPr lang="en-US" smtClean="0"/>
              <a:pPr/>
              <a:t>2</a:t>
            </a:fld>
            <a:endParaRPr lang="en-US" dirty="0"/>
          </a:p>
        </p:txBody>
      </p:sp>
      <p:sp>
        <p:nvSpPr>
          <p:cNvPr id="3" name="TextBox 2">
            <a:extLst>
              <a:ext uri="{FF2B5EF4-FFF2-40B4-BE49-F238E27FC236}">
                <a16:creationId xmlns:a16="http://schemas.microsoft.com/office/drawing/2014/main" id="{2C9985E1-0BB9-AEB5-1EBA-87C75304BF62}"/>
              </a:ext>
            </a:extLst>
          </p:cNvPr>
          <p:cNvSpPr txBox="1"/>
          <p:nvPr/>
        </p:nvSpPr>
        <p:spPr>
          <a:xfrm>
            <a:off x="637674" y="589547"/>
            <a:ext cx="8061158" cy="6832640"/>
          </a:xfrm>
          <a:prstGeom prst="rect">
            <a:avLst/>
          </a:prstGeom>
          <a:noFill/>
        </p:spPr>
        <p:txBody>
          <a:bodyPr wrap="square" rtlCol="0">
            <a:spAutoFit/>
          </a:bodyPr>
          <a:lstStyle/>
          <a:p>
            <a:pPr algn="ctr"/>
            <a:r>
              <a:rPr lang="en-US" sz="2800" b="1" dirty="0"/>
              <a:t>DBT – DIALECTICAL BEHAVIORAL THERAPY</a:t>
            </a:r>
          </a:p>
          <a:p>
            <a:pPr algn="ctr"/>
            <a:endParaRPr lang="en-US" dirty="0"/>
          </a:p>
          <a:p>
            <a:pPr algn="ctr"/>
            <a:r>
              <a:rPr lang="en-US" sz="2400" dirty="0"/>
              <a:t>Dialectical – the existence of opposites. Two things, seemingly opposite,  can exist at the same time</a:t>
            </a:r>
          </a:p>
          <a:p>
            <a:endParaRPr lang="en-US" sz="2400" dirty="0"/>
          </a:p>
          <a:p>
            <a:endParaRPr lang="en-US" sz="2400" dirty="0"/>
          </a:p>
          <a:p>
            <a:endParaRPr lang="en-US" dirty="0"/>
          </a:p>
          <a:p>
            <a:r>
              <a:rPr lang="en-US" dirty="0"/>
              <a:t>	</a:t>
            </a:r>
            <a:r>
              <a:rPr lang="en-US" sz="2800" b="1" dirty="0">
                <a:latin typeface="Times New Roman" panose="02020603050405020304" pitchFamily="18" charset="0"/>
                <a:cs typeface="Times New Roman" panose="02020603050405020304" pitchFamily="18" charset="0"/>
              </a:rPr>
              <a:t>        “I love you and I’m angry with you!”         </a:t>
            </a:r>
          </a:p>
          <a:p>
            <a:endParaRPr lang="en-US" dirty="0"/>
          </a:p>
          <a:p>
            <a:endParaRPr lang="en-US" dirty="0"/>
          </a:p>
          <a:p>
            <a:endParaRPr lang="en-US" dirty="0"/>
          </a:p>
          <a:p>
            <a:r>
              <a:rPr lang="en-US" dirty="0"/>
              <a:t>		</a:t>
            </a:r>
          </a:p>
          <a:p>
            <a:pPr algn="ctr"/>
            <a:r>
              <a:rPr lang="en-US" sz="2400" b="1" dirty="0"/>
              <a:t> “I understand how you feel and that was not ok.”  </a:t>
            </a:r>
          </a:p>
          <a:p>
            <a:endParaRPr lang="en-US" dirty="0"/>
          </a:p>
          <a:p>
            <a:r>
              <a:rPr lang="en-US" dirty="0"/>
              <a:t>	</a:t>
            </a:r>
          </a:p>
          <a:p>
            <a:endParaRPr lang="en-US" dirty="0"/>
          </a:p>
          <a:p>
            <a:pPr algn="ctr"/>
            <a:r>
              <a:rPr lang="en-US" sz="3200" b="1" dirty="0"/>
              <a:t>WE DON’T DO THERAPY! We learn core skills.</a:t>
            </a:r>
          </a:p>
          <a:p>
            <a:endParaRPr lang="en-US" dirty="0"/>
          </a:p>
          <a:p>
            <a:endParaRPr lang="en-US" dirty="0"/>
          </a:p>
          <a:p>
            <a:endParaRPr lang="en-US" dirty="0"/>
          </a:p>
          <a:p>
            <a:endParaRPr lang="en-US" dirty="0"/>
          </a:p>
        </p:txBody>
      </p:sp>
      <p:pic>
        <p:nvPicPr>
          <p:cNvPr id="4" name="Picture 2" descr="Thumb up heart">
            <a:extLst>
              <a:ext uri="{FF2B5EF4-FFF2-40B4-BE49-F238E27FC236}">
                <a16:creationId xmlns:a16="http://schemas.microsoft.com/office/drawing/2014/main" id="{6C4CCAB2-26BD-FEE2-B6E2-000BC438F444}"/>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50049" y="2866465"/>
            <a:ext cx="845721" cy="60639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ngry heart with arms and legs. Isolated on a white background in flat-style vector illustration.">
            <a:extLst>
              <a:ext uri="{FF2B5EF4-FFF2-40B4-BE49-F238E27FC236}">
                <a16:creationId xmlns:a16="http://schemas.microsoft.com/office/drawing/2014/main" id="{00723B16-C0F4-F297-355F-379922129647}"/>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595543" y="2642677"/>
            <a:ext cx="1064914" cy="106491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Understand - Free user icons">
            <a:extLst>
              <a:ext uri="{FF2B5EF4-FFF2-40B4-BE49-F238E27FC236}">
                <a16:creationId xmlns:a16="http://schemas.microsoft.com/office/drawing/2014/main" id="{23BA2E30-7C7B-52A2-7856-6BA339DBBF69}"/>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744263" y="4079578"/>
            <a:ext cx="1064914" cy="1064914"/>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t's NOT ok -">
            <a:extLst>
              <a:ext uri="{FF2B5EF4-FFF2-40B4-BE49-F238E27FC236}">
                <a16:creationId xmlns:a16="http://schemas.microsoft.com/office/drawing/2014/main" id="{B4305A12-9AD6-3BA7-67AA-5F7A5E90C906}"/>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8011996" y="4295722"/>
            <a:ext cx="793425" cy="793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1936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D523EF2-1071-D437-0DB1-63E60A2E5704}"/>
              </a:ext>
            </a:extLst>
          </p:cNvPr>
          <p:cNvSpPr>
            <a:spLocks noGrp="1"/>
          </p:cNvSpPr>
          <p:nvPr>
            <p:ph type="sldNum" sz="quarter" idx="12"/>
          </p:nvPr>
        </p:nvSpPr>
        <p:spPr/>
        <p:txBody>
          <a:bodyPr/>
          <a:lstStyle/>
          <a:p>
            <a:fld id="{0CFEC368-1D7A-4F81-ABF6-AE0E36BAF64C}" type="slidenum">
              <a:rPr lang="en-US" smtClean="0"/>
              <a:pPr/>
              <a:t>3</a:t>
            </a:fld>
            <a:endParaRPr lang="en-US" dirty="0"/>
          </a:p>
        </p:txBody>
      </p:sp>
      <p:pic>
        <p:nvPicPr>
          <p:cNvPr id="4098" name="Picture 2" descr="Finding Balance: Acceptance and Change in DBT - YouTube">
            <a:extLst>
              <a:ext uri="{FF2B5EF4-FFF2-40B4-BE49-F238E27FC236}">
                <a16:creationId xmlns:a16="http://schemas.microsoft.com/office/drawing/2014/main" id="{441A657F-7C32-71FA-AD7F-2D4B9E41D0E6}"/>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02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bt Wise Mind Diagram">
            <a:extLst>
              <a:ext uri="{FF2B5EF4-FFF2-40B4-BE49-F238E27FC236}">
                <a16:creationId xmlns:a16="http://schemas.microsoft.com/office/drawing/2014/main" id="{D0E38120-3256-15AE-3F07-6FA3AF68F41E}"/>
              </a:ext>
            </a:extLst>
          </p:cNvPr>
          <p:cNvSpPr>
            <a:spLocks noChangeAspect="1" noChangeArrowheads="1"/>
          </p:cNvSpPr>
          <p:nvPr/>
        </p:nvSpPr>
        <p:spPr bwMode="auto">
          <a:xfrm>
            <a:off x="4419600" y="3276600"/>
            <a:ext cx="1054768" cy="105476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6">
            <a:extLst>
              <a:ext uri="{FF2B5EF4-FFF2-40B4-BE49-F238E27FC236}">
                <a16:creationId xmlns:a16="http://schemas.microsoft.com/office/drawing/2014/main" id="{CA56C199-07C4-9CE2-EDD8-A50C32968F71}"/>
              </a:ext>
            </a:extLst>
          </p:cNvPr>
          <p:cNvSpPr>
            <a:spLocks noChangeAspect="1" noChangeArrowheads="1"/>
          </p:cNvSpPr>
          <p:nvPr/>
        </p:nvSpPr>
        <p:spPr bwMode="auto">
          <a:xfrm>
            <a:off x="1600200" y="457200"/>
            <a:ext cx="3124200" cy="31242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80" name="Picture 8" descr="The WISE MIND Technique in DBT">
            <a:extLst>
              <a:ext uri="{FF2B5EF4-FFF2-40B4-BE49-F238E27FC236}">
                <a16:creationId xmlns:a16="http://schemas.microsoft.com/office/drawing/2014/main" id="{4800C550-5300-1101-416E-1A141518BD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9522" y="457200"/>
            <a:ext cx="8586036" cy="5724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586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715269-56AF-F4FE-B553-37CCB4D60803}"/>
              </a:ext>
            </a:extLst>
          </p:cNvPr>
          <p:cNvSpPr>
            <a:spLocks noGrp="1"/>
          </p:cNvSpPr>
          <p:nvPr>
            <p:ph type="sldNum" sz="quarter" idx="12"/>
          </p:nvPr>
        </p:nvSpPr>
        <p:spPr/>
        <p:txBody>
          <a:bodyPr/>
          <a:lstStyle/>
          <a:p>
            <a:fld id="{0CFEC368-1D7A-4F81-ABF6-AE0E36BAF64C}" type="slidenum">
              <a:rPr lang="en-US" smtClean="0"/>
              <a:pPr/>
              <a:t>5</a:t>
            </a:fld>
            <a:endParaRPr lang="en-US" dirty="0"/>
          </a:p>
        </p:txBody>
      </p:sp>
      <p:pic>
        <p:nvPicPr>
          <p:cNvPr id="6146" name="Picture 2" descr="What is DBT? 4 Questions Answered">
            <a:extLst>
              <a:ext uri="{FF2B5EF4-FFF2-40B4-BE49-F238E27FC236}">
                <a16:creationId xmlns:a16="http://schemas.microsoft.com/office/drawing/2014/main" id="{E1011019-1E00-F50E-2A0C-3DCE32953B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666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243A00-CE01-EC53-0945-906B12FD7A40}"/>
              </a:ext>
            </a:extLst>
          </p:cNvPr>
          <p:cNvSpPr>
            <a:spLocks noGrp="1"/>
          </p:cNvSpPr>
          <p:nvPr>
            <p:ph type="sldNum" sz="quarter" idx="12"/>
          </p:nvPr>
        </p:nvSpPr>
        <p:spPr/>
        <p:txBody>
          <a:bodyPr/>
          <a:lstStyle/>
          <a:p>
            <a:fld id="{0CFEC368-1D7A-4F81-ABF6-AE0E36BAF64C}" type="slidenum">
              <a:rPr lang="en-US" smtClean="0"/>
              <a:pPr/>
              <a:t>6</a:t>
            </a:fld>
            <a:endParaRPr lang="en-US" dirty="0"/>
          </a:p>
        </p:txBody>
      </p:sp>
      <p:pic>
        <p:nvPicPr>
          <p:cNvPr id="5122" name="Picture 2" descr="Comprehensive DBT for Adults — The Harmony Center for Change">
            <a:extLst>
              <a:ext uri="{FF2B5EF4-FFF2-40B4-BE49-F238E27FC236}">
                <a16:creationId xmlns:a16="http://schemas.microsoft.com/office/drawing/2014/main" id="{2825B675-99BD-33E6-24A4-F0C31542C2D8}"/>
              </a:ext>
            </a:extLst>
          </p:cNvPr>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loud 2">
            <a:extLst>
              <a:ext uri="{FF2B5EF4-FFF2-40B4-BE49-F238E27FC236}">
                <a16:creationId xmlns:a16="http://schemas.microsoft.com/office/drawing/2014/main" id="{F8904F61-8921-E6FB-E701-FD7378B8D2B7}"/>
              </a:ext>
            </a:extLst>
          </p:cNvPr>
          <p:cNvSpPr/>
          <p:nvPr/>
        </p:nvSpPr>
        <p:spPr>
          <a:xfrm>
            <a:off x="133349" y="4559969"/>
            <a:ext cx="1948113" cy="1910736"/>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Connector 3">
            <a:extLst>
              <a:ext uri="{FF2B5EF4-FFF2-40B4-BE49-F238E27FC236}">
                <a16:creationId xmlns:a16="http://schemas.microsoft.com/office/drawing/2014/main" id="{25C39E70-C136-03C1-5925-1437A16D3DFE}"/>
              </a:ext>
            </a:extLst>
          </p:cNvPr>
          <p:cNvSpPr/>
          <p:nvPr/>
        </p:nvSpPr>
        <p:spPr>
          <a:xfrm>
            <a:off x="288758" y="240632"/>
            <a:ext cx="1215189" cy="1227221"/>
          </a:xfrm>
          <a:prstGeom prst="flowChartConnector">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F2ECE64-1F56-E0A2-B389-2BD4EF27D548}"/>
              </a:ext>
            </a:extLst>
          </p:cNvPr>
          <p:cNvSpPr txBox="1"/>
          <p:nvPr/>
        </p:nvSpPr>
        <p:spPr>
          <a:xfrm>
            <a:off x="445168" y="541421"/>
            <a:ext cx="878306" cy="584775"/>
          </a:xfrm>
          <a:prstGeom prst="rect">
            <a:avLst/>
          </a:prstGeom>
          <a:noFill/>
        </p:spPr>
        <p:txBody>
          <a:bodyPr wrap="square" rtlCol="0">
            <a:spAutoFit/>
          </a:bodyPr>
          <a:lstStyle/>
          <a:p>
            <a:r>
              <a:rPr lang="en-US" sz="3200" dirty="0"/>
              <a:t>DBT</a:t>
            </a:r>
          </a:p>
        </p:txBody>
      </p:sp>
    </p:spTree>
    <p:extLst>
      <p:ext uri="{BB962C8B-B14F-4D97-AF65-F5344CB8AC3E}">
        <p14:creationId xmlns:p14="http://schemas.microsoft.com/office/powerpoint/2010/main" val="2075094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75920BA-A1A0-E6FC-EE70-1DCBEA40D63E}"/>
              </a:ext>
            </a:extLst>
          </p:cNvPr>
          <p:cNvSpPr>
            <a:spLocks noGrp="1"/>
          </p:cNvSpPr>
          <p:nvPr>
            <p:ph type="sldNum" sz="quarter" idx="12"/>
          </p:nvPr>
        </p:nvSpPr>
        <p:spPr/>
        <p:txBody>
          <a:bodyPr/>
          <a:lstStyle/>
          <a:p>
            <a:fld id="{0CFEC368-1D7A-4F81-ABF6-AE0E36BAF64C}" type="slidenum">
              <a:rPr lang="en-US" smtClean="0"/>
              <a:pPr/>
              <a:t>7</a:t>
            </a:fld>
            <a:endParaRPr lang="en-US" dirty="0"/>
          </a:p>
        </p:txBody>
      </p:sp>
      <p:sp>
        <p:nvSpPr>
          <p:cNvPr id="4" name="TextBox 3">
            <a:extLst>
              <a:ext uri="{FF2B5EF4-FFF2-40B4-BE49-F238E27FC236}">
                <a16:creationId xmlns:a16="http://schemas.microsoft.com/office/drawing/2014/main" id="{8CBB26D4-A642-573C-E2FB-2042D41818AC}"/>
              </a:ext>
            </a:extLst>
          </p:cNvPr>
          <p:cNvSpPr txBox="1"/>
          <p:nvPr/>
        </p:nvSpPr>
        <p:spPr>
          <a:xfrm>
            <a:off x="0" y="388761"/>
            <a:ext cx="9144000" cy="6186309"/>
          </a:xfrm>
          <a:prstGeom prst="rect">
            <a:avLst/>
          </a:prstGeom>
          <a:noFill/>
        </p:spPr>
        <p:txBody>
          <a:bodyPr wrap="square">
            <a:spAutoFit/>
          </a:bodyPr>
          <a:lstStyle/>
          <a:p>
            <a:pPr algn="l"/>
            <a:r>
              <a:rPr lang="en-US" b="1" i="0" dirty="0">
                <a:solidFill>
                  <a:srgbClr val="001D35"/>
                </a:solidFill>
                <a:effectLst/>
                <a:highlight>
                  <a:srgbClr val="FFFFFF"/>
                </a:highlight>
                <a:latin typeface="Google Sans"/>
              </a:rPr>
              <a:t>Here's how line staff can potentially benefit from DBT principles and skills:</a:t>
            </a:r>
          </a:p>
          <a:p>
            <a:pPr algn="l"/>
            <a:endParaRPr lang="en-US" b="0" i="0" dirty="0">
              <a:solidFill>
                <a:srgbClr val="001D35"/>
              </a:solidFill>
              <a:effectLst/>
              <a:highlight>
                <a:srgbClr val="FFFFFF"/>
              </a:highlight>
              <a:latin typeface="Google Sans"/>
            </a:endParaRPr>
          </a:p>
          <a:p>
            <a:pPr algn="l">
              <a:buFont typeface="Arial" panose="020B0604020202020204" pitchFamily="34" charset="0"/>
              <a:buChar char="•"/>
            </a:pPr>
            <a:r>
              <a:rPr lang="en-US" b="1" i="0" dirty="0">
                <a:solidFill>
                  <a:srgbClr val="1F1F1F"/>
                </a:solidFill>
                <a:effectLst/>
                <a:highlight>
                  <a:srgbClr val="FFFFFF"/>
                </a:highlight>
                <a:latin typeface="Google Sans"/>
              </a:rPr>
              <a:t>Improved Relationships</a:t>
            </a:r>
            <a:r>
              <a:rPr lang="en-US" b="0" i="0" dirty="0">
                <a:solidFill>
                  <a:srgbClr val="1F1F1F"/>
                </a:solidFill>
                <a:effectLst/>
                <a:highlight>
                  <a:srgbClr val="FFFFFF"/>
                </a:highlight>
                <a:latin typeface="Google Sans"/>
              </a:rPr>
              <a:t>:</a:t>
            </a:r>
            <a:r>
              <a:rPr lang="en-US" b="0" i="0" dirty="0">
                <a:solidFill>
                  <a:srgbClr val="001D35"/>
                </a:solidFill>
                <a:effectLst/>
                <a:highlight>
                  <a:srgbClr val="FFFFFF"/>
                </a:highlight>
                <a:latin typeface="Google Sans"/>
              </a:rPr>
              <a:t> DBT teaches interpersonal effectiveness skills that can help staff communicate more effectively with colleagues, supervisors, and clients. This can foster healthier work relationships and reduce conflict.</a:t>
            </a:r>
          </a:p>
          <a:p>
            <a:pPr algn="l">
              <a:buFont typeface="Arial" panose="020B0604020202020204" pitchFamily="34" charset="0"/>
              <a:buChar char="•"/>
            </a:pPr>
            <a:endParaRPr lang="en-US" b="0" i="0" dirty="0">
              <a:solidFill>
                <a:srgbClr val="001D35"/>
              </a:solidFill>
              <a:effectLst/>
              <a:highlight>
                <a:srgbClr val="FFFFFF"/>
              </a:highlight>
              <a:latin typeface="Google Sans"/>
            </a:endParaRPr>
          </a:p>
          <a:p>
            <a:pPr algn="l">
              <a:buFont typeface="Arial" panose="020B0604020202020204" pitchFamily="34" charset="0"/>
              <a:buChar char="•"/>
            </a:pPr>
            <a:r>
              <a:rPr lang="en-US" b="1" i="0" dirty="0">
                <a:solidFill>
                  <a:srgbClr val="1F1F1F"/>
                </a:solidFill>
                <a:effectLst/>
                <a:highlight>
                  <a:srgbClr val="FFFFFF"/>
                </a:highlight>
                <a:latin typeface="Google Sans"/>
              </a:rPr>
              <a:t>Enhanced Emotional Regulation</a:t>
            </a:r>
            <a:r>
              <a:rPr lang="en-US" b="0" i="0" dirty="0">
                <a:solidFill>
                  <a:srgbClr val="1F1F1F"/>
                </a:solidFill>
                <a:effectLst/>
                <a:highlight>
                  <a:srgbClr val="FFFFFF"/>
                </a:highlight>
                <a:latin typeface="Google Sans"/>
              </a:rPr>
              <a:t>:</a:t>
            </a:r>
            <a:r>
              <a:rPr lang="en-US" b="0" i="0" dirty="0">
                <a:solidFill>
                  <a:srgbClr val="001D35"/>
                </a:solidFill>
                <a:effectLst/>
                <a:highlight>
                  <a:srgbClr val="FFFFFF"/>
                </a:highlight>
                <a:latin typeface="Google Sans"/>
              </a:rPr>
              <a:t> DBT equips individuals with strategies to manage intense emotions and reduce impulsivity, which can be valuable in dealing with work-related stress or difficult situations.</a:t>
            </a:r>
          </a:p>
          <a:p>
            <a:pPr algn="l">
              <a:buFont typeface="Arial" panose="020B0604020202020204" pitchFamily="34" charset="0"/>
              <a:buChar char="•"/>
            </a:pPr>
            <a:endParaRPr lang="en-US" b="0" i="0" dirty="0">
              <a:solidFill>
                <a:srgbClr val="001D35"/>
              </a:solidFill>
              <a:effectLst/>
              <a:highlight>
                <a:srgbClr val="FFFFFF"/>
              </a:highlight>
              <a:latin typeface="Google Sans"/>
            </a:endParaRPr>
          </a:p>
          <a:p>
            <a:pPr algn="l">
              <a:buFont typeface="Arial" panose="020B0604020202020204" pitchFamily="34" charset="0"/>
              <a:buChar char="•"/>
            </a:pPr>
            <a:r>
              <a:rPr lang="en-US" b="1" i="0" dirty="0">
                <a:solidFill>
                  <a:srgbClr val="1F1F1F"/>
                </a:solidFill>
                <a:effectLst/>
                <a:highlight>
                  <a:srgbClr val="FFFFFF"/>
                </a:highlight>
                <a:latin typeface="Google Sans"/>
              </a:rPr>
              <a:t>Increased Distress Tolerance</a:t>
            </a:r>
            <a:r>
              <a:rPr lang="en-US" b="0" i="0" dirty="0">
                <a:solidFill>
                  <a:srgbClr val="1F1F1F"/>
                </a:solidFill>
                <a:effectLst/>
                <a:highlight>
                  <a:srgbClr val="FFFFFF"/>
                </a:highlight>
                <a:latin typeface="Google Sans"/>
              </a:rPr>
              <a:t>:</a:t>
            </a:r>
            <a:r>
              <a:rPr lang="en-US" b="0" i="0" dirty="0">
                <a:solidFill>
                  <a:srgbClr val="001D35"/>
                </a:solidFill>
                <a:effectLst/>
                <a:highlight>
                  <a:srgbClr val="FFFFFF"/>
                </a:highlight>
                <a:latin typeface="Google Sans"/>
              </a:rPr>
              <a:t> DBT focuses on building distress tolerance, which helps individuals cope with difficult situations without resorting to destructive behaviors. This can enable line staff to navigate challenging interactions or stressful work environments more effectively.</a:t>
            </a:r>
          </a:p>
          <a:p>
            <a:pPr algn="l">
              <a:buFont typeface="Arial" panose="020B0604020202020204" pitchFamily="34" charset="0"/>
              <a:buChar char="•"/>
            </a:pPr>
            <a:endParaRPr lang="en-US" b="0" i="0" dirty="0">
              <a:solidFill>
                <a:srgbClr val="001D35"/>
              </a:solidFill>
              <a:effectLst/>
              <a:highlight>
                <a:srgbClr val="FFFFFF"/>
              </a:highlight>
              <a:latin typeface="Google Sans"/>
            </a:endParaRPr>
          </a:p>
          <a:p>
            <a:pPr algn="l">
              <a:buFont typeface="Arial" panose="020B0604020202020204" pitchFamily="34" charset="0"/>
              <a:buChar char="•"/>
            </a:pPr>
            <a:r>
              <a:rPr lang="en-US" b="1" i="0" dirty="0">
                <a:solidFill>
                  <a:srgbClr val="1F1F1F"/>
                </a:solidFill>
                <a:effectLst/>
                <a:highlight>
                  <a:srgbClr val="FFFFFF"/>
                </a:highlight>
                <a:latin typeface="Google Sans"/>
              </a:rPr>
              <a:t>Improved Mindfulness</a:t>
            </a:r>
            <a:r>
              <a:rPr lang="en-US" b="0" i="0" dirty="0">
                <a:solidFill>
                  <a:srgbClr val="1F1F1F"/>
                </a:solidFill>
                <a:effectLst/>
                <a:highlight>
                  <a:srgbClr val="FFFFFF"/>
                </a:highlight>
                <a:latin typeface="Google Sans"/>
              </a:rPr>
              <a:t>:</a:t>
            </a:r>
            <a:r>
              <a:rPr lang="en-US" b="0" i="0" dirty="0">
                <a:solidFill>
                  <a:srgbClr val="001D35"/>
                </a:solidFill>
                <a:effectLst/>
                <a:highlight>
                  <a:srgbClr val="FFFFFF"/>
                </a:highlight>
                <a:latin typeface="Google Sans"/>
              </a:rPr>
              <a:t> Mindfulness, a core component of DBT, can help staff become more aware of their thoughts and emotions, leading to greater self-control and better focus on the present moment.</a:t>
            </a:r>
          </a:p>
          <a:p>
            <a:pPr algn="l">
              <a:buFont typeface="Arial" panose="020B0604020202020204" pitchFamily="34" charset="0"/>
              <a:buChar char="•"/>
            </a:pPr>
            <a:endParaRPr lang="en-US" b="0" i="0" dirty="0">
              <a:solidFill>
                <a:srgbClr val="001D35"/>
              </a:solidFill>
              <a:effectLst/>
              <a:highlight>
                <a:srgbClr val="FFFFFF"/>
              </a:highlight>
              <a:latin typeface="Google Sans"/>
            </a:endParaRPr>
          </a:p>
          <a:p>
            <a:pPr algn="l">
              <a:buFont typeface="Arial" panose="020B0604020202020204" pitchFamily="34" charset="0"/>
              <a:buChar char="•"/>
            </a:pPr>
            <a:r>
              <a:rPr lang="en-US" b="1" i="0" dirty="0">
                <a:solidFill>
                  <a:srgbClr val="001D35"/>
                </a:solidFill>
                <a:effectLst/>
                <a:highlight>
                  <a:srgbClr val="FFFFFF"/>
                </a:highlight>
                <a:latin typeface="Google Sans"/>
              </a:rPr>
              <a:t>Increased Resilience:</a:t>
            </a:r>
            <a:endParaRPr lang="en-US" b="0" i="0" dirty="0">
              <a:solidFill>
                <a:srgbClr val="001D35"/>
              </a:solidFill>
              <a:effectLst/>
              <a:highlight>
                <a:srgbClr val="FFFFFF"/>
              </a:highlight>
              <a:latin typeface="Google Sans"/>
            </a:endParaRPr>
          </a:p>
          <a:p>
            <a:pPr algn="l"/>
            <a:r>
              <a:rPr lang="en-US" b="0" i="0" dirty="0">
                <a:effectLst/>
                <a:highlight>
                  <a:srgbClr val="FFFFFF"/>
                </a:highlight>
                <a:latin typeface="Google Sans"/>
              </a:rPr>
              <a:t>By learning to cope with stress and difficult emotions, staff become more resilient, better equipped to handle challenging situations and maintain a sense of well-being. </a:t>
            </a:r>
          </a:p>
        </p:txBody>
      </p:sp>
    </p:spTree>
    <p:extLst>
      <p:ext uri="{BB962C8B-B14F-4D97-AF65-F5344CB8AC3E}">
        <p14:creationId xmlns:p14="http://schemas.microsoft.com/office/powerpoint/2010/main" val="16197180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33080</TotalTime>
  <Words>264</Words>
  <Application>Microsoft Office PowerPoint</Application>
  <PresentationFormat>On-screen Show (4:3)</PresentationFormat>
  <Paragraphs>43</Paragraphs>
  <Slides>7</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Amasis MT Pro Black</vt:lpstr>
      <vt:lpstr>Arial</vt:lpstr>
      <vt:lpstr>Calibri</vt:lpstr>
      <vt:lpstr>Google Sans</vt:lpstr>
      <vt:lpstr>Times New Roman</vt:lpstr>
      <vt:lpstr>Tw Cen MT</vt:lpstr>
      <vt:lpstr>Tw Cen MT Condensed</vt:lpstr>
      <vt:lpstr>Wingdings 3</vt:lpstr>
      <vt:lpstr>Integral</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Iowa Hospitals and Clinics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Transition into adulthood</dc:title>
  <dc:creator>Jodi Tate</dc:creator>
  <cp:lastModifiedBy>van der Heide, Carly J</cp:lastModifiedBy>
  <cp:revision>269</cp:revision>
  <cp:lastPrinted>2024-06-10T18:56:41Z</cp:lastPrinted>
  <dcterms:created xsi:type="dcterms:W3CDTF">2014-11-01T11:36:13Z</dcterms:created>
  <dcterms:modified xsi:type="dcterms:W3CDTF">2025-09-16T19:57:40Z</dcterms:modified>
</cp:coreProperties>
</file>