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31" r:id="rId1"/>
  </p:sldMasterIdLst>
  <p:notesMasterIdLst>
    <p:notesMasterId r:id="rId14"/>
  </p:notesMasterIdLst>
  <p:handoutMasterIdLst>
    <p:handoutMasterId r:id="rId15"/>
  </p:handoutMasterIdLst>
  <p:sldIdLst>
    <p:sldId id="1906" r:id="rId2"/>
    <p:sldId id="1924" r:id="rId3"/>
    <p:sldId id="1928" r:id="rId4"/>
    <p:sldId id="1921" r:id="rId5"/>
    <p:sldId id="1922" r:id="rId6"/>
    <p:sldId id="1923" r:id="rId7"/>
    <p:sldId id="1919" r:id="rId8"/>
    <p:sldId id="1925" r:id="rId9"/>
    <p:sldId id="1927" r:id="rId10"/>
    <p:sldId id="1929" r:id="rId11"/>
    <p:sldId id="1926" r:id="rId12"/>
    <p:sldId id="1930"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C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451" autoAdjust="0"/>
  </p:normalViewPr>
  <p:slideViewPr>
    <p:cSldViewPr snapToGrid="0" snapToObjects="1">
      <p:cViewPr varScale="1">
        <p:scale>
          <a:sx n="86" d="100"/>
          <a:sy n="86" d="100"/>
        </p:scale>
        <p:origin x="2334"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47" d="100"/>
          <a:sy n="47" d="100"/>
        </p:scale>
        <p:origin x="23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D7B576-8F2C-41EA-8AB8-37602F91A415}" type="doc">
      <dgm:prSet loTypeId="urn:microsoft.com/office/officeart/2005/8/layout/venn1" loCatId="relationship" qsTypeId="urn:microsoft.com/office/officeart/2005/8/quickstyle/simple1" qsCatId="simple" csTypeId="urn:microsoft.com/office/officeart/2005/8/colors/accent1_2" csCatId="accent1" phldr="1"/>
      <dgm:spPr/>
    </dgm:pt>
    <dgm:pt modelId="{8E5FE275-A9BC-4404-AF01-2659608B6A96}">
      <dgm:prSet phldrT="[Text]"/>
      <dgm:spPr>
        <a:solidFill>
          <a:srgbClr val="7030A0">
            <a:alpha val="50000"/>
          </a:srgbClr>
        </a:solidFill>
      </dgm:spPr>
      <dgm:t>
        <a:bodyPr/>
        <a:lstStyle/>
        <a:p>
          <a:r>
            <a:rPr lang="en-US" dirty="0"/>
            <a:t>Meds</a:t>
          </a:r>
        </a:p>
      </dgm:t>
    </dgm:pt>
    <dgm:pt modelId="{BA527EB1-5E43-4EF6-877E-EAD4789BA46F}" type="parTrans" cxnId="{31D1AB31-3E2A-4979-8423-5ADF589CD9B6}">
      <dgm:prSet/>
      <dgm:spPr/>
      <dgm:t>
        <a:bodyPr/>
        <a:lstStyle/>
        <a:p>
          <a:endParaRPr lang="en-US"/>
        </a:p>
      </dgm:t>
    </dgm:pt>
    <dgm:pt modelId="{94037024-7593-443D-873B-F57B38D9A7D1}" type="sibTrans" cxnId="{31D1AB31-3E2A-4979-8423-5ADF589CD9B6}">
      <dgm:prSet/>
      <dgm:spPr/>
      <dgm:t>
        <a:bodyPr/>
        <a:lstStyle/>
        <a:p>
          <a:endParaRPr lang="en-US"/>
        </a:p>
      </dgm:t>
    </dgm:pt>
    <dgm:pt modelId="{D3511CC2-171E-495B-B957-972C9C632CF2}">
      <dgm:prSet phldrT="[Text]"/>
      <dgm:spPr>
        <a:solidFill>
          <a:srgbClr val="FFFF00">
            <a:alpha val="50000"/>
          </a:srgbClr>
        </a:solidFill>
      </dgm:spPr>
      <dgm:t>
        <a:bodyPr/>
        <a:lstStyle/>
        <a:p>
          <a:r>
            <a:rPr lang="en-US" dirty="0"/>
            <a:t>Bed</a:t>
          </a:r>
        </a:p>
      </dgm:t>
    </dgm:pt>
    <dgm:pt modelId="{EA3D2ECD-5553-4CA3-9CC1-D1EBAAB6166B}" type="parTrans" cxnId="{522F36F9-1AF5-4CE8-A3E0-3E3F9CF97455}">
      <dgm:prSet/>
      <dgm:spPr/>
      <dgm:t>
        <a:bodyPr/>
        <a:lstStyle/>
        <a:p>
          <a:endParaRPr lang="en-US"/>
        </a:p>
      </dgm:t>
    </dgm:pt>
    <dgm:pt modelId="{FC0FEA35-C6B6-45A7-A9D4-45E4E7BB9C7C}" type="sibTrans" cxnId="{522F36F9-1AF5-4CE8-A3E0-3E3F9CF97455}">
      <dgm:prSet/>
      <dgm:spPr/>
      <dgm:t>
        <a:bodyPr/>
        <a:lstStyle/>
        <a:p>
          <a:endParaRPr lang="en-US"/>
        </a:p>
      </dgm:t>
    </dgm:pt>
    <dgm:pt modelId="{CAB8714F-99DD-4BE3-9F27-500B93009303}">
      <dgm:prSet phldrT="[Text]"/>
      <dgm:spPr/>
      <dgm:t>
        <a:bodyPr/>
        <a:lstStyle/>
        <a:p>
          <a:r>
            <a:rPr lang="en-US" dirty="0"/>
            <a:t>Fed</a:t>
          </a:r>
        </a:p>
      </dgm:t>
    </dgm:pt>
    <dgm:pt modelId="{5F68825F-31F0-405D-B615-C48544A30026}" type="parTrans" cxnId="{3D63949F-67DB-4981-98BA-FA3856FA76DD}">
      <dgm:prSet/>
      <dgm:spPr/>
      <dgm:t>
        <a:bodyPr/>
        <a:lstStyle/>
        <a:p>
          <a:endParaRPr lang="en-US"/>
        </a:p>
      </dgm:t>
    </dgm:pt>
    <dgm:pt modelId="{E4D0216A-5A05-44B3-95DC-9C5D38C40256}" type="sibTrans" cxnId="{3D63949F-67DB-4981-98BA-FA3856FA76DD}">
      <dgm:prSet/>
      <dgm:spPr/>
      <dgm:t>
        <a:bodyPr/>
        <a:lstStyle/>
        <a:p>
          <a:endParaRPr lang="en-US"/>
        </a:p>
      </dgm:t>
    </dgm:pt>
    <dgm:pt modelId="{D63811AD-BEE2-48E1-A831-A7C46A0E9AA2}" type="pres">
      <dgm:prSet presAssocID="{F3D7B576-8F2C-41EA-8AB8-37602F91A415}" presName="compositeShape" presStyleCnt="0">
        <dgm:presLayoutVars>
          <dgm:chMax val="7"/>
          <dgm:dir/>
          <dgm:resizeHandles val="exact"/>
        </dgm:presLayoutVars>
      </dgm:prSet>
      <dgm:spPr/>
    </dgm:pt>
    <dgm:pt modelId="{6BEDD491-64AC-4BD1-B2D1-E4CE3EEEC6A9}" type="pres">
      <dgm:prSet presAssocID="{8E5FE275-A9BC-4404-AF01-2659608B6A96}" presName="circ1" presStyleLbl="vennNode1" presStyleIdx="0" presStyleCnt="3"/>
      <dgm:spPr/>
    </dgm:pt>
    <dgm:pt modelId="{65D06CF6-D84E-45CE-8540-E37B95EE0C94}" type="pres">
      <dgm:prSet presAssocID="{8E5FE275-A9BC-4404-AF01-2659608B6A96}" presName="circ1Tx" presStyleLbl="revTx" presStyleIdx="0" presStyleCnt="0">
        <dgm:presLayoutVars>
          <dgm:chMax val="0"/>
          <dgm:chPref val="0"/>
          <dgm:bulletEnabled val="1"/>
        </dgm:presLayoutVars>
      </dgm:prSet>
      <dgm:spPr/>
    </dgm:pt>
    <dgm:pt modelId="{B8B35CB7-D7EF-4759-9AE3-337D3D7E0B55}" type="pres">
      <dgm:prSet presAssocID="{D3511CC2-171E-495B-B957-972C9C632CF2}" presName="circ2" presStyleLbl="vennNode1" presStyleIdx="1" presStyleCnt="3" custScaleX="104135" custScaleY="97767" custLinFactNeighborX="4266" custLinFactNeighborY="-1351"/>
      <dgm:spPr/>
    </dgm:pt>
    <dgm:pt modelId="{F2DD308C-2632-4E74-B2E9-7328C8724B54}" type="pres">
      <dgm:prSet presAssocID="{D3511CC2-171E-495B-B957-972C9C632CF2}" presName="circ2Tx" presStyleLbl="revTx" presStyleIdx="0" presStyleCnt="0">
        <dgm:presLayoutVars>
          <dgm:chMax val="0"/>
          <dgm:chPref val="0"/>
          <dgm:bulletEnabled val="1"/>
        </dgm:presLayoutVars>
      </dgm:prSet>
      <dgm:spPr/>
    </dgm:pt>
    <dgm:pt modelId="{4D8C9D10-1EA5-499E-803A-BC7433687BC5}" type="pres">
      <dgm:prSet presAssocID="{CAB8714F-99DD-4BE3-9F27-500B93009303}" presName="circ3" presStyleLbl="vennNode1" presStyleIdx="2" presStyleCnt="3" custLinFactNeighborY="-3982"/>
      <dgm:spPr/>
    </dgm:pt>
    <dgm:pt modelId="{EDD14A0A-DDA2-4AF0-B01E-5612113E2541}" type="pres">
      <dgm:prSet presAssocID="{CAB8714F-99DD-4BE3-9F27-500B93009303}" presName="circ3Tx" presStyleLbl="revTx" presStyleIdx="0" presStyleCnt="0">
        <dgm:presLayoutVars>
          <dgm:chMax val="0"/>
          <dgm:chPref val="0"/>
          <dgm:bulletEnabled val="1"/>
        </dgm:presLayoutVars>
      </dgm:prSet>
      <dgm:spPr/>
    </dgm:pt>
  </dgm:ptLst>
  <dgm:cxnLst>
    <dgm:cxn modelId="{31D1AB31-3E2A-4979-8423-5ADF589CD9B6}" srcId="{F3D7B576-8F2C-41EA-8AB8-37602F91A415}" destId="{8E5FE275-A9BC-4404-AF01-2659608B6A96}" srcOrd="0" destOrd="0" parTransId="{BA527EB1-5E43-4EF6-877E-EAD4789BA46F}" sibTransId="{94037024-7593-443D-873B-F57B38D9A7D1}"/>
    <dgm:cxn modelId="{BB49B869-2857-4A7B-B5F0-5551D1A0727B}" type="presOf" srcId="{8E5FE275-A9BC-4404-AF01-2659608B6A96}" destId="{6BEDD491-64AC-4BD1-B2D1-E4CE3EEEC6A9}" srcOrd="0" destOrd="0" presId="urn:microsoft.com/office/officeart/2005/8/layout/venn1"/>
    <dgm:cxn modelId="{2438D56F-69CA-4027-896D-07A5C1453598}" type="presOf" srcId="{8E5FE275-A9BC-4404-AF01-2659608B6A96}" destId="{65D06CF6-D84E-45CE-8540-E37B95EE0C94}" srcOrd="1" destOrd="0" presId="urn:microsoft.com/office/officeart/2005/8/layout/venn1"/>
    <dgm:cxn modelId="{DCFDFE84-B865-4828-884F-08959A5F7C6F}" type="presOf" srcId="{D3511CC2-171E-495B-B957-972C9C632CF2}" destId="{B8B35CB7-D7EF-4759-9AE3-337D3D7E0B55}" srcOrd="0" destOrd="0" presId="urn:microsoft.com/office/officeart/2005/8/layout/venn1"/>
    <dgm:cxn modelId="{4D47D188-B241-4A49-B10B-741F73FDC453}" type="presOf" srcId="{F3D7B576-8F2C-41EA-8AB8-37602F91A415}" destId="{D63811AD-BEE2-48E1-A831-A7C46A0E9AA2}" srcOrd="0" destOrd="0" presId="urn:microsoft.com/office/officeart/2005/8/layout/venn1"/>
    <dgm:cxn modelId="{FAF17C94-E2B0-4DD2-BA30-9EAA7F8E591E}" type="presOf" srcId="{D3511CC2-171E-495B-B957-972C9C632CF2}" destId="{F2DD308C-2632-4E74-B2E9-7328C8724B54}" srcOrd="1" destOrd="0" presId="urn:microsoft.com/office/officeart/2005/8/layout/venn1"/>
    <dgm:cxn modelId="{3D63949F-67DB-4981-98BA-FA3856FA76DD}" srcId="{F3D7B576-8F2C-41EA-8AB8-37602F91A415}" destId="{CAB8714F-99DD-4BE3-9F27-500B93009303}" srcOrd="2" destOrd="0" parTransId="{5F68825F-31F0-405D-B615-C48544A30026}" sibTransId="{E4D0216A-5A05-44B3-95DC-9C5D38C40256}"/>
    <dgm:cxn modelId="{7C207DBA-77AE-4AFB-90AF-56557EBCB4A5}" type="presOf" srcId="{CAB8714F-99DD-4BE3-9F27-500B93009303}" destId="{EDD14A0A-DDA2-4AF0-B01E-5612113E2541}" srcOrd="1" destOrd="0" presId="urn:microsoft.com/office/officeart/2005/8/layout/venn1"/>
    <dgm:cxn modelId="{C0A8CEBD-95D5-4485-BD61-2EACF0391B17}" type="presOf" srcId="{CAB8714F-99DD-4BE3-9F27-500B93009303}" destId="{4D8C9D10-1EA5-499E-803A-BC7433687BC5}" srcOrd="0" destOrd="0" presId="urn:microsoft.com/office/officeart/2005/8/layout/venn1"/>
    <dgm:cxn modelId="{522F36F9-1AF5-4CE8-A3E0-3E3F9CF97455}" srcId="{F3D7B576-8F2C-41EA-8AB8-37602F91A415}" destId="{D3511CC2-171E-495B-B957-972C9C632CF2}" srcOrd="1" destOrd="0" parTransId="{EA3D2ECD-5553-4CA3-9CC1-D1EBAAB6166B}" sibTransId="{FC0FEA35-C6B6-45A7-A9D4-45E4E7BB9C7C}"/>
    <dgm:cxn modelId="{CE6ED3A6-1ACC-4CD4-A387-97656EE50814}" type="presParOf" srcId="{D63811AD-BEE2-48E1-A831-A7C46A0E9AA2}" destId="{6BEDD491-64AC-4BD1-B2D1-E4CE3EEEC6A9}" srcOrd="0" destOrd="0" presId="urn:microsoft.com/office/officeart/2005/8/layout/venn1"/>
    <dgm:cxn modelId="{85123BA0-B86A-488B-AE12-3211C58AB15B}" type="presParOf" srcId="{D63811AD-BEE2-48E1-A831-A7C46A0E9AA2}" destId="{65D06CF6-D84E-45CE-8540-E37B95EE0C94}" srcOrd="1" destOrd="0" presId="urn:microsoft.com/office/officeart/2005/8/layout/venn1"/>
    <dgm:cxn modelId="{436FBEC4-FE87-4C5A-AD59-D42E042E51C6}" type="presParOf" srcId="{D63811AD-BEE2-48E1-A831-A7C46A0E9AA2}" destId="{B8B35CB7-D7EF-4759-9AE3-337D3D7E0B55}" srcOrd="2" destOrd="0" presId="urn:microsoft.com/office/officeart/2005/8/layout/venn1"/>
    <dgm:cxn modelId="{A1B5055B-1792-44DE-8E78-65A829403E34}" type="presParOf" srcId="{D63811AD-BEE2-48E1-A831-A7C46A0E9AA2}" destId="{F2DD308C-2632-4E74-B2E9-7328C8724B54}" srcOrd="3" destOrd="0" presId="urn:microsoft.com/office/officeart/2005/8/layout/venn1"/>
    <dgm:cxn modelId="{B1B86ECF-A167-4259-BE8F-713DCE55D636}" type="presParOf" srcId="{D63811AD-BEE2-48E1-A831-A7C46A0E9AA2}" destId="{4D8C9D10-1EA5-499E-803A-BC7433687BC5}" srcOrd="4" destOrd="0" presId="urn:microsoft.com/office/officeart/2005/8/layout/venn1"/>
    <dgm:cxn modelId="{B833C62F-A84F-4296-B651-4D93AD5A31BD}" type="presParOf" srcId="{D63811AD-BEE2-48E1-A831-A7C46A0E9AA2}" destId="{EDD14A0A-DDA2-4AF0-B01E-5612113E254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EDD491-64AC-4BD1-B2D1-E4CE3EEEC6A9}">
      <dsp:nvSpPr>
        <dsp:cNvPr id="0" name=""/>
        <dsp:cNvSpPr/>
      </dsp:nvSpPr>
      <dsp:spPr>
        <a:xfrm>
          <a:off x="2722621" y="83926"/>
          <a:ext cx="4028458" cy="4028458"/>
        </a:xfrm>
        <a:prstGeom prst="ellipse">
          <a:avLst/>
        </a:prstGeom>
        <a:solidFill>
          <a:srgbClr val="7030A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Meds</a:t>
          </a:r>
        </a:p>
      </dsp:txBody>
      <dsp:txXfrm>
        <a:off x="3259749" y="788906"/>
        <a:ext cx="2954203" cy="1812806"/>
      </dsp:txXfrm>
    </dsp:sp>
    <dsp:sp modelId="{B8B35CB7-D7EF-4759-9AE3-337D3D7E0B55}">
      <dsp:nvSpPr>
        <dsp:cNvPr id="0" name=""/>
        <dsp:cNvSpPr/>
      </dsp:nvSpPr>
      <dsp:spPr>
        <a:xfrm>
          <a:off x="4264789" y="2592266"/>
          <a:ext cx="4195035" cy="3938503"/>
        </a:xfrm>
        <a:prstGeom prst="ellipse">
          <a:avLst/>
        </a:prstGeom>
        <a:solidFill>
          <a:srgbClr val="FFFF00">
            <a:alpha val="50000"/>
          </a:srgb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Bed</a:t>
          </a:r>
        </a:p>
      </dsp:txBody>
      <dsp:txXfrm>
        <a:off x="5547771" y="3609712"/>
        <a:ext cx="2517021" cy="2166176"/>
      </dsp:txXfrm>
    </dsp:sp>
    <dsp:sp modelId="{4D8C9D10-1EA5-499E-803A-BC7433687BC5}">
      <dsp:nvSpPr>
        <dsp:cNvPr id="0" name=""/>
        <dsp:cNvSpPr/>
      </dsp:nvSpPr>
      <dsp:spPr>
        <a:xfrm>
          <a:off x="1269019" y="2441299"/>
          <a:ext cx="4028458" cy="4028458"/>
        </a:xfrm>
        <a:prstGeom prst="ellipse">
          <a:avLst/>
        </a:prstGeom>
        <a:solidFill>
          <a:schemeClr val="accent1">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889250">
            <a:lnSpc>
              <a:spcPct val="90000"/>
            </a:lnSpc>
            <a:spcBef>
              <a:spcPct val="0"/>
            </a:spcBef>
            <a:spcAft>
              <a:spcPct val="35000"/>
            </a:spcAft>
            <a:buNone/>
          </a:pPr>
          <a:r>
            <a:rPr lang="en-US" sz="6500" kern="1200" dirty="0"/>
            <a:t>Fed</a:t>
          </a:r>
        </a:p>
      </dsp:txBody>
      <dsp:txXfrm>
        <a:off x="1648366" y="3481984"/>
        <a:ext cx="2417075" cy="221565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BB353268-BEF9-4F8C-BC4A-233C04E862D0}" type="datetimeFigureOut">
              <a:rPr lang="en-US" smtClean="0"/>
              <a:t>9/16/2025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6" tIns="46588" rIns="93176" bIns="46588" rtlCol="0" anchor="b"/>
          <a:lstStyle>
            <a:lvl1pPr algn="r">
              <a:defRPr sz="1200"/>
            </a:lvl1pPr>
          </a:lstStyle>
          <a:p>
            <a:fld id="{27CFD1D8-5DC5-41EC-A2B5-922E46A83542}" type="slidenum">
              <a:rPr lang="en-US" smtClean="0"/>
              <a:t>‹#›</a:t>
            </a:fld>
            <a:endParaRPr lang="en-US"/>
          </a:p>
        </p:txBody>
      </p:sp>
    </p:spTree>
    <p:extLst>
      <p:ext uri="{BB962C8B-B14F-4D97-AF65-F5344CB8AC3E}">
        <p14:creationId xmlns:p14="http://schemas.microsoft.com/office/powerpoint/2010/main" val="3020381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A517B45A-50C8-1D49-93CE-139A8C3B5ED4}" type="datetimeFigureOut">
              <a:rPr lang="en-US" smtClean="0"/>
              <a:t>9/16/2025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76" tIns="46588" rIns="93176" bIns="46588" rtlCol="0" anchor="b"/>
          <a:lstStyle>
            <a:lvl1pPr algn="r">
              <a:defRPr sz="1200"/>
            </a:lvl1pPr>
          </a:lstStyle>
          <a:p>
            <a:fld id="{1ED65AAA-DA5F-6742-A067-B679F5A0BAAD}" type="slidenum">
              <a:rPr lang="en-US" smtClean="0"/>
              <a:t>‹#›</a:t>
            </a:fld>
            <a:endParaRPr lang="en-US"/>
          </a:p>
        </p:txBody>
      </p:sp>
    </p:spTree>
    <p:extLst>
      <p:ext uri="{BB962C8B-B14F-4D97-AF65-F5344CB8AC3E}">
        <p14:creationId xmlns:p14="http://schemas.microsoft.com/office/powerpoint/2010/main" val="3923671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ED65AAA-DA5F-6742-A067-B679F5A0BAAD}" type="slidenum">
              <a:rPr lang="en-US" smtClean="0"/>
              <a:t>1</a:t>
            </a:fld>
            <a:endParaRPr lang="en-US"/>
          </a:p>
        </p:txBody>
      </p:sp>
    </p:spTree>
    <p:extLst>
      <p:ext uri="{BB962C8B-B14F-4D97-AF65-F5344CB8AC3E}">
        <p14:creationId xmlns:p14="http://schemas.microsoft.com/office/powerpoint/2010/main" val="207560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0FFC65D-C6F2-40DC-8040-DBB70F190BA1}"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123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8F7ACA-5CF0-44B3-AE4F-CCBF97F5A1B6}"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18701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7E24BF-107D-4788-8817-0C0F9557459A}"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5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3FD799-E29A-4C70-B6BD-8DFF54A8729E}"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84251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65D8B1-EF9F-44EA-AC2E-270904C091B3}" type="datetime2">
              <a:rPr lang="en-US" smtClean="0"/>
              <a:t>Tuesday, September 16, 2025</a:t>
            </a:fld>
            <a:endParaRPr lang="en-US" dirty="0"/>
          </a:p>
        </p:txBody>
      </p:sp>
      <p:sp>
        <p:nvSpPr>
          <p:cNvPr id="5" name="Footer Placeholder 4"/>
          <p:cNvSpPr>
            <a:spLocks noGrp="1"/>
          </p:cNvSpPr>
          <p:nvPr>
            <p:ph type="ftr" sz="quarter" idx="11"/>
          </p:nvPr>
        </p:nvSpPr>
        <p:spPr/>
        <p:txBody>
          <a:bodyPr/>
          <a:lstStyle/>
          <a:p>
            <a:pPr algn="r"/>
            <a:r>
              <a:rPr lang="en-US"/>
              <a:t>Susan.smith@hhs.state.ia.us</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506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C37462-2F70-41DD-B6A0-DBF21C6BF9F7}"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81199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E3B5E-9492-4565-8311-8534C593B0BC}" type="datetime2">
              <a:rPr lang="en-US" smtClean="0"/>
              <a:t>Tuesday, September 16, 2025</a:t>
            </a:fld>
            <a:endParaRPr lang="en-US" dirty="0"/>
          </a:p>
        </p:txBody>
      </p:sp>
      <p:sp>
        <p:nvSpPr>
          <p:cNvPr id="8" name="Footer Placeholder 7"/>
          <p:cNvSpPr>
            <a:spLocks noGrp="1"/>
          </p:cNvSpPr>
          <p:nvPr>
            <p:ph type="ftr" sz="quarter" idx="11"/>
          </p:nvPr>
        </p:nvSpPr>
        <p:spPr/>
        <p:txBody>
          <a:bodyPr/>
          <a:lstStyle/>
          <a:p>
            <a:pPr algn="r"/>
            <a:r>
              <a:rPr lang="en-US"/>
              <a:t>Susan.smith@hhs.state.ia.us</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3913219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1048E9-7A49-4871-9C6F-153D54C41215}" type="datetime2">
              <a:rPr lang="en-US" smtClean="0"/>
              <a:t>Tuesday, September 16, 2025</a:t>
            </a:fld>
            <a:endParaRPr lang="en-US" dirty="0"/>
          </a:p>
        </p:txBody>
      </p:sp>
      <p:sp>
        <p:nvSpPr>
          <p:cNvPr id="4" name="Footer Placeholder 3"/>
          <p:cNvSpPr>
            <a:spLocks noGrp="1"/>
          </p:cNvSpPr>
          <p:nvPr>
            <p:ph type="ftr" sz="quarter" idx="11"/>
          </p:nvPr>
        </p:nvSpPr>
        <p:spPr/>
        <p:txBody>
          <a:bodyPr/>
          <a:lstStyle/>
          <a:p>
            <a:pPr algn="r"/>
            <a:r>
              <a:rPr lang="en-US"/>
              <a:t>Susan.smith@hhs.state.ia.us</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6872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31E113-700F-4CB4-8877-912D9F025AD1}" type="datetime2">
              <a:rPr lang="en-US" smtClean="0"/>
              <a:t>Tuesday, September 16, 2025</a:t>
            </a:fld>
            <a:endParaRPr lang="en-US" dirty="0"/>
          </a:p>
        </p:txBody>
      </p:sp>
      <p:sp>
        <p:nvSpPr>
          <p:cNvPr id="3" name="Footer Placeholder 2"/>
          <p:cNvSpPr>
            <a:spLocks noGrp="1"/>
          </p:cNvSpPr>
          <p:nvPr>
            <p:ph type="ftr" sz="quarter" idx="11"/>
          </p:nvPr>
        </p:nvSpPr>
        <p:spPr/>
        <p:txBody>
          <a:bodyPr/>
          <a:lstStyle/>
          <a:p>
            <a:pPr algn="r"/>
            <a:r>
              <a:rPr lang="en-US"/>
              <a:t>Susan.smith@hhs.state.ia.us</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290439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B59FD7-C426-4575-A047-FE9554468877}"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193175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FC33FFB-585E-4C0F-B365-A3C6FBA67765}" type="datetime2">
              <a:rPr lang="en-US" smtClean="0"/>
              <a:t>Tuesday, September 16, 2025</a:t>
            </a:fld>
            <a:endParaRPr lang="en-US" dirty="0"/>
          </a:p>
        </p:txBody>
      </p:sp>
      <p:sp>
        <p:nvSpPr>
          <p:cNvPr id="6" name="Footer Placeholder 5"/>
          <p:cNvSpPr>
            <a:spLocks noGrp="1"/>
          </p:cNvSpPr>
          <p:nvPr>
            <p:ph type="ftr" sz="quarter" idx="11"/>
          </p:nvPr>
        </p:nvSpPr>
        <p:spPr/>
        <p:txBody>
          <a:bodyPr/>
          <a:lstStyle/>
          <a:p>
            <a:pPr algn="r"/>
            <a:r>
              <a:rPr lang="en-US"/>
              <a:t>Susan.smith@hhs.state.ia.us</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75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FCEBDDD-7242-4F7B-A453-3A4975CE95DF}" type="datetime2">
              <a:rPr lang="en-US" smtClean="0"/>
              <a:t>Tuesday, September 16, 2025</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lgn="r"/>
            <a:r>
              <a:rPr lang="en-US"/>
              <a:t>Susan.smith@hhs.state.ia.us</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FEC368-1D7A-4F81-ABF6-AE0E36BAF64C}" type="slidenum">
              <a:rPr lang="en-US" smtClean="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540455"/>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F7AD23-403E-CB9F-8D5C-3C9B0866007A}"/>
              </a:ext>
            </a:extLst>
          </p:cNvPr>
          <p:cNvPicPr>
            <a:picLocks noChangeAspect="1"/>
          </p:cNvPicPr>
          <p:nvPr/>
        </p:nvPicPr>
        <p:blipFill>
          <a:blip r:embed="rId3"/>
          <a:stretch>
            <a:fillRect/>
          </a:stretch>
        </p:blipFill>
        <p:spPr>
          <a:xfrm>
            <a:off x="1304925" y="5279588"/>
            <a:ext cx="6749561" cy="1547899"/>
          </a:xfrm>
          <a:prstGeom prst="rect">
            <a:avLst/>
          </a:prstGeom>
        </p:spPr>
      </p:pic>
      <p:sp>
        <p:nvSpPr>
          <p:cNvPr id="5" name="TextBox 4">
            <a:extLst>
              <a:ext uri="{FF2B5EF4-FFF2-40B4-BE49-F238E27FC236}">
                <a16:creationId xmlns:a16="http://schemas.microsoft.com/office/drawing/2014/main" id="{FFECCAA4-1E6E-0BBD-160A-C7B3FC895343}"/>
              </a:ext>
            </a:extLst>
          </p:cNvPr>
          <p:cNvSpPr txBox="1"/>
          <p:nvPr/>
        </p:nvSpPr>
        <p:spPr>
          <a:xfrm>
            <a:off x="-2250830" y="4797084"/>
            <a:ext cx="4501661" cy="369332"/>
          </a:xfrm>
          <a:prstGeom prst="rect">
            <a:avLst/>
          </a:prstGeom>
          <a:noFill/>
        </p:spPr>
        <p:txBody>
          <a:bodyPr wrap="square" rtlCol="0">
            <a:spAutoFit/>
          </a:bodyPr>
          <a:lstStyle/>
          <a:p>
            <a:r>
              <a:rPr lang="en-US" dirty="0"/>
              <a:t>Welcome to </a:t>
            </a:r>
          </a:p>
        </p:txBody>
      </p:sp>
      <p:pic>
        <p:nvPicPr>
          <p:cNvPr id="7" name="Picture 6">
            <a:extLst>
              <a:ext uri="{FF2B5EF4-FFF2-40B4-BE49-F238E27FC236}">
                <a16:creationId xmlns:a16="http://schemas.microsoft.com/office/drawing/2014/main" id="{AD9CE774-D997-73EF-C27E-A1F16314DA47}"/>
              </a:ext>
            </a:extLst>
          </p:cNvPr>
          <p:cNvPicPr>
            <a:picLocks noChangeAspect="1"/>
          </p:cNvPicPr>
          <p:nvPr/>
        </p:nvPicPr>
        <p:blipFill>
          <a:blip r:embed="rId4"/>
          <a:stretch>
            <a:fillRect/>
          </a:stretch>
        </p:blipFill>
        <p:spPr>
          <a:xfrm>
            <a:off x="225083" y="191151"/>
            <a:ext cx="8918917" cy="3210414"/>
          </a:xfrm>
          <a:prstGeom prst="rect">
            <a:avLst/>
          </a:prstGeom>
        </p:spPr>
      </p:pic>
      <p:sp>
        <p:nvSpPr>
          <p:cNvPr id="8" name="TextBox 7">
            <a:extLst>
              <a:ext uri="{FF2B5EF4-FFF2-40B4-BE49-F238E27FC236}">
                <a16:creationId xmlns:a16="http://schemas.microsoft.com/office/drawing/2014/main" id="{51CD5A91-94C6-6795-5683-CDD51A88CB86}"/>
              </a:ext>
            </a:extLst>
          </p:cNvPr>
          <p:cNvSpPr txBox="1"/>
          <p:nvPr/>
        </p:nvSpPr>
        <p:spPr>
          <a:xfrm>
            <a:off x="94343" y="3529388"/>
            <a:ext cx="8730229" cy="1169551"/>
          </a:xfrm>
          <a:prstGeom prst="rect">
            <a:avLst/>
          </a:prstGeom>
          <a:noFill/>
        </p:spPr>
        <p:txBody>
          <a:bodyPr wrap="square" rtlCol="0">
            <a:spAutoFit/>
          </a:bodyPr>
          <a:lstStyle/>
          <a:p>
            <a:pPr algn="ctr"/>
            <a:r>
              <a:rPr lang="en-US" sz="4200" dirty="0">
                <a:latin typeface="Amasis MT Pro Black" panose="02040A04050005020304" pitchFamily="18" charset="0"/>
                <a:ea typeface="Arial Unicode MS"/>
              </a:rPr>
              <a:t>Constipation in ID Population</a:t>
            </a:r>
          </a:p>
          <a:p>
            <a:pPr algn="ctr"/>
            <a:r>
              <a:rPr lang="en-US" sz="2800" b="1" dirty="0">
                <a:latin typeface="Amasis MT Pro Black" panose="020F0502020204030204" pitchFamily="18" charset="0"/>
              </a:rPr>
              <a:t>Meghan Connett, MD- Iowa Health Care</a:t>
            </a:r>
          </a:p>
        </p:txBody>
      </p:sp>
      <p:cxnSp>
        <p:nvCxnSpPr>
          <p:cNvPr id="3" name="Straight Connector 2">
            <a:extLst>
              <a:ext uri="{FF2B5EF4-FFF2-40B4-BE49-F238E27FC236}">
                <a16:creationId xmlns:a16="http://schemas.microsoft.com/office/drawing/2014/main" id="{624D5ECD-AFEB-7838-B875-416E97D4D2D2}"/>
              </a:ext>
            </a:extLst>
          </p:cNvPr>
          <p:cNvCxnSpPr/>
          <p:nvPr/>
        </p:nvCxnSpPr>
        <p:spPr>
          <a:xfrm>
            <a:off x="188414" y="5166416"/>
            <a:ext cx="8693834" cy="0"/>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54A429A2-CD03-0A41-0209-8752D6A91830}"/>
              </a:ext>
            </a:extLst>
          </p:cNvPr>
          <p:cNvPicPr>
            <a:picLocks noChangeAspect="1"/>
          </p:cNvPicPr>
          <p:nvPr/>
        </p:nvPicPr>
        <p:blipFill>
          <a:blip r:embed="rId5"/>
          <a:stretch>
            <a:fillRect/>
          </a:stretch>
        </p:blipFill>
        <p:spPr>
          <a:xfrm>
            <a:off x="206885" y="3401565"/>
            <a:ext cx="8730229" cy="54869"/>
          </a:xfrm>
          <a:prstGeom prst="rect">
            <a:avLst/>
          </a:prstGeom>
        </p:spPr>
      </p:pic>
      <p:sp>
        <p:nvSpPr>
          <p:cNvPr id="9" name="Slide Number Placeholder 8">
            <a:extLst>
              <a:ext uri="{FF2B5EF4-FFF2-40B4-BE49-F238E27FC236}">
                <a16:creationId xmlns:a16="http://schemas.microsoft.com/office/drawing/2014/main" id="{651397E5-B65A-F077-26D8-7E23FA524FC0}"/>
              </a:ext>
            </a:extLst>
          </p:cNvPr>
          <p:cNvSpPr>
            <a:spLocks noGrp="1"/>
          </p:cNvSpPr>
          <p:nvPr>
            <p:ph type="sldNum" sz="quarter" idx="12"/>
          </p:nvPr>
        </p:nvSpPr>
        <p:spPr/>
        <p:txBody>
          <a:bodyPr/>
          <a:lstStyle/>
          <a:p>
            <a:fld id="{0CFEC368-1D7A-4F81-ABF6-AE0E36BAF64C}" type="slidenum">
              <a:rPr lang="en-US" smtClean="0"/>
              <a:pPr/>
              <a:t>1</a:t>
            </a:fld>
            <a:endParaRPr lang="en-US" dirty="0"/>
          </a:p>
        </p:txBody>
      </p:sp>
    </p:spTree>
    <p:extLst>
      <p:ext uri="{BB962C8B-B14F-4D97-AF65-F5344CB8AC3E}">
        <p14:creationId xmlns:p14="http://schemas.microsoft.com/office/powerpoint/2010/main" val="165209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8D739C-4EDE-1FFA-B0BA-F054E82B7A8C}"/>
              </a:ext>
            </a:extLst>
          </p:cNvPr>
          <p:cNvSpPr>
            <a:spLocks noGrp="1"/>
          </p:cNvSpPr>
          <p:nvPr>
            <p:ph type="sldNum" sz="quarter" idx="12"/>
          </p:nvPr>
        </p:nvSpPr>
        <p:spPr/>
        <p:txBody>
          <a:bodyPr/>
          <a:lstStyle/>
          <a:p>
            <a:fld id="{0CFEC368-1D7A-4F81-ABF6-AE0E36BAF64C}" type="slidenum">
              <a:rPr lang="en-US" smtClean="0"/>
              <a:pPr/>
              <a:t>10</a:t>
            </a:fld>
            <a:endParaRPr lang="en-US" dirty="0"/>
          </a:p>
        </p:txBody>
      </p:sp>
      <p:pic>
        <p:nvPicPr>
          <p:cNvPr id="6" name="Picture 5">
            <a:extLst>
              <a:ext uri="{FF2B5EF4-FFF2-40B4-BE49-F238E27FC236}">
                <a16:creationId xmlns:a16="http://schemas.microsoft.com/office/drawing/2014/main" id="{B130223E-B7BF-6BA5-2EF7-84575312D7D7}"/>
              </a:ext>
            </a:extLst>
          </p:cNvPr>
          <p:cNvPicPr>
            <a:picLocks noChangeAspect="1"/>
          </p:cNvPicPr>
          <p:nvPr/>
        </p:nvPicPr>
        <p:blipFill>
          <a:blip r:embed="rId2"/>
          <a:stretch>
            <a:fillRect/>
          </a:stretch>
        </p:blipFill>
        <p:spPr>
          <a:xfrm>
            <a:off x="2112832" y="-111682"/>
            <a:ext cx="5936646" cy="6858000"/>
          </a:xfrm>
          <a:prstGeom prst="rect">
            <a:avLst/>
          </a:prstGeom>
        </p:spPr>
      </p:pic>
      <p:pic>
        <p:nvPicPr>
          <p:cNvPr id="8" name="Picture 7">
            <a:extLst>
              <a:ext uri="{FF2B5EF4-FFF2-40B4-BE49-F238E27FC236}">
                <a16:creationId xmlns:a16="http://schemas.microsoft.com/office/drawing/2014/main" id="{11F368E8-76F2-51C5-5DE4-E21880A5B2EA}"/>
              </a:ext>
            </a:extLst>
          </p:cNvPr>
          <p:cNvPicPr>
            <a:picLocks noChangeAspect="1"/>
          </p:cNvPicPr>
          <p:nvPr/>
        </p:nvPicPr>
        <p:blipFill>
          <a:blip r:embed="rId3"/>
          <a:stretch>
            <a:fillRect/>
          </a:stretch>
        </p:blipFill>
        <p:spPr>
          <a:xfrm>
            <a:off x="6786697" y="112976"/>
            <a:ext cx="2071553" cy="2867891"/>
          </a:xfrm>
          <a:prstGeom prst="rect">
            <a:avLst/>
          </a:prstGeom>
        </p:spPr>
      </p:pic>
      <p:pic>
        <p:nvPicPr>
          <p:cNvPr id="10" name="Picture 9">
            <a:extLst>
              <a:ext uri="{FF2B5EF4-FFF2-40B4-BE49-F238E27FC236}">
                <a16:creationId xmlns:a16="http://schemas.microsoft.com/office/drawing/2014/main" id="{6F4227D1-FB04-77C6-2100-4EE2AB651798}"/>
              </a:ext>
            </a:extLst>
          </p:cNvPr>
          <p:cNvPicPr>
            <a:picLocks noChangeAspect="1"/>
          </p:cNvPicPr>
          <p:nvPr/>
        </p:nvPicPr>
        <p:blipFill>
          <a:blip r:embed="rId4"/>
          <a:stretch>
            <a:fillRect/>
          </a:stretch>
        </p:blipFill>
        <p:spPr>
          <a:xfrm>
            <a:off x="285750" y="2743513"/>
            <a:ext cx="3104602" cy="1251521"/>
          </a:xfrm>
          <a:prstGeom prst="rect">
            <a:avLst/>
          </a:prstGeom>
        </p:spPr>
      </p:pic>
    </p:spTree>
    <p:extLst>
      <p:ext uri="{BB962C8B-B14F-4D97-AF65-F5344CB8AC3E}">
        <p14:creationId xmlns:p14="http://schemas.microsoft.com/office/powerpoint/2010/main" val="333084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B1BE20-0570-155D-D5B6-EB79A54D5B0D}"/>
              </a:ext>
            </a:extLst>
          </p:cNvPr>
          <p:cNvSpPr>
            <a:spLocks noGrp="1"/>
          </p:cNvSpPr>
          <p:nvPr>
            <p:ph type="sldNum" sz="quarter" idx="12"/>
          </p:nvPr>
        </p:nvSpPr>
        <p:spPr/>
        <p:txBody>
          <a:bodyPr/>
          <a:lstStyle/>
          <a:p>
            <a:fld id="{0CFEC368-1D7A-4F81-ABF6-AE0E36BAF64C}" type="slidenum">
              <a:rPr lang="en-US" smtClean="0"/>
              <a:pPr/>
              <a:t>11</a:t>
            </a:fld>
            <a:endParaRPr lang="en-US" dirty="0"/>
          </a:p>
        </p:txBody>
      </p:sp>
      <p:pic>
        <p:nvPicPr>
          <p:cNvPr id="4" name="Picture 3">
            <a:extLst>
              <a:ext uri="{FF2B5EF4-FFF2-40B4-BE49-F238E27FC236}">
                <a16:creationId xmlns:a16="http://schemas.microsoft.com/office/drawing/2014/main" id="{3751CB62-E716-7202-EE1F-DB8A6837D8FC}"/>
              </a:ext>
            </a:extLst>
          </p:cNvPr>
          <p:cNvPicPr>
            <a:picLocks noChangeAspect="1"/>
          </p:cNvPicPr>
          <p:nvPr/>
        </p:nvPicPr>
        <p:blipFill>
          <a:blip r:embed="rId2"/>
          <a:stretch>
            <a:fillRect/>
          </a:stretch>
        </p:blipFill>
        <p:spPr>
          <a:xfrm>
            <a:off x="1955631" y="0"/>
            <a:ext cx="5232738" cy="6858000"/>
          </a:xfrm>
          <a:prstGeom prst="rect">
            <a:avLst/>
          </a:prstGeom>
        </p:spPr>
      </p:pic>
      <p:pic>
        <p:nvPicPr>
          <p:cNvPr id="6" name="Picture 5">
            <a:extLst>
              <a:ext uri="{FF2B5EF4-FFF2-40B4-BE49-F238E27FC236}">
                <a16:creationId xmlns:a16="http://schemas.microsoft.com/office/drawing/2014/main" id="{275F2E39-4A18-B5DF-140C-E88B3D766F9D}"/>
              </a:ext>
            </a:extLst>
          </p:cNvPr>
          <p:cNvPicPr>
            <a:picLocks noChangeAspect="1"/>
          </p:cNvPicPr>
          <p:nvPr/>
        </p:nvPicPr>
        <p:blipFill>
          <a:blip r:embed="rId2"/>
          <a:stretch>
            <a:fillRect/>
          </a:stretch>
        </p:blipFill>
        <p:spPr>
          <a:xfrm>
            <a:off x="1955631" y="0"/>
            <a:ext cx="5232738" cy="6858000"/>
          </a:xfrm>
          <a:prstGeom prst="rect">
            <a:avLst/>
          </a:prstGeom>
        </p:spPr>
      </p:pic>
      <p:pic>
        <p:nvPicPr>
          <p:cNvPr id="8" name="Picture 7">
            <a:extLst>
              <a:ext uri="{FF2B5EF4-FFF2-40B4-BE49-F238E27FC236}">
                <a16:creationId xmlns:a16="http://schemas.microsoft.com/office/drawing/2014/main" id="{112EF9D9-FEEB-1BB2-D6B5-6B278E7F9909}"/>
              </a:ext>
            </a:extLst>
          </p:cNvPr>
          <p:cNvPicPr>
            <a:picLocks noChangeAspect="1"/>
          </p:cNvPicPr>
          <p:nvPr/>
        </p:nvPicPr>
        <p:blipFill>
          <a:blip r:embed="rId2"/>
          <a:stretch>
            <a:fillRect/>
          </a:stretch>
        </p:blipFill>
        <p:spPr>
          <a:xfrm>
            <a:off x="1955631" y="0"/>
            <a:ext cx="5232738" cy="6858000"/>
          </a:xfrm>
          <a:prstGeom prst="rect">
            <a:avLst/>
          </a:prstGeom>
        </p:spPr>
      </p:pic>
    </p:spTree>
    <p:extLst>
      <p:ext uri="{BB962C8B-B14F-4D97-AF65-F5344CB8AC3E}">
        <p14:creationId xmlns:p14="http://schemas.microsoft.com/office/powerpoint/2010/main" val="2835318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F0A5F-D4B9-B4B7-1480-9691896CDFFD}"/>
              </a:ext>
            </a:extLst>
          </p:cNvPr>
          <p:cNvSpPr>
            <a:spLocks noGrp="1"/>
          </p:cNvSpPr>
          <p:nvPr>
            <p:ph type="sldNum" sz="quarter" idx="12"/>
          </p:nvPr>
        </p:nvSpPr>
        <p:spPr/>
        <p:txBody>
          <a:bodyPr/>
          <a:lstStyle/>
          <a:p>
            <a:fld id="{0CFEC368-1D7A-4F81-ABF6-AE0E36BAF64C}" type="slidenum">
              <a:rPr lang="en-US" smtClean="0"/>
              <a:pPr/>
              <a:t>12</a:t>
            </a:fld>
            <a:endParaRPr lang="en-US" dirty="0"/>
          </a:p>
        </p:txBody>
      </p:sp>
      <p:pic>
        <p:nvPicPr>
          <p:cNvPr id="4" name="Picture 3">
            <a:extLst>
              <a:ext uri="{FF2B5EF4-FFF2-40B4-BE49-F238E27FC236}">
                <a16:creationId xmlns:a16="http://schemas.microsoft.com/office/drawing/2014/main" id="{D5DF5371-C426-EDC1-4925-77A1225ED0E5}"/>
              </a:ext>
            </a:extLst>
          </p:cNvPr>
          <p:cNvPicPr>
            <a:picLocks noChangeAspect="1"/>
          </p:cNvPicPr>
          <p:nvPr/>
        </p:nvPicPr>
        <p:blipFill>
          <a:blip r:embed="rId2"/>
          <a:stretch>
            <a:fillRect/>
          </a:stretch>
        </p:blipFill>
        <p:spPr>
          <a:xfrm>
            <a:off x="1589048" y="0"/>
            <a:ext cx="5965903" cy="6858000"/>
          </a:xfrm>
          <a:prstGeom prst="rect">
            <a:avLst/>
          </a:prstGeom>
        </p:spPr>
      </p:pic>
    </p:spTree>
    <p:extLst>
      <p:ext uri="{BB962C8B-B14F-4D97-AF65-F5344CB8AC3E}">
        <p14:creationId xmlns:p14="http://schemas.microsoft.com/office/powerpoint/2010/main" val="20848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5CA311-EF2B-70B6-9463-8316022B142E}"/>
              </a:ext>
            </a:extLst>
          </p:cNvPr>
          <p:cNvSpPr>
            <a:spLocks noGrp="1"/>
          </p:cNvSpPr>
          <p:nvPr>
            <p:ph type="sldNum" sz="quarter" idx="12"/>
          </p:nvPr>
        </p:nvSpPr>
        <p:spPr/>
        <p:txBody>
          <a:bodyPr/>
          <a:lstStyle/>
          <a:p>
            <a:fld id="{0CFEC368-1D7A-4F81-ABF6-AE0E36BAF64C}" type="slidenum">
              <a:rPr lang="en-US" smtClean="0"/>
              <a:pPr/>
              <a:t>2</a:t>
            </a:fld>
            <a:endParaRPr lang="en-US" dirty="0"/>
          </a:p>
        </p:txBody>
      </p:sp>
      <p:sp>
        <p:nvSpPr>
          <p:cNvPr id="4" name="TextBox 3">
            <a:extLst>
              <a:ext uri="{FF2B5EF4-FFF2-40B4-BE49-F238E27FC236}">
                <a16:creationId xmlns:a16="http://schemas.microsoft.com/office/drawing/2014/main" id="{2DF0A748-3498-782D-AA29-1208CAAD9CD0}"/>
              </a:ext>
            </a:extLst>
          </p:cNvPr>
          <p:cNvSpPr txBox="1"/>
          <p:nvPr/>
        </p:nvSpPr>
        <p:spPr>
          <a:xfrm>
            <a:off x="285750" y="311065"/>
            <a:ext cx="8572500" cy="6235869"/>
          </a:xfrm>
          <a:prstGeom prst="rect">
            <a:avLst/>
          </a:prstGeom>
          <a:noFill/>
        </p:spPr>
        <p:txBody>
          <a:bodyPr wrap="square">
            <a:spAutoFit/>
          </a:bodyPr>
          <a:lstStyle/>
          <a:p>
            <a:pPr algn="l">
              <a:buNone/>
            </a:pPr>
            <a:r>
              <a:rPr lang="en-US" sz="2400" b="1" i="0" dirty="0">
                <a:solidFill>
                  <a:srgbClr val="000000"/>
                </a:solidFill>
                <a:effectLst/>
                <a:latin typeface="Barlow" panose="00000500000000000000" pitchFamily="2" charset="0"/>
              </a:rPr>
              <a:t>Constipation can cause a wide range of symptoms, including:</a:t>
            </a:r>
            <a:endParaRPr lang="en-US" sz="2400" b="0" i="0" dirty="0">
              <a:solidFill>
                <a:srgbClr val="000000"/>
              </a:solidFill>
              <a:effectLst/>
              <a:latin typeface="Barlow" panose="00000500000000000000" pitchFamily="2" charset="0"/>
            </a:endParaRPr>
          </a:p>
          <a:p>
            <a:pPr algn="l">
              <a:buFont typeface="Arial" panose="020B0604020202020204" pitchFamily="34" charset="0"/>
              <a:buChar char="•"/>
            </a:pPr>
            <a:r>
              <a:rPr lang="en-US" sz="2400" b="0" i="0" dirty="0">
                <a:solidFill>
                  <a:srgbClr val="000000"/>
                </a:solidFill>
                <a:effectLst/>
                <a:latin typeface="Barlow" panose="00000500000000000000" pitchFamily="2" charset="0"/>
              </a:rPr>
              <a:t>Lethargy</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Lack of interest in usual activities</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Not wanting to eat</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Sitting or lying with the knees brought up to the chest or curled in a ball</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Abdominal guarding</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Restlessness</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Aggression without any apparent reason.</a:t>
            </a:r>
          </a:p>
          <a:p>
            <a:pPr algn="l">
              <a:buNone/>
            </a:pPr>
            <a:endParaRPr lang="en-US" sz="2400" b="1" i="0" dirty="0">
              <a:solidFill>
                <a:srgbClr val="000000"/>
              </a:solidFill>
              <a:effectLst/>
              <a:latin typeface="Barlow" panose="00000500000000000000" pitchFamily="2" charset="0"/>
            </a:endParaRPr>
          </a:p>
          <a:p>
            <a:pPr algn="l">
              <a:buNone/>
            </a:pPr>
            <a:r>
              <a:rPr lang="en-US" sz="2400" b="1" i="0" dirty="0">
                <a:solidFill>
                  <a:srgbClr val="000000"/>
                </a:solidFill>
                <a:effectLst/>
                <a:latin typeface="Barlow" panose="00000500000000000000" pitchFamily="2" charset="0"/>
              </a:rPr>
              <a:t>In addition to changes in behavior, I’ve noted other changes, including:</a:t>
            </a:r>
            <a:endParaRPr lang="en-US" sz="2400" b="0" i="0" dirty="0">
              <a:solidFill>
                <a:srgbClr val="000000"/>
              </a:solidFill>
              <a:effectLst/>
              <a:latin typeface="Barlow" panose="00000500000000000000" pitchFamily="2" charset="0"/>
            </a:endParaRPr>
          </a:p>
          <a:p>
            <a:pPr algn="l">
              <a:buFont typeface="Arial" panose="020B0604020202020204" pitchFamily="34" charset="0"/>
              <a:buChar char="•"/>
            </a:pPr>
            <a:r>
              <a:rPr lang="en-US" sz="2400" b="0" i="0" dirty="0">
                <a:solidFill>
                  <a:srgbClr val="000000"/>
                </a:solidFill>
                <a:effectLst/>
                <a:latin typeface="Barlow" panose="00000500000000000000" pitchFamily="2" charset="0"/>
              </a:rPr>
              <a:t>Low-grade fever</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Vomiting</a:t>
            </a:r>
          </a:p>
          <a:p>
            <a:pPr algn="l">
              <a:buFont typeface="Arial" panose="020B0604020202020204" pitchFamily="34" charset="0"/>
              <a:buChar char="•"/>
            </a:pPr>
            <a:r>
              <a:rPr lang="en-US" sz="2400" b="0" i="0" dirty="0">
                <a:solidFill>
                  <a:srgbClr val="000000"/>
                </a:solidFill>
                <a:effectLst/>
                <a:latin typeface="Barlow" panose="00000500000000000000" pitchFamily="2" charset="0"/>
              </a:rPr>
              <a:t>For a person with a seizure disorder, an increase in their seizure frequency.</a:t>
            </a:r>
          </a:p>
        </p:txBody>
      </p:sp>
    </p:spTree>
    <p:extLst>
      <p:ext uri="{BB962C8B-B14F-4D97-AF65-F5344CB8AC3E}">
        <p14:creationId xmlns:p14="http://schemas.microsoft.com/office/powerpoint/2010/main" val="275284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C24AF7-D203-DD80-E276-9AA32B94BC9B}"/>
              </a:ext>
            </a:extLst>
          </p:cNvPr>
          <p:cNvSpPr>
            <a:spLocks noGrp="1"/>
          </p:cNvSpPr>
          <p:nvPr>
            <p:ph type="sldNum" sz="quarter" idx="12"/>
          </p:nvPr>
        </p:nvSpPr>
        <p:spPr/>
        <p:txBody>
          <a:bodyPr/>
          <a:lstStyle/>
          <a:p>
            <a:fld id="{0CFEC368-1D7A-4F81-ABF6-AE0E36BAF64C}" type="slidenum">
              <a:rPr lang="en-US" smtClean="0"/>
              <a:pPr/>
              <a:t>3</a:t>
            </a:fld>
            <a:endParaRPr lang="en-US" dirty="0"/>
          </a:p>
        </p:txBody>
      </p:sp>
      <p:sp>
        <p:nvSpPr>
          <p:cNvPr id="6" name="TextBox 5">
            <a:extLst>
              <a:ext uri="{FF2B5EF4-FFF2-40B4-BE49-F238E27FC236}">
                <a16:creationId xmlns:a16="http://schemas.microsoft.com/office/drawing/2014/main" id="{F06E7B5E-445B-FFE9-E0B0-644733AECD45}"/>
              </a:ext>
            </a:extLst>
          </p:cNvPr>
          <p:cNvSpPr txBox="1"/>
          <p:nvPr/>
        </p:nvSpPr>
        <p:spPr>
          <a:xfrm>
            <a:off x="423429" y="1720840"/>
            <a:ext cx="8297141" cy="3416320"/>
          </a:xfrm>
          <a:custGeom>
            <a:avLst/>
            <a:gdLst>
              <a:gd name="connsiteX0" fmla="*/ 0 w 8297141"/>
              <a:gd name="connsiteY0" fmla="*/ 0 h 3416320"/>
              <a:gd name="connsiteX1" fmla="*/ 691428 w 8297141"/>
              <a:gd name="connsiteY1" fmla="*/ 0 h 3416320"/>
              <a:gd name="connsiteX2" fmla="*/ 1548800 w 8297141"/>
              <a:gd name="connsiteY2" fmla="*/ 0 h 3416320"/>
              <a:gd name="connsiteX3" fmla="*/ 2406171 w 8297141"/>
              <a:gd name="connsiteY3" fmla="*/ 0 h 3416320"/>
              <a:gd name="connsiteX4" fmla="*/ 3014628 w 8297141"/>
              <a:gd name="connsiteY4" fmla="*/ 0 h 3416320"/>
              <a:gd name="connsiteX5" fmla="*/ 3706056 w 8297141"/>
              <a:gd name="connsiteY5" fmla="*/ 0 h 3416320"/>
              <a:gd name="connsiteX6" fmla="*/ 4231542 w 8297141"/>
              <a:gd name="connsiteY6" fmla="*/ 0 h 3416320"/>
              <a:gd name="connsiteX7" fmla="*/ 5005942 w 8297141"/>
              <a:gd name="connsiteY7" fmla="*/ 0 h 3416320"/>
              <a:gd name="connsiteX8" fmla="*/ 5697370 w 8297141"/>
              <a:gd name="connsiteY8" fmla="*/ 0 h 3416320"/>
              <a:gd name="connsiteX9" fmla="*/ 6305827 w 8297141"/>
              <a:gd name="connsiteY9" fmla="*/ 0 h 3416320"/>
              <a:gd name="connsiteX10" fmla="*/ 6997256 w 8297141"/>
              <a:gd name="connsiteY10" fmla="*/ 0 h 3416320"/>
              <a:gd name="connsiteX11" fmla="*/ 7439770 w 8297141"/>
              <a:gd name="connsiteY11" fmla="*/ 0 h 3416320"/>
              <a:gd name="connsiteX12" fmla="*/ 8297141 w 8297141"/>
              <a:gd name="connsiteY12" fmla="*/ 0 h 3416320"/>
              <a:gd name="connsiteX13" fmla="*/ 8297141 w 8297141"/>
              <a:gd name="connsiteY13" fmla="*/ 649101 h 3416320"/>
              <a:gd name="connsiteX14" fmla="*/ 8297141 w 8297141"/>
              <a:gd name="connsiteY14" fmla="*/ 1400691 h 3416320"/>
              <a:gd name="connsiteX15" fmla="*/ 8297141 w 8297141"/>
              <a:gd name="connsiteY15" fmla="*/ 2152282 h 3416320"/>
              <a:gd name="connsiteX16" fmla="*/ 8297141 w 8297141"/>
              <a:gd name="connsiteY16" fmla="*/ 2733056 h 3416320"/>
              <a:gd name="connsiteX17" fmla="*/ 8297141 w 8297141"/>
              <a:gd name="connsiteY17" fmla="*/ 3416320 h 3416320"/>
              <a:gd name="connsiteX18" fmla="*/ 7771655 w 8297141"/>
              <a:gd name="connsiteY18" fmla="*/ 3416320 h 3416320"/>
              <a:gd name="connsiteX19" fmla="*/ 7246170 w 8297141"/>
              <a:gd name="connsiteY19" fmla="*/ 3416320 h 3416320"/>
              <a:gd name="connsiteX20" fmla="*/ 6720684 w 8297141"/>
              <a:gd name="connsiteY20" fmla="*/ 3416320 h 3416320"/>
              <a:gd name="connsiteX21" fmla="*/ 5863313 w 8297141"/>
              <a:gd name="connsiteY21" fmla="*/ 3416320 h 3416320"/>
              <a:gd name="connsiteX22" fmla="*/ 5254856 w 8297141"/>
              <a:gd name="connsiteY22" fmla="*/ 3416320 h 3416320"/>
              <a:gd name="connsiteX23" fmla="*/ 4563428 w 8297141"/>
              <a:gd name="connsiteY23" fmla="*/ 3416320 h 3416320"/>
              <a:gd name="connsiteX24" fmla="*/ 4120913 w 8297141"/>
              <a:gd name="connsiteY24" fmla="*/ 3416320 h 3416320"/>
              <a:gd name="connsiteX25" fmla="*/ 3678399 w 8297141"/>
              <a:gd name="connsiteY25" fmla="*/ 3416320 h 3416320"/>
              <a:gd name="connsiteX26" fmla="*/ 2821028 w 8297141"/>
              <a:gd name="connsiteY26" fmla="*/ 3416320 h 3416320"/>
              <a:gd name="connsiteX27" fmla="*/ 1963657 w 8297141"/>
              <a:gd name="connsiteY27" fmla="*/ 3416320 h 3416320"/>
              <a:gd name="connsiteX28" fmla="*/ 1521143 w 8297141"/>
              <a:gd name="connsiteY28" fmla="*/ 3416320 h 3416320"/>
              <a:gd name="connsiteX29" fmla="*/ 746743 w 8297141"/>
              <a:gd name="connsiteY29" fmla="*/ 3416320 h 3416320"/>
              <a:gd name="connsiteX30" fmla="*/ 0 w 8297141"/>
              <a:gd name="connsiteY30" fmla="*/ 3416320 h 3416320"/>
              <a:gd name="connsiteX31" fmla="*/ 0 w 8297141"/>
              <a:gd name="connsiteY31" fmla="*/ 2733056 h 3416320"/>
              <a:gd name="connsiteX32" fmla="*/ 0 w 8297141"/>
              <a:gd name="connsiteY32" fmla="*/ 1981466 h 3416320"/>
              <a:gd name="connsiteX33" fmla="*/ 0 w 8297141"/>
              <a:gd name="connsiteY33" fmla="*/ 1332365 h 3416320"/>
              <a:gd name="connsiteX34" fmla="*/ 0 w 8297141"/>
              <a:gd name="connsiteY34" fmla="*/ 751590 h 3416320"/>
              <a:gd name="connsiteX35" fmla="*/ 0 w 8297141"/>
              <a:gd name="connsiteY35" fmla="*/ 0 h 341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7141" h="3416320" extrusionOk="0">
                <a:moveTo>
                  <a:pt x="0" y="0"/>
                </a:moveTo>
                <a:cubicBezTo>
                  <a:pt x="325728" y="9800"/>
                  <a:pt x="498240" y="-24132"/>
                  <a:pt x="691428" y="0"/>
                </a:cubicBezTo>
                <a:cubicBezTo>
                  <a:pt x="884616" y="24132"/>
                  <a:pt x="1252518" y="7119"/>
                  <a:pt x="1548800" y="0"/>
                </a:cubicBezTo>
                <a:cubicBezTo>
                  <a:pt x="1845082" y="-7119"/>
                  <a:pt x="2201127" y="-27163"/>
                  <a:pt x="2406171" y="0"/>
                </a:cubicBezTo>
                <a:cubicBezTo>
                  <a:pt x="2611215" y="27163"/>
                  <a:pt x="2879222" y="-18532"/>
                  <a:pt x="3014628" y="0"/>
                </a:cubicBezTo>
                <a:cubicBezTo>
                  <a:pt x="3150034" y="18532"/>
                  <a:pt x="3505751" y="-9109"/>
                  <a:pt x="3706056" y="0"/>
                </a:cubicBezTo>
                <a:cubicBezTo>
                  <a:pt x="3906361" y="9109"/>
                  <a:pt x="4005066" y="-22429"/>
                  <a:pt x="4231542" y="0"/>
                </a:cubicBezTo>
                <a:cubicBezTo>
                  <a:pt x="4458018" y="22429"/>
                  <a:pt x="4697362" y="29496"/>
                  <a:pt x="5005942" y="0"/>
                </a:cubicBezTo>
                <a:cubicBezTo>
                  <a:pt x="5314522" y="-29496"/>
                  <a:pt x="5511125" y="473"/>
                  <a:pt x="5697370" y="0"/>
                </a:cubicBezTo>
                <a:cubicBezTo>
                  <a:pt x="5883615" y="-473"/>
                  <a:pt x="6041742" y="-24954"/>
                  <a:pt x="6305827" y="0"/>
                </a:cubicBezTo>
                <a:cubicBezTo>
                  <a:pt x="6569912" y="24954"/>
                  <a:pt x="6821937" y="9479"/>
                  <a:pt x="6997256" y="0"/>
                </a:cubicBezTo>
                <a:cubicBezTo>
                  <a:pt x="7172575" y="-9479"/>
                  <a:pt x="7254968" y="6401"/>
                  <a:pt x="7439770" y="0"/>
                </a:cubicBezTo>
                <a:cubicBezTo>
                  <a:pt x="7624572" y="-6401"/>
                  <a:pt x="8119897" y="-27546"/>
                  <a:pt x="8297141" y="0"/>
                </a:cubicBezTo>
                <a:cubicBezTo>
                  <a:pt x="8288618" y="311380"/>
                  <a:pt x="8305026" y="515045"/>
                  <a:pt x="8297141" y="649101"/>
                </a:cubicBezTo>
                <a:cubicBezTo>
                  <a:pt x="8289256" y="783157"/>
                  <a:pt x="8309118" y="1081868"/>
                  <a:pt x="8297141" y="1400691"/>
                </a:cubicBezTo>
                <a:cubicBezTo>
                  <a:pt x="8285165" y="1719514"/>
                  <a:pt x="8331370" y="1783721"/>
                  <a:pt x="8297141" y="2152282"/>
                </a:cubicBezTo>
                <a:cubicBezTo>
                  <a:pt x="8262912" y="2520843"/>
                  <a:pt x="8298547" y="2480287"/>
                  <a:pt x="8297141" y="2733056"/>
                </a:cubicBezTo>
                <a:cubicBezTo>
                  <a:pt x="8295735" y="2985825"/>
                  <a:pt x="8321667" y="3230536"/>
                  <a:pt x="8297141" y="3416320"/>
                </a:cubicBezTo>
                <a:cubicBezTo>
                  <a:pt x="8109790" y="3404081"/>
                  <a:pt x="7916527" y="3424961"/>
                  <a:pt x="7771655" y="3416320"/>
                </a:cubicBezTo>
                <a:cubicBezTo>
                  <a:pt x="7626783" y="3407679"/>
                  <a:pt x="7461913" y="3399711"/>
                  <a:pt x="7246170" y="3416320"/>
                </a:cubicBezTo>
                <a:cubicBezTo>
                  <a:pt x="7030427" y="3432929"/>
                  <a:pt x="6982077" y="3430194"/>
                  <a:pt x="6720684" y="3416320"/>
                </a:cubicBezTo>
                <a:cubicBezTo>
                  <a:pt x="6459291" y="3402446"/>
                  <a:pt x="6057837" y="3432679"/>
                  <a:pt x="5863313" y="3416320"/>
                </a:cubicBezTo>
                <a:cubicBezTo>
                  <a:pt x="5668789" y="3399961"/>
                  <a:pt x="5379948" y="3405067"/>
                  <a:pt x="5254856" y="3416320"/>
                </a:cubicBezTo>
                <a:cubicBezTo>
                  <a:pt x="5129764" y="3427573"/>
                  <a:pt x="4852979" y="3449758"/>
                  <a:pt x="4563428" y="3416320"/>
                </a:cubicBezTo>
                <a:cubicBezTo>
                  <a:pt x="4273877" y="3382882"/>
                  <a:pt x="4312221" y="3403097"/>
                  <a:pt x="4120913" y="3416320"/>
                </a:cubicBezTo>
                <a:cubicBezTo>
                  <a:pt x="3929605" y="3429543"/>
                  <a:pt x="3791447" y="3413097"/>
                  <a:pt x="3678399" y="3416320"/>
                </a:cubicBezTo>
                <a:cubicBezTo>
                  <a:pt x="3565351" y="3419543"/>
                  <a:pt x="3233025" y="3457771"/>
                  <a:pt x="2821028" y="3416320"/>
                </a:cubicBezTo>
                <a:cubicBezTo>
                  <a:pt x="2409031" y="3374869"/>
                  <a:pt x="2140816" y="3399017"/>
                  <a:pt x="1963657" y="3416320"/>
                </a:cubicBezTo>
                <a:cubicBezTo>
                  <a:pt x="1786498" y="3433623"/>
                  <a:pt x="1704590" y="3437670"/>
                  <a:pt x="1521143" y="3416320"/>
                </a:cubicBezTo>
                <a:cubicBezTo>
                  <a:pt x="1337696" y="3394970"/>
                  <a:pt x="915251" y="3450534"/>
                  <a:pt x="746743" y="3416320"/>
                </a:cubicBezTo>
                <a:cubicBezTo>
                  <a:pt x="578235" y="3382106"/>
                  <a:pt x="185263" y="3396596"/>
                  <a:pt x="0" y="3416320"/>
                </a:cubicBezTo>
                <a:cubicBezTo>
                  <a:pt x="-17401" y="3099441"/>
                  <a:pt x="1792" y="2960012"/>
                  <a:pt x="0" y="2733056"/>
                </a:cubicBezTo>
                <a:cubicBezTo>
                  <a:pt x="-1792" y="2506100"/>
                  <a:pt x="30605" y="2325016"/>
                  <a:pt x="0" y="1981466"/>
                </a:cubicBezTo>
                <a:cubicBezTo>
                  <a:pt x="-30605" y="1637916"/>
                  <a:pt x="-10519" y="1480949"/>
                  <a:pt x="0" y="1332365"/>
                </a:cubicBezTo>
                <a:cubicBezTo>
                  <a:pt x="10519" y="1183781"/>
                  <a:pt x="7308" y="911049"/>
                  <a:pt x="0" y="751590"/>
                </a:cubicBezTo>
                <a:cubicBezTo>
                  <a:pt x="-7308" y="592132"/>
                  <a:pt x="-3617" y="159156"/>
                  <a:pt x="0" y="0"/>
                </a:cubicBezTo>
                <a:close/>
              </a:path>
            </a:pathLst>
          </a:custGeom>
          <a:noFill/>
          <a:ln>
            <a:solidFill>
              <a:schemeClr val="tx1"/>
            </a:solidFill>
            <a:extLst>
              <a:ext uri="{C807C97D-BFC1-408E-A445-0C87EB9F89A2}">
                <ask:lineSketchStyleProps xmlns:ask="http://schemas.microsoft.com/office/drawing/2018/sketchyshapes" sd="1396486805">
                  <a:prstGeom prst="rect">
                    <a:avLst/>
                  </a:prstGeom>
                  <ask:type>
                    <ask:lineSketchFreehand/>
                  </ask:type>
                </ask:lineSketchStyleProps>
              </a:ext>
            </a:extLst>
          </a:ln>
        </p:spPr>
        <p:txBody>
          <a:bodyPr wrap="square">
            <a:spAutoFit/>
          </a:bodyPr>
          <a:lstStyle/>
          <a:p>
            <a:r>
              <a:rPr lang="en-US" sz="2400" dirty="0"/>
              <a:t>Hematochezia or heme-positive stool = blood in the stool</a:t>
            </a:r>
          </a:p>
          <a:p>
            <a:r>
              <a:rPr lang="en-US" sz="2400" dirty="0"/>
              <a:t>Anemic or low blood counts on lab testing</a:t>
            </a:r>
          </a:p>
          <a:p>
            <a:r>
              <a:rPr lang="en-US" sz="2400" dirty="0"/>
              <a:t>Unexplained weight loss of ≥10 pounds</a:t>
            </a:r>
          </a:p>
          <a:p>
            <a:r>
              <a:rPr lang="en-US" sz="2400" dirty="0"/>
              <a:t>New onset of unexplained constipation</a:t>
            </a:r>
          </a:p>
          <a:p>
            <a:r>
              <a:rPr lang="en-US" sz="2400" dirty="0"/>
              <a:t>New obstructive symptoms (</a:t>
            </a:r>
            <a:r>
              <a:rPr lang="en-US" sz="2400" dirty="0" err="1"/>
              <a:t>eg</a:t>
            </a:r>
            <a:r>
              <a:rPr lang="en-US" sz="2400" dirty="0"/>
              <a:t>, bloating, distension, abdominal pain during stool passage)</a:t>
            </a:r>
          </a:p>
          <a:p>
            <a:r>
              <a:rPr lang="en-US" sz="2400" dirty="0"/>
              <a:t>Rectal pain </a:t>
            </a:r>
          </a:p>
          <a:p>
            <a:r>
              <a:rPr lang="en-US" sz="2400" dirty="0"/>
              <a:t>Family history of colon cancer or inflammatory bowel disease (Crohn’s and ulcerative colitis)</a:t>
            </a:r>
          </a:p>
        </p:txBody>
      </p:sp>
    </p:spTree>
    <p:extLst>
      <p:ext uri="{BB962C8B-B14F-4D97-AF65-F5344CB8AC3E}">
        <p14:creationId xmlns:p14="http://schemas.microsoft.com/office/powerpoint/2010/main" val="598953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2BBE84-FD46-FEB3-BE95-68483E89632B}"/>
              </a:ext>
            </a:extLst>
          </p:cNvPr>
          <p:cNvSpPr>
            <a:spLocks noGrp="1"/>
          </p:cNvSpPr>
          <p:nvPr>
            <p:ph type="sldNum" sz="quarter" idx="12"/>
          </p:nvPr>
        </p:nvSpPr>
        <p:spPr/>
        <p:txBody>
          <a:bodyPr/>
          <a:lstStyle/>
          <a:p>
            <a:fld id="{0CFEC368-1D7A-4F81-ABF6-AE0E36BAF64C}" type="slidenum">
              <a:rPr lang="en-US" smtClean="0"/>
              <a:pPr/>
              <a:t>4</a:t>
            </a:fld>
            <a:endParaRPr lang="en-US" dirty="0"/>
          </a:p>
        </p:txBody>
      </p:sp>
      <p:sp>
        <p:nvSpPr>
          <p:cNvPr id="4" name="TextBox 3">
            <a:extLst>
              <a:ext uri="{FF2B5EF4-FFF2-40B4-BE49-F238E27FC236}">
                <a16:creationId xmlns:a16="http://schemas.microsoft.com/office/drawing/2014/main" id="{37BB0078-6707-6B61-A74B-C8C5BCE4363C}"/>
              </a:ext>
            </a:extLst>
          </p:cNvPr>
          <p:cNvSpPr txBox="1"/>
          <p:nvPr/>
        </p:nvSpPr>
        <p:spPr>
          <a:xfrm>
            <a:off x="1769805" y="5762818"/>
            <a:ext cx="5938684" cy="707886"/>
          </a:xfrm>
          <a:custGeom>
            <a:avLst/>
            <a:gdLst>
              <a:gd name="connsiteX0" fmla="*/ 0 w 5938684"/>
              <a:gd name="connsiteY0" fmla="*/ 0 h 707886"/>
              <a:gd name="connsiteX1" fmla="*/ 778627 w 5938684"/>
              <a:gd name="connsiteY1" fmla="*/ 0 h 707886"/>
              <a:gd name="connsiteX2" fmla="*/ 1438481 w 5938684"/>
              <a:gd name="connsiteY2" fmla="*/ 0 h 707886"/>
              <a:gd name="connsiteX3" fmla="*/ 2217109 w 5938684"/>
              <a:gd name="connsiteY3" fmla="*/ 0 h 707886"/>
              <a:gd name="connsiteX4" fmla="*/ 2936349 w 5938684"/>
              <a:gd name="connsiteY4" fmla="*/ 0 h 707886"/>
              <a:gd name="connsiteX5" fmla="*/ 3655590 w 5938684"/>
              <a:gd name="connsiteY5" fmla="*/ 0 h 707886"/>
              <a:gd name="connsiteX6" fmla="*/ 4196670 w 5938684"/>
              <a:gd name="connsiteY6" fmla="*/ 0 h 707886"/>
              <a:gd name="connsiteX7" fmla="*/ 4797137 w 5938684"/>
              <a:gd name="connsiteY7" fmla="*/ 0 h 707886"/>
              <a:gd name="connsiteX8" fmla="*/ 5938684 w 5938684"/>
              <a:gd name="connsiteY8" fmla="*/ 0 h 707886"/>
              <a:gd name="connsiteX9" fmla="*/ 5938684 w 5938684"/>
              <a:gd name="connsiteY9" fmla="*/ 353943 h 707886"/>
              <a:gd name="connsiteX10" fmla="*/ 5938684 w 5938684"/>
              <a:gd name="connsiteY10" fmla="*/ 707886 h 707886"/>
              <a:gd name="connsiteX11" fmla="*/ 5278830 w 5938684"/>
              <a:gd name="connsiteY11" fmla="*/ 707886 h 707886"/>
              <a:gd name="connsiteX12" fmla="*/ 4737750 w 5938684"/>
              <a:gd name="connsiteY12" fmla="*/ 707886 h 707886"/>
              <a:gd name="connsiteX13" fmla="*/ 4018510 w 5938684"/>
              <a:gd name="connsiteY13" fmla="*/ 707886 h 707886"/>
              <a:gd name="connsiteX14" fmla="*/ 3477429 w 5938684"/>
              <a:gd name="connsiteY14" fmla="*/ 707886 h 707886"/>
              <a:gd name="connsiteX15" fmla="*/ 2995736 w 5938684"/>
              <a:gd name="connsiteY15" fmla="*/ 707886 h 707886"/>
              <a:gd name="connsiteX16" fmla="*/ 2335882 w 5938684"/>
              <a:gd name="connsiteY16" fmla="*/ 707886 h 707886"/>
              <a:gd name="connsiteX17" fmla="*/ 1676029 w 5938684"/>
              <a:gd name="connsiteY17" fmla="*/ 707886 h 707886"/>
              <a:gd name="connsiteX18" fmla="*/ 1075562 w 5938684"/>
              <a:gd name="connsiteY18" fmla="*/ 707886 h 707886"/>
              <a:gd name="connsiteX19" fmla="*/ 0 w 5938684"/>
              <a:gd name="connsiteY19" fmla="*/ 707886 h 707886"/>
              <a:gd name="connsiteX20" fmla="*/ 0 w 5938684"/>
              <a:gd name="connsiteY20" fmla="*/ 375180 h 707886"/>
              <a:gd name="connsiteX21" fmla="*/ 0 w 5938684"/>
              <a:gd name="connsiteY21"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38684" h="707886" fill="none" extrusionOk="0">
                <a:moveTo>
                  <a:pt x="0" y="0"/>
                </a:moveTo>
                <a:cubicBezTo>
                  <a:pt x="308369" y="38461"/>
                  <a:pt x="538350" y="29114"/>
                  <a:pt x="778627" y="0"/>
                </a:cubicBezTo>
                <a:cubicBezTo>
                  <a:pt x="1018904" y="-29114"/>
                  <a:pt x="1293371" y="7143"/>
                  <a:pt x="1438481" y="0"/>
                </a:cubicBezTo>
                <a:cubicBezTo>
                  <a:pt x="1583591" y="-7143"/>
                  <a:pt x="2060041" y="-10007"/>
                  <a:pt x="2217109" y="0"/>
                </a:cubicBezTo>
                <a:cubicBezTo>
                  <a:pt x="2374177" y="10007"/>
                  <a:pt x="2654977" y="-19068"/>
                  <a:pt x="2936349" y="0"/>
                </a:cubicBezTo>
                <a:cubicBezTo>
                  <a:pt x="3217721" y="19068"/>
                  <a:pt x="3323189" y="10110"/>
                  <a:pt x="3655590" y="0"/>
                </a:cubicBezTo>
                <a:cubicBezTo>
                  <a:pt x="3987991" y="-10110"/>
                  <a:pt x="4060894" y="-3023"/>
                  <a:pt x="4196670" y="0"/>
                </a:cubicBezTo>
                <a:cubicBezTo>
                  <a:pt x="4332446" y="3023"/>
                  <a:pt x="4505605" y="4980"/>
                  <a:pt x="4797137" y="0"/>
                </a:cubicBezTo>
                <a:cubicBezTo>
                  <a:pt x="5088669" y="-4980"/>
                  <a:pt x="5649786" y="47789"/>
                  <a:pt x="5938684" y="0"/>
                </a:cubicBezTo>
                <a:cubicBezTo>
                  <a:pt x="5948950" y="89823"/>
                  <a:pt x="5938835" y="240603"/>
                  <a:pt x="5938684" y="353943"/>
                </a:cubicBezTo>
                <a:cubicBezTo>
                  <a:pt x="5938533" y="467283"/>
                  <a:pt x="5951970" y="602735"/>
                  <a:pt x="5938684" y="707886"/>
                </a:cubicBezTo>
                <a:cubicBezTo>
                  <a:pt x="5677419" y="736938"/>
                  <a:pt x="5568436" y="680420"/>
                  <a:pt x="5278830" y="707886"/>
                </a:cubicBezTo>
                <a:cubicBezTo>
                  <a:pt x="4989224" y="735352"/>
                  <a:pt x="4849684" y="707846"/>
                  <a:pt x="4737750" y="707886"/>
                </a:cubicBezTo>
                <a:cubicBezTo>
                  <a:pt x="4625816" y="707926"/>
                  <a:pt x="4172526" y="698883"/>
                  <a:pt x="4018510" y="707886"/>
                </a:cubicBezTo>
                <a:cubicBezTo>
                  <a:pt x="3864494" y="716889"/>
                  <a:pt x="3614827" y="685532"/>
                  <a:pt x="3477429" y="707886"/>
                </a:cubicBezTo>
                <a:cubicBezTo>
                  <a:pt x="3340031" y="730240"/>
                  <a:pt x="3210571" y="683978"/>
                  <a:pt x="2995736" y="707886"/>
                </a:cubicBezTo>
                <a:cubicBezTo>
                  <a:pt x="2780901" y="731794"/>
                  <a:pt x="2634445" y="684341"/>
                  <a:pt x="2335882" y="707886"/>
                </a:cubicBezTo>
                <a:cubicBezTo>
                  <a:pt x="2037319" y="731431"/>
                  <a:pt x="1931712" y="732918"/>
                  <a:pt x="1676029" y="707886"/>
                </a:cubicBezTo>
                <a:cubicBezTo>
                  <a:pt x="1420346" y="682854"/>
                  <a:pt x="1199725" y="713515"/>
                  <a:pt x="1075562" y="707886"/>
                </a:cubicBezTo>
                <a:cubicBezTo>
                  <a:pt x="951399" y="702257"/>
                  <a:pt x="285380" y="666784"/>
                  <a:pt x="0" y="707886"/>
                </a:cubicBezTo>
                <a:cubicBezTo>
                  <a:pt x="2412" y="635800"/>
                  <a:pt x="-13812" y="474936"/>
                  <a:pt x="0" y="375180"/>
                </a:cubicBezTo>
                <a:cubicBezTo>
                  <a:pt x="13812" y="275424"/>
                  <a:pt x="-18637" y="153661"/>
                  <a:pt x="0" y="0"/>
                </a:cubicBezTo>
                <a:close/>
              </a:path>
              <a:path w="5938684" h="707886" stroke="0" extrusionOk="0">
                <a:moveTo>
                  <a:pt x="0" y="0"/>
                </a:moveTo>
                <a:cubicBezTo>
                  <a:pt x="240504" y="17533"/>
                  <a:pt x="564726" y="-13863"/>
                  <a:pt x="778627" y="0"/>
                </a:cubicBezTo>
                <a:cubicBezTo>
                  <a:pt x="992528" y="13863"/>
                  <a:pt x="1080156" y="8643"/>
                  <a:pt x="1379094" y="0"/>
                </a:cubicBezTo>
                <a:cubicBezTo>
                  <a:pt x="1678032" y="-8643"/>
                  <a:pt x="1734404" y="19775"/>
                  <a:pt x="1979561" y="0"/>
                </a:cubicBezTo>
                <a:cubicBezTo>
                  <a:pt x="2224718" y="-19775"/>
                  <a:pt x="2479996" y="-32847"/>
                  <a:pt x="2639415" y="0"/>
                </a:cubicBezTo>
                <a:cubicBezTo>
                  <a:pt x="2798834" y="32847"/>
                  <a:pt x="2967525" y="-17449"/>
                  <a:pt x="3121108" y="0"/>
                </a:cubicBezTo>
                <a:cubicBezTo>
                  <a:pt x="3274691" y="17449"/>
                  <a:pt x="3481031" y="23663"/>
                  <a:pt x="3602802" y="0"/>
                </a:cubicBezTo>
                <a:cubicBezTo>
                  <a:pt x="3724573" y="-23663"/>
                  <a:pt x="3992669" y="29189"/>
                  <a:pt x="4262655" y="0"/>
                </a:cubicBezTo>
                <a:cubicBezTo>
                  <a:pt x="4532641" y="-29189"/>
                  <a:pt x="4794968" y="-21211"/>
                  <a:pt x="4981896" y="0"/>
                </a:cubicBezTo>
                <a:cubicBezTo>
                  <a:pt x="5168824" y="21211"/>
                  <a:pt x="5487837" y="-38020"/>
                  <a:pt x="5938684" y="0"/>
                </a:cubicBezTo>
                <a:cubicBezTo>
                  <a:pt x="5931496" y="83413"/>
                  <a:pt x="5925850" y="239140"/>
                  <a:pt x="5938684" y="339785"/>
                </a:cubicBezTo>
                <a:cubicBezTo>
                  <a:pt x="5951518" y="440431"/>
                  <a:pt x="5953966" y="540967"/>
                  <a:pt x="5938684" y="707886"/>
                </a:cubicBezTo>
                <a:cubicBezTo>
                  <a:pt x="5785255" y="703080"/>
                  <a:pt x="5586271" y="711508"/>
                  <a:pt x="5397604" y="707886"/>
                </a:cubicBezTo>
                <a:cubicBezTo>
                  <a:pt x="5208937" y="704264"/>
                  <a:pt x="4973641" y="706107"/>
                  <a:pt x="4618976" y="707886"/>
                </a:cubicBezTo>
                <a:cubicBezTo>
                  <a:pt x="4264311" y="709665"/>
                  <a:pt x="4120760" y="727277"/>
                  <a:pt x="3899736" y="707886"/>
                </a:cubicBezTo>
                <a:cubicBezTo>
                  <a:pt x="3678712" y="688495"/>
                  <a:pt x="3387140" y="725400"/>
                  <a:pt x="3239882" y="707886"/>
                </a:cubicBezTo>
                <a:cubicBezTo>
                  <a:pt x="3092624" y="690372"/>
                  <a:pt x="2943018" y="719086"/>
                  <a:pt x="2698802" y="707886"/>
                </a:cubicBezTo>
                <a:cubicBezTo>
                  <a:pt x="2454586" y="696686"/>
                  <a:pt x="2267528" y="701584"/>
                  <a:pt x="1979561" y="707886"/>
                </a:cubicBezTo>
                <a:cubicBezTo>
                  <a:pt x="1691594" y="714188"/>
                  <a:pt x="1713514" y="718217"/>
                  <a:pt x="1497868" y="707886"/>
                </a:cubicBezTo>
                <a:cubicBezTo>
                  <a:pt x="1282222" y="697555"/>
                  <a:pt x="1162688" y="728819"/>
                  <a:pt x="838014" y="707886"/>
                </a:cubicBezTo>
                <a:cubicBezTo>
                  <a:pt x="513340" y="686953"/>
                  <a:pt x="391412" y="680232"/>
                  <a:pt x="0" y="707886"/>
                </a:cubicBezTo>
                <a:cubicBezTo>
                  <a:pt x="5353" y="627719"/>
                  <a:pt x="5850" y="486744"/>
                  <a:pt x="0" y="375180"/>
                </a:cubicBezTo>
                <a:cubicBezTo>
                  <a:pt x="-5850" y="263616"/>
                  <a:pt x="-5595" y="88581"/>
                  <a:pt x="0" y="0"/>
                </a:cubicBezTo>
                <a:close/>
              </a:path>
            </a:pathLst>
          </a:custGeom>
          <a:solidFill>
            <a:srgbClr val="FFFF00"/>
          </a:solidFill>
          <a:ln>
            <a:solidFill>
              <a:schemeClr val="tx1"/>
            </a:solidFill>
            <a:extLst>
              <a:ext uri="{C807C97D-BFC1-408E-A445-0C87EB9F89A2}">
                <ask:lineSketchStyleProps xmlns:ask="http://schemas.microsoft.com/office/drawing/2018/sketchyshapes" sd="1970502214">
                  <a:prstGeom prst="rect">
                    <a:avLst/>
                  </a:prstGeom>
                  <ask:type>
                    <ask:lineSketchFreehand/>
                  </ask:type>
                </ask:lineSketchStyleProps>
              </a:ext>
            </a:extLst>
          </a:ln>
        </p:spPr>
        <p:txBody>
          <a:bodyPr wrap="square" rtlCol="0">
            <a:spAutoFit/>
          </a:bodyPr>
          <a:lstStyle/>
          <a:p>
            <a:r>
              <a:rPr lang="en-US" sz="4000" dirty="0">
                <a:latin typeface="Amasis MT Pro" panose="02040504050005020304" pitchFamily="18" charset="0"/>
              </a:rPr>
              <a:t>Is the patient constipated?</a:t>
            </a:r>
          </a:p>
        </p:txBody>
      </p:sp>
      <p:sp>
        <p:nvSpPr>
          <p:cNvPr id="3" name="Content Placeholder 2">
            <a:extLst>
              <a:ext uri="{FF2B5EF4-FFF2-40B4-BE49-F238E27FC236}">
                <a16:creationId xmlns:a16="http://schemas.microsoft.com/office/drawing/2014/main" id="{FC5708DF-4D17-4984-B4C6-57B89F5C4613}"/>
              </a:ext>
            </a:extLst>
          </p:cNvPr>
          <p:cNvSpPr txBox="1">
            <a:spLocks/>
          </p:cNvSpPr>
          <p:nvPr/>
        </p:nvSpPr>
        <p:spPr>
          <a:xfrm>
            <a:off x="3774973" y="387296"/>
            <a:ext cx="5083277" cy="5004620"/>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1500" dirty="0">
                <a:latin typeface="Amasis MT Pro" panose="020F0502020204030204" pitchFamily="18" charset="0"/>
              </a:rPr>
              <a:t>(Things to consider if a person is displaying new or concerning behaviors)</a:t>
            </a:r>
          </a:p>
          <a:p>
            <a:r>
              <a:rPr lang="en-US" sz="1500" dirty="0">
                <a:latin typeface="Amasis MT Pro" panose="020F0502020204030204" pitchFamily="18" charset="0"/>
              </a:rPr>
              <a:t>First, blame the </a:t>
            </a:r>
            <a:r>
              <a:rPr lang="en-US" sz="1500" b="1" dirty="0">
                <a:latin typeface="Amasis MT Pro" panose="020F0502020204030204" pitchFamily="18" charset="0"/>
              </a:rPr>
              <a:t>drugs</a:t>
            </a:r>
            <a:r>
              <a:rPr lang="en-US" sz="1500" dirty="0">
                <a:latin typeface="Amasis MT Pro" panose="020F0502020204030204" pitchFamily="18" charset="0"/>
              </a:rPr>
              <a:t>.</a:t>
            </a:r>
          </a:p>
          <a:p>
            <a:r>
              <a:rPr lang="en-US" sz="1500" dirty="0">
                <a:latin typeface="Amasis MT Pro" panose="020F0502020204030204" pitchFamily="18" charset="0"/>
              </a:rPr>
              <a:t>Does he/she have </a:t>
            </a:r>
            <a:r>
              <a:rPr lang="en-US" sz="1500" b="1" dirty="0">
                <a:latin typeface="Amasis MT Pro" panose="020F0502020204030204" pitchFamily="18" charset="0"/>
              </a:rPr>
              <a:t>gastroesophageal reflux (GERD)?</a:t>
            </a:r>
            <a:endParaRPr lang="en-US" sz="1500" dirty="0">
              <a:latin typeface="Amasis MT Pro" panose="020F0502020204030204" pitchFamily="18" charset="0"/>
            </a:endParaRPr>
          </a:p>
          <a:p>
            <a:r>
              <a:rPr lang="en-US" sz="1500" dirty="0">
                <a:latin typeface="Amasis MT Pro" panose="020F0502020204030204" pitchFamily="18" charset="0"/>
              </a:rPr>
              <a:t>Could the behavior be a </a:t>
            </a:r>
            <a:r>
              <a:rPr lang="en-US" sz="1500" b="1" dirty="0">
                <a:latin typeface="Amasis MT Pro" panose="020F0502020204030204" pitchFamily="18" charset="0"/>
              </a:rPr>
              <a:t>seizure</a:t>
            </a:r>
            <a:r>
              <a:rPr lang="en-US" sz="1500" dirty="0">
                <a:latin typeface="Amasis MT Pro" panose="020F0502020204030204" pitchFamily="18" charset="0"/>
              </a:rPr>
              <a:t>?</a:t>
            </a:r>
          </a:p>
          <a:p>
            <a:r>
              <a:rPr lang="en-US" sz="1500" dirty="0">
                <a:latin typeface="Amasis MT Pro" panose="020F0502020204030204" pitchFamily="18" charset="0"/>
              </a:rPr>
              <a:t>Is he/she </a:t>
            </a:r>
            <a:r>
              <a:rPr lang="en-US" sz="1500" b="1" dirty="0">
                <a:latin typeface="Amasis MT Pro" panose="020F0502020204030204" pitchFamily="18" charset="0"/>
              </a:rPr>
              <a:t>aspirating</a:t>
            </a:r>
            <a:r>
              <a:rPr lang="en-US" sz="1500" dirty="0">
                <a:latin typeface="Amasis MT Pro" panose="020F0502020204030204" pitchFamily="18" charset="0"/>
              </a:rPr>
              <a:t>?</a:t>
            </a:r>
          </a:p>
          <a:p>
            <a:r>
              <a:rPr lang="en-US" sz="1500" dirty="0">
                <a:latin typeface="Amasis MT Pro" panose="020F0502020204030204" pitchFamily="18" charset="0"/>
              </a:rPr>
              <a:t>What’s the </a:t>
            </a:r>
            <a:r>
              <a:rPr lang="en-US" sz="1500" b="1" dirty="0">
                <a:latin typeface="Amasis MT Pro" panose="020F0502020204030204" pitchFamily="18" charset="0"/>
              </a:rPr>
              <a:t>etiology </a:t>
            </a:r>
            <a:r>
              <a:rPr lang="en-US" sz="1500" dirty="0">
                <a:latin typeface="Amasis MT Pro" panose="020F0502020204030204" pitchFamily="18" charset="0"/>
              </a:rPr>
              <a:t>of the intellectual disability – does he/she have a syndrome?</a:t>
            </a:r>
          </a:p>
          <a:p>
            <a:r>
              <a:rPr lang="en-US" sz="1500" dirty="0">
                <a:latin typeface="Amasis MT Pro" panose="020F0502020204030204" pitchFamily="18" charset="0"/>
              </a:rPr>
              <a:t>Is his/her behavior </a:t>
            </a:r>
            <a:r>
              <a:rPr lang="en-US" sz="1500" b="1" dirty="0">
                <a:latin typeface="Amasis MT Pro" panose="020F0502020204030204" pitchFamily="18" charset="0"/>
              </a:rPr>
              <a:t>different from usual</a:t>
            </a:r>
            <a:r>
              <a:rPr lang="en-US" sz="1500" dirty="0">
                <a:latin typeface="Amasis MT Pro" panose="020F0502020204030204" pitchFamily="18" charset="0"/>
              </a:rPr>
              <a:t>?</a:t>
            </a:r>
          </a:p>
          <a:p>
            <a:r>
              <a:rPr lang="en-US" sz="1500" dirty="0">
                <a:latin typeface="Amasis MT Pro" panose="020F0502020204030204" pitchFamily="18" charset="0"/>
              </a:rPr>
              <a:t>How would we know if he/she is </a:t>
            </a:r>
            <a:r>
              <a:rPr lang="en-US" sz="1500" b="1" dirty="0">
                <a:latin typeface="Amasis MT Pro" panose="020F0502020204030204" pitchFamily="18" charset="0"/>
              </a:rPr>
              <a:t>having pain</a:t>
            </a:r>
            <a:r>
              <a:rPr lang="en-US" sz="1500" dirty="0">
                <a:latin typeface="Amasis MT Pro" panose="020F0502020204030204" pitchFamily="18" charset="0"/>
              </a:rPr>
              <a:t>?</a:t>
            </a:r>
          </a:p>
          <a:p>
            <a:r>
              <a:rPr lang="en-US" sz="1500" dirty="0">
                <a:latin typeface="Amasis MT Pro" panose="020F0502020204030204" pitchFamily="18" charset="0"/>
              </a:rPr>
              <a:t>How is he/she </a:t>
            </a:r>
            <a:r>
              <a:rPr lang="en-US" sz="1500" b="1" dirty="0">
                <a:latin typeface="Amasis MT Pro" panose="020F0502020204030204" pitchFamily="18" charset="0"/>
              </a:rPr>
              <a:t>sleeping</a:t>
            </a:r>
            <a:r>
              <a:rPr lang="en-US" sz="1500" dirty="0">
                <a:latin typeface="Amasis MT Pro" panose="020F0502020204030204" pitchFamily="18" charset="0"/>
              </a:rPr>
              <a:t>?</a:t>
            </a:r>
          </a:p>
          <a:p>
            <a:r>
              <a:rPr lang="en-US" sz="1500" dirty="0">
                <a:latin typeface="Amasis MT Pro" panose="020F0502020204030204" pitchFamily="18" charset="0"/>
              </a:rPr>
              <a:t>How’s the person </a:t>
            </a:r>
            <a:r>
              <a:rPr lang="en-US" sz="1500" b="1" dirty="0">
                <a:latin typeface="Amasis MT Pro" panose="020F0502020204030204" pitchFamily="18" charset="0"/>
              </a:rPr>
              <a:t>eating? / </a:t>
            </a:r>
            <a:r>
              <a:rPr lang="en-US" sz="1500" dirty="0">
                <a:latin typeface="Amasis MT Pro" panose="020F0502020204030204" pitchFamily="18" charset="0"/>
              </a:rPr>
              <a:t>Does the person have </a:t>
            </a:r>
            <a:r>
              <a:rPr lang="en-US" sz="1500" b="1" dirty="0">
                <a:latin typeface="Amasis MT Pro" panose="020F0502020204030204" pitchFamily="18" charset="0"/>
              </a:rPr>
              <a:t>dental problems?</a:t>
            </a:r>
            <a:endParaRPr lang="en-US" sz="1500" dirty="0">
              <a:latin typeface="Amasis MT Pro" panose="020F0502020204030204" pitchFamily="18" charset="0"/>
            </a:endParaRPr>
          </a:p>
          <a:p>
            <a:r>
              <a:rPr lang="en-US" sz="1500" dirty="0">
                <a:latin typeface="Amasis MT Pro" panose="020F0502020204030204" pitchFamily="18" charset="0"/>
              </a:rPr>
              <a:t>Is there a </a:t>
            </a:r>
            <a:r>
              <a:rPr lang="en-US" sz="1500" b="1" dirty="0">
                <a:latin typeface="Amasis MT Pro" panose="020F0502020204030204" pitchFamily="18" charset="0"/>
              </a:rPr>
              <a:t>psychiatric disorder </a:t>
            </a:r>
            <a:r>
              <a:rPr lang="en-US" sz="1500" dirty="0">
                <a:latin typeface="Amasis MT Pro" panose="020F0502020204030204" pitchFamily="18" charset="0"/>
              </a:rPr>
              <a:t>present?</a:t>
            </a:r>
          </a:p>
        </p:txBody>
      </p:sp>
      <p:sp>
        <p:nvSpPr>
          <p:cNvPr id="5" name="TextBox 4">
            <a:extLst>
              <a:ext uri="{FF2B5EF4-FFF2-40B4-BE49-F238E27FC236}">
                <a16:creationId xmlns:a16="http://schemas.microsoft.com/office/drawing/2014/main" id="{54A8E01D-F74B-F58D-B220-442D67A9C258}"/>
              </a:ext>
            </a:extLst>
          </p:cNvPr>
          <p:cNvSpPr txBox="1"/>
          <p:nvPr/>
        </p:nvSpPr>
        <p:spPr>
          <a:xfrm>
            <a:off x="285750" y="1814103"/>
            <a:ext cx="3441290" cy="2308324"/>
          </a:xfrm>
          <a:custGeom>
            <a:avLst/>
            <a:gdLst>
              <a:gd name="connsiteX0" fmla="*/ 0 w 3441290"/>
              <a:gd name="connsiteY0" fmla="*/ 0 h 2308324"/>
              <a:gd name="connsiteX1" fmla="*/ 539135 w 3441290"/>
              <a:gd name="connsiteY1" fmla="*/ 0 h 2308324"/>
              <a:gd name="connsiteX2" fmla="*/ 1147097 w 3441290"/>
              <a:gd name="connsiteY2" fmla="*/ 0 h 2308324"/>
              <a:gd name="connsiteX3" fmla="*/ 1755058 w 3441290"/>
              <a:gd name="connsiteY3" fmla="*/ 0 h 2308324"/>
              <a:gd name="connsiteX4" fmla="*/ 2397432 w 3441290"/>
              <a:gd name="connsiteY4" fmla="*/ 0 h 2308324"/>
              <a:gd name="connsiteX5" fmla="*/ 3441290 w 3441290"/>
              <a:gd name="connsiteY5" fmla="*/ 0 h 2308324"/>
              <a:gd name="connsiteX6" fmla="*/ 3441290 w 3441290"/>
              <a:gd name="connsiteY6" fmla="*/ 553998 h 2308324"/>
              <a:gd name="connsiteX7" fmla="*/ 3441290 w 3441290"/>
              <a:gd name="connsiteY7" fmla="*/ 1061829 h 2308324"/>
              <a:gd name="connsiteX8" fmla="*/ 3441290 w 3441290"/>
              <a:gd name="connsiteY8" fmla="*/ 1592744 h 2308324"/>
              <a:gd name="connsiteX9" fmla="*/ 3441290 w 3441290"/>
              <a:gd name="connsiteY9" fmla="*/ 2308324 h 2308324"/>
              <a:gd name="connsiteX10" fmla="*/ 2936567 w 3441290"/>
              <a:gd name="connsiteY10" fmla="*/ 2308324 h 2308324"/>
              <a:gd name="connsiteX11" fmla="*/ 2466258 w 3441290"/>
              <a:gd name="connsiteY11" fmla="*/ 2308324 h 2308324"/>
              <a:gd name="connsiteX12" fmla="*/ 1858297 w 3441290"/>
              <a:gd name="connsiteY12" fmla="*/ 2308324 h 2308324"/>
              <a:gd name="connsiteX13" fmla="*/ 1284748 w 3441290"/>
              <a:gd name="connsiteY13" fmla="*/ 2308324 h 2308324"/>
              <a:gd name="connsiteX14" fmla="*/ 711200 w 3441290"/>
              <a:gd name="connsiteY14" fmla="*/ 2308324 h 2308324"/>
              <a:gd name="connsiteX15" fmla="*/ 0 w 3441290"/>
              <a:gd name="connsiteY15" fmla="*/ 2308324 h 2308324"/>
              <a:gd name="connsiteX16" fmla="*/ 0 w 3441290"/>
              <a:gd name="connsiteY16" fmla="*/ 1708160 h 2308324"/>
              <a:gd name="connsiteX17" fmla="*/ 0 w 3441290"/>
              <a:gd name="connsiteY17" fmla="*/ 1177245 h 2308324"/>
              <a:gd name="connsiteX18" fmla="*/ 0 w 3441290"/>
              <a:gd name="connsiteY18" fmla="*/ 553998 h 2308324"/>
              <a:gd name="connsiteX19" fmla="*/ 0 w 3441290"/>
              <a:gd name="connsiteY19"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41290" h="2308324" extrusionOk="0">
                <a:moveTo>
                  <a:pt x="0" y="0"/>
                </a:moveTo>
                <a:cubicBezTo>
                  <a:pt x="203229" y="-20331"/>
                  <a:pt x="382610" y="2837"/>
                  <a:pt x="539135" y="0"/>
                </a:cubicBezTo>
                <a:cubicBezTo>
                  <a:pt x="695660" y="-2837"/>
                  <a:pt x="882870" y="28245"/>
                  <a:pt x="1147097" y="0"/>
                </a:cubicBezTo>
                <a:cubicBezTo>
                  <a:pt x="1411324" y="-28245"/>
                  <a:pt x="1578337" y="54805"/>
                  <a:pt x="1755058" y="0"/>
                </a:cubicBezTo>
                <a:cubicBezTo>
                  <a:pt x="1931779" y="-54805"/>
                  <a:pt x="2151592" y="52810"/>
                  <a:pt x="2397432" y="0"/>
                </a:cubicBezTo>
                <a:cubicBezTo>
                  <a:pt x="2643272" y="-52810"/>
                  <a:pt x="3025622" y="63309"/>
                  <a:pt x="3441290" y="0"/>
                </a:cubicBezTo>
                <a:cubicBezTo>
                  <a:pt x="3497191" y="153817"/>
                  <a:pt x="3377058" y="327289"/>
                  <a:pt x="3441290" y="553998"/>
                </a:cubicBezTo>
                <a:cubicBezTo>
                  <a:pt x="3505522" y="780707"/>
                  <a:pt x="3397454" y="875870"/>
                  <a:pt x="3441290" y="1061829"/>
                </a:cubicBezTo>
                <a:cubicBezTo>
                  <a:pt x="3485126" y="1247788"/>
                  <a:pt x="3431773" y="1481517"/>
                  <a:pt x="3441290" y="1592744"/>
                </a:cubicBezTo>
                <a:cubicBezTo>
                  <a:pt x="3450807" y="1703972"/>
                  <a:pt x="3432438" y="2023384"/>
                  <a:pt x="3441290" y="2308324"/>
                </a:cubicBezTo>
                <a:cubicBezTo>
                  <a:pt x="3284907" y="2356269"/>
                  <a:pt x="3153607" y="2294398"/>
                  <a:pt x="2936567" y="2308324"/>
                </a:cubicBezTo>
                <a:cubicBezTo>
                  <a:pt x="2719527" y="2322250"/>
                  <a:pt x="2585733" y="2272735"/>
                  <a:pt x="2466258" y="2308324"/>
                </a:cubicBezTo>
                <a:cubicBezTo>
                  <a:pt x="2346783" y="2343913"/>
                  <a:pt x="2028467" y="2244045"/>
                  <a:pt x="1858297" y="2308324"/>
                </a:cubicBezTo>
                <a:cubicBezTo>
                  <a:pt x="1688127" y="2372603"/>
                  <a:pt x="1547100" y="2256704"/>
                  <a:pt x="1284748" y="2308324"/>
                </a:cubicBezTo>
                <a:cubicBezTo>
                  <a:pt x="1022396" y="2359944"/>
                  <a:pt x="954455" y="2283935"/>
                  <a:pt x="711200" y="2308324"/>
                </a:cubicBezTo>
                <a:cubicBezTo>
                  <a:pt x="467945" y="2332713"/>
                  <a:pt x="252602" y="2287264"/>
                  <a:pt x="0" y="2308324"/>
                </a:cubicBezTo>
                <a:cubicBezTo>
                  <a:pt x="-8658" y="2177164"/>
                  <a:pt x="6210" y="2002923"/>
                  <a:pt x="0" y="1708160"/>
                </a:cubicBezTo>
                <a:cubicBezTo>
                  <a:pt x="-6210" y="1413397"/>
                  <a:pt x="56375" y="1333710"/>
                  <a:pt x="0" y="1177245"/>
                </a:cubicBezTo>
                <a:cubicBezTo>
                  <a:pt x="-56375" y="1020781"/>
                  <a:pt x="63726" y="789531"/>
                  <a:pt x="0" y="553998"/>
                </a:cubicBezTo>
                <a:cubicBezTo>
                  <a:pt x="-63726" y="318465"/>
                  <a:pt x="65911" y="211203"/>
                  <a:pt x="0" y="0"/>
                </a:cubicBezTo>
                <a:close/>
              </a:path>
            </a:pathLst>
          </a:custGeom>
          <a:noFill/>
          <a:ln>
            <a:solidFill>
              <a:schemeClr val="tx1"/>
            </a:solidFill>
            <a:extLst>
              <a:ext uri="{C807C97D-BFC1-408E-A445-0C87EB9F89A2}">
                <ask:lineSketchStyleProps xmlns:ask="http://schemas.microsoft.com/office/drawing/2018/sketchyshapes" sd="522979217">
                  <a:prstGeom prst="rect">
                    <a:avLst/>
                  </a:prstGeom>
                  <ask:type>
                    <ask:lineSketchScribble/>
                  </ask:type>
                </ask:lineSketchStyleProps>
              </a:ext>
            </a:extLst>
          </a:ln>
        </p:spPr>
        <p:txBody>
          <a:bodyPr wrap="square" rtlCol="0">
            <a:spAutoFit/>
          </a:bodyPr>
          <a:lstStyle/>
          <a:p>
            <a:r>
              <a:rPr lang="en-US" sz="4800" dirty="0">
                <a:latin typeface="Amasis MT Pro" panose="02040504050005020304" pitchFamily="18" charset="0"/>
              </a:rPr>
              <a:t>New Behavioral Concern</a:t>
            </a:r>
          </a:p>
        </p:txBody>
      </p:sp>
    </p:spTree>
    <p:extLst>
      <p:ext uri="{BB962C8B-B14F-4D97-AF65-F5344CB8AC3E}">
        <p14:creationId xmlns:p14="http://schemas.microsoft.com/office/powerpoint/2010/main" val="301269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58BEE6-021E-4CDC-1548-BE33219093C8}"/>
              </a:ext>
            </a:extLst>
          </p:cNvPr>
          <p:cNvSpPr>
            <a:spLocks noGrp="1"/>
          </p:cNvSpPr>
          <p:nvPr>
            <p:ph type="sldNum" sz="quarter" idx="12"/>
          </p:nvPr>
        </p:nvSpPr>
        <p:spPr/>
        <p:txBody>
          <a:bodyPr/>
          <a:lstStyle/>
          <a:p>
            <a:fld id="{0CFEC368-1D7A-4F81-ABF6-AE0E36BAF64C}" type="slidenum">
              <a:rPr lang="en-US" smtClean="0"/>
              <a:pPr/>
              <a:t>5</a:t>
            </a:fld>
            <a:endParaRPr lang="en-US" dirty="0"/>
          </a:p>
        </p:txBody>
      </p:sp>
      <p:sp>
        <p:nvSpPr>
          <p:cNvPr id="4" name="TextBox 3">
            <a:extLst>
              <a:ext uri="{FF2B5EF4-FFF2-40B4-BE49-F238E27FC236}">
                <a16:creationId xmlns:a16="http://schemas.microsoft.com/office/drawing/2014/main" id="{E85D9171-84E5-15F7-58A9-7E065A20817D}"/>
              </a:ext>
            </a:extLst>
          </p:cNvPr>
          <p:cNvSpPr txBox="1"/>
          <p:nvPr/>
        </p:nvSpPr>
        <p:spPr>
          <a:xfrm>
            <a:off x="594852" y="5181600"/>
            <a:ext cx="8362335" cy="1477328"/>
          </a:xfrm>
          <a:prstGeom prst="rect">
            <a:avLst/>
          </a:prstGeom>
          <a:noFill/>
        </p:spPr>
        <p:txBody>
          <a:bodyPr wrap="square">
            <a:spAutoFit/>
          </a:bodyPr>
          <a:lstStyle/>
          <a:p>
            <a:r>
              <a:rPr lang="en-US" b="0" i="0" dirty="0">
                <a:solidFill>
                  <a:srgbClr val="232323"/>
                </a:solidFill>
                <a:effectLst/>
                <a:latin typeface="Noto Sans" panose="020B0502040504020204" pitchFamily="34" charset="0"/>
              </a:rPr>
              <a:t>Constipation is a symptom-based disorder without standardized diagnostic criteria. Symptoms may include hard stools, excessive straining, infrequent bowel movements (&lt;3 per week), a sense of incomplete evacuation, or the use of manual maneuvers to facilitate defecation. "Chronic" refers to symptoms lasting at least three months.</a:t>
            </a:r>
            <a:endParaRPr lang="en-US" dirty="0"/>
          </a:p>
        </p:txBody>
      </p:sp>
      <p:pic>
        <p:nvPicPr>
          <p:cNvPr id="6" name="Picture 5">
            <a:extLst>
              <a:ext uri="{FF2B5EF4-FFF2-40B4-BE49-F238E27FC236}">
                <a16:creationId xmlns:a16="http://schemas.microsoft.com/office/drawing/2014/main" id="{A333CC46-23A0-710B-EEA3-C6A14D180635}"/>
              </a:ext>
            </a:extLst>
          </p:cNvPr>
          <p:cNvPicPr>
            <a:picLocks noChangeAspect="1"/>
          </p:cNvPicPr>
          <p:nvPr/>
        </p:nvPicPr>
        <p:blipFill>
          <a:blip r:embed="rId2"/>
          <a:stretch>
            <a:fillRect/>
          </a:stretch>
        </p:blipFill>
        <p:spPr>
          <a:xfrm>
            <a:off x="1079671" y="122760"/>
            <a:ext cx="7078063" cy="4972744"/>
          </a:xfrm>
          <a:prstGeom prst="rect">
            <a:avLst/>
          </a:prstGeom>
        </p:spPr>
      </p:pic>
    </p:spTree>
    <p:extLst>
      <p:ext uri="{BB962C8B-B14F-4D97-AF65-F5344CB8AC3E}">
        <p14:creationId xmlns:p14="http://schemas.microsoft.com/office/powerpoint/2010/main" val="1175512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1B0C1C-9941-FFD5-F48C-6F7582CAFDD6}"/>
              </a:ext>
            </a:extLst>
          </p:cNvPr>
          <p:cNvSpPr>
            <a:spLocks noGrp="1"/>
          </p:cNvSpPr>
          <p:nvPr>
            <p:ph type="sldNum" sz="quarter" idx="12"/>
          </p:nvPr>
        </p:nvSpPr>
        <p:spPr/>
        <p:txBody>
          <a:bodyPr/>
          <a:lstStyle/>
          <a:p>
            <a:fld id="{0CFEC368-1D7A-4F81-ABF6-AE0E36BAF64C}" type="slidenum">
              <a:rPr lang="en-US" smtClean="0"/>
              <a:pPr/>
              <a:t>6</a:t>
            </a:fld>
            <a:endParaRPr lang="en-US" dirty="0"/>
          </a:p>
        </p:txBody>
      </p:sp>
      <p:graphicFrame>
        <p:nvGraphicFramePr>
          <p:cNvPr id="7" name="Diagram 6">
            <a:extLst>
              <a:ext uri="{FF2B5EF4-FFF2-40B4-BE49-F238E27FC236}">
                <a16:creationId xmlns:a16="http://schemas.microsoft.com/office/drawing/2014/main" id="{D9390F1A-62D4-2F1E-E7B5-F51385F2FB62}"/>
              </a:ext>
            </a:extLst>
          </p:cNvPr>
          <p:cNvGraphicFramePr/>
          <p:nvPr>
            <p:extLst>
              <p:ext uri="{D42A27DB-BD31-4B8C-83A1-F6EECF244321}">
                <p14:modId xmlns:p14="http://schemas.microsoft.com/office/powerpoint/2010/main" val="3390270757"/>
              </p:ext>
            </p:extLst>
          </p:nvPr>
        </p:nvGraphicFramePr>
        <p:xfrm>
          <a:off x="285750" y="30926"/>
          <a:ext cx="9556991" cy="6714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C1676E61-1D33-5EAF-A572-194F3DDCDEF0}"/>
              </a:ext>
            </a:extLst>
          </p:cNvPr>
          <p:cNvSpPr txBox="1"/>
          <p:nvPr/>
        </p:nvSpPr>
        <p:spPr>
          <a:xfrm>
            <a:off x="1809750" y="4994152"/>
            <a:ext cx="3048000" cy="923330"/>
          </a:xfrm>
          <a:prstGeom prst="rect">
            <a:avLst/>
          </a:prstGeom>
          <a:noFill/>
        </p:spPr>
        <p:txBody>
          <a:bodyPr wrap="square" rtlCol="0">
            <a:spAutoFit/>
          </a:bodyPr>
          <a:lstStyle/>
          <a:p>
            <a:pPr algn="ctr"/>
            <a:r>
              <a:rPr lang="en-US" dirty="0"/>
              <a:t>What is diet like? Enough fiber? Rigidity around food choices?</a:t>
            </a:r>
          </a:p>
        </p:txBody>
      </p:sp>
      <p:sp>
        <p:nvSpPr>
          <p:cNvPr id="9" name="TextBox 8">
            <a:extLst>
              <a:ext uri="{FF2B5EF4-FFF2-40B4-BE49-F238E27FC236}">
                <a16:creationId xmlns:a16="http://schemas.microsoft.com/office/drawing/2014/main" id="{A240B590-4921-970A-4718-438C4B4BF852}"/>
              </a:ext>
            </a:extLst>
          </p:cNvPr>
          <p:cNvSpPr txBox="1"/>
          <p:nvPr/>
        </p:nvSpPr>
        <p:spPr>
          <a:xfrm>
            <a:off x="5610642" y="4993515"/>
            <a:ext cx="2759587" cy="923330"/>
          </a:xfrm>
          <a:prstGeom prst="rect">
            <a:avLst/>
          </a:prstGeom>
          <a:noFill/>
        </p:spPr>
        <p:txBody>
          <a:bodyPr wrap="square" rtlCol="0">
            <a:spAutoFit/>
          </a:bodyPr>
          <a:lstStyle/>
          <a:p>
            <a:pPr algn="ctr"/>
            <a:r>
              <a:rPr lang="en-US" dirty="0"/>
              <a:t>How is mobility? Use of assistive mobility devices? How much exercise?</a:t>
            </a:r>
          </a:p>
        </p:txBody>
      </p:sp>
      <p:sp>
        <p:nvSpPr>
          <p:cNvPr id="10" name="TextBox 9">
            <a:extLst>
              <a:ext uri="{FF2B5EF4-FFF2-40B4-BE49-F238E27FC236}">
                <a16:creationId xmlns:a16="http://schemas.microsoft.com/office/drawing/2014/main" id="{8D2D4459-6132-7CD5-A00E-B4C5653D89C8}"/>
              </a:ext>
            </a:extLst>
          </p:cNvPr>
          <p:cNvSpPr txBox="1"/>
          <p:nvPr/>
        </p:nvSpPr>
        <p:spPr>
          <a:xfrm>
            <a:off x="3333750" y="2050874"/>
            <a:ext cx="3568495" cy="923330"/>
          </a:xfrm>
          <a:prstGeom prst="rect">
            <a:avLst/>
          </a:prstGeom>
          <a:noFill/>
        </p:spPr>
        <p:txBody>
          <a:bodyPr wrap="square" rtlCol="0">
            <a:spAutoFit/>
          </a:bodyPr>
          <a:lstStyle/>
          <a:p>
            <a:pPr algn="ctr"/>
            <a:r>
              <a:rPr lang="en-US" dirty="0"/>
              <a:t>What medications can cause constipation? What medications are they using for constipation?</a:t>
            </a:r>
          </a:p>
        </p:txBody>
      </p:sp>
      <p:sp>
        <p:nvSpPr>
          <p:cNvPr id="11" name="TextBox 10">
            <a:extLst>
              <a:ext uri="{FF2B5EF4-FFF2-40B4-BE49-F238E27FC236}">
                <a16:creationId xmlns:a16="http://schemas.microsoft.com/office/drawing/2014/main" id="{67386036-20D0-556D-739A-A81D71D72247}"/>
              </a:ext>
            </a:extLst>
          </p:cNvPr>
          <p:cNvSpPr txBox="1"/>
          <p:nvPr/>
        </p:nvSpPr>
        <p:spPr>
          <a:xfrm>
            <a:off x="0" y="186813"/>
            <a:ext cx="3048000" cy="2123658"/>
          </a:xfrm>
          <a:prstGeom prst="rect">
            <a:avLst/>
          </a:prstGeom>
          <a:noFill/>
        </p:spPr>
        <p:txBody>
          <a:bodyPr wrap="square" rtlCol="0">
            <a:spAutoFit/>
          </a:bodyPr>
          <a:lstStyle/>
          <a:p>
            <a:pPr algn="ctr"/>
            <a:r>
              <a:rPr lang="en-US" sz="4400" dirty="0"/>
              <a:t>Assessing Causes of Constipation</a:t>
            </a:r>
          </a:p>
        </p:txBody>
      </p:sp>
    </p:spTree>
    <p:extLst>
      <p:ext uri="{BB962C8B-B14F-4D97-AF65-F5344CB8AC3E}">
        <p14:creationId xmlns:p14="http://schemas.microsoft.com/office/powerpoint/2010/main" val="253708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715269-56AF-F4FE-B553-37CCB4D60803}"/>
              </a:ext>
            </a:extLst>
          </p:cNvPr>
          <p:cNvSpPr>
            <a:spLocks noGrp="1"/>
          </p:cNvSpPr>
          <p:nvPr>
            <p:ph type="sldNum" sz="quarter" idx="12"/>
          </p:nvPr>
        </p:nvSpPr>
        <p:spPr/>
        <p:txBody>
          <a:bodyPr/>
          <a:lstStyle/>
          <a:p>
            <a:fld id="{0CFEC368-1D7A-4F81-ABF6-AE0E36BAF64C}" type="slidenum">
              <a:rPr lang="en-US" smtClean="0"/>
              <a:pPr/>
              <a:t>7</a:t>
            </a:fld>
            <a:endParaRPr lang="en-US" dirty="0"/>
          </a:p>
        </p:txBody>
      </p:sp>
      <p:pic>
        <p:nvPicPr>
          <p:cNvPr id="3" name="Picture 2">
            <a:extLst>
              <a:ext uri="{FF2B5EF4-FFF2-40B4-BE49-F238E27FC236}">
                <a16:creationId xmlns:a16="http://schemas.microsoft.com/office/drawing/2014/main" id="{FF14CB75-821E-3BD4-F373-A9BB6D79A391}"/>
              </a:ext>
            </a:extLst>
          </p:cNvPr>
          <p:cNvPicPr>
            <a:picLocks noChangeAspect="1"/>
          </p:cNvPicPr>
          <p:nvPr/>
        </p:nvPicPr>
        <p:blipFill>
          <a:blip r:embed="rId2"/>
          <a:stretch>
            <a:fillRect/>
          </a:stretch>
        </p:blipFill>
        <p:spPr>
          <a:xfrm>
            <a:off x="1" y="112976"/>
            <a:ext cx="9145872" cy="6470704"/>
          </a:xfrm>
          <a:prstGeom prst="rect">
            <a:avLst/>
          </a:prstGeom>
        </p:spPr>
      </p:pic>
      <p:grpSp>
        <p:nvGrpSpPr>
          <p:cNvPr id="6" name="Group 5">
            <a:extLst>
              <a:ext uri="{FF2B5EF4-FFF2-40B4-BE49-F238E27FC236}">
                <a16:creationId xmlns:a16="http://schemas.microsoft.com/office/drawing/2014/main" id="{BF52FAC4-92AF-DCDB-AC78-9B89594F31A1}"/>
              </a:ext>
            </a:extLst>
          </p:cNvPr>
          <p:cNvGrpSpPr/>
          <p:nvPr/>
        </p:nvGrpSpPr>
        <p:grpSpPr>
          <a:xfrm>
            <a:off x="249382" y="924790"/>
            <a:ext cx="1215736" cy="1007919"/>
            <a:chOff x="706582" y="1631371"/>
            <a:chExt cx="1215736" cy="1007919"/>
          </a:xfrm>
        </p:grpSpPr>
        <p:sp>
          <p:nvSpPr>
            <p:cNvPr id="4" name="Oval 3">
              <a:extLst>
                <a:ext uri="{FF2B5EF4-FFF2-40B4-BE49-F238E27FC236}">
                  <a16:creationId xmlns:a16="http://schemas.microsoft.com/office/drawing/2014/main" id="{148AD746-AF48-B6BE-EAFC-713C10856DB2}"/>
                </a:ext>
              </a:extLst>
            </p:cNvPr>
            <p:cNvSpPr/>
            <p:nvPr/>
          </p:nvSpPr>
          <p:spPr>
            <a:xfrm>
              <a:off x="706582" y="1631371"/>
              <a:ext cx="1215736" cy="1007919"/>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E5B963-B9F9-AD00-D097-D4CC89935355}"/>
                </a:ext>
              </a:extLst>
            </p:cNvPr>
            <p:cNvSpPr txBox="1"/>
            <p:nvPr/>
          </p:nvSpPr>
          <p:spPr>
            <a:xfrm>
              <a:off x="706582" y="1756064"/>
              <a:ext cx="1215736" cy="646331"/>
            </a:xfrm>
            <a:prstGeom prst="rect">
              <a:avLst/>
            </a:prstGeom>
            <a:noFill/>
          </p:spPr>
          <p:txBody>
            <a:bodyPr wrap="square" rtlCol="0">
              <a:spAutoFit/>
            </a:bodyPr>
            <a:lstStyle/>
            <a:p>
              <a:r>
                <a:rPr lang="en-US" sz="3600" dirty="0"/>
                <a:t>Meds</a:t>
              </a:r>
            </a:p>
          </p:txBody>
        </p:sp>
      </p:grpSp>
    </p:spTree>
    <p:extLst>
      <p:ext uri="{BB962C8B-B14F-4D97-AF65-F5344CB8AC3E}">
        <p14:creationId xmlns:p14="http://schemas.microsoft.com/office/powerpoint/2010/main" val="401666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533619-FA83-DA0D-9C52-4A476A756BEE}"/>
              </a:ext>
            </a:extLst>
          </p:cNvPr>
          <p:cNvSpPr>
            <a:spLocks noGrp="1"/>
          </p:cNvSpPr>
          <p:nvPr>
            <p:ph type="sldNum" sz="quarter" idx="12"/>
          </p:nvPr>
        </p:nvSpPr>
        <p:spPr/>
        <p:txBody>
          <a:bodyPr/>
          <a:lstStyle/>
          <a:p>
            <a:fld id="{0CFEC368-1D7A-4F81-ABF6-AE0E36BAF64C}" type="slidenum">
              <a:rPr lang="en-US" smtClean="0"/>
              <a:pPr/>
              <a:t>8</a:t>
            </a:fld>
            <a:endParaRPr lang="en-US" dirty="0"/>
          </a:p>
        </p:txBody>
      </p:sp>
      <p:grpSp>
        <p:nvGrpSpPr>
          <p:cNvPr id="3" name="Group 2">
            <a:extLst>
              <a:ext uri="{FF2B5EF4-FFF2-40B4-BE49-F238E27FC236}">
                <a16:creationId xmlns:a16="http://schemas.microsoft.com/office/drawing/2014/main" id="{9583E80F-715F-B0D3-7062-77672B877353}"/>
              </a:ext>
            </a:extLst>
          </p:cNvPr>
          <p:cNvGrpSpPr/>
          <p:nvPr/>
        </p:nvGrpSpPr>
        <p:grpSpPr>
          <a:xfrm>
            <a:off x="139475" y="120535"/>
            <a:ext cx="1215736" cy="1007919"/>
            <a:chOff x="706582" y="1631371"/>
            <a:chExt cx="1215736" cy="1007919"/>
          </a:xfrm>
        </p:grpSpPr>
        <p:sp>
          <p:nvSpPr>
            <p:cNvPr id="4" name="Oval 3">
              <a:extLst>
                <a:ext uri="{FF2B5EF4-FFF2-40B4-BE49-F238E27FC236}">
                  <a16:creationId xmlns:a16="http://schemas.microsoft.com/office/drawing/2014/main" id="{6A10174C-0077-2B11-C9E8-345727513A27}"/>
                </a:ext>
              </a:extLst>
            </p:cNvPr>
            <p:cNvSpPr/>
            <p:nvPr/>
          </p:nvSpPr>
          <p:spPr>
            <a:xfrm>
              <a:off x="706582" y="1631371"/>
              <a:ext cx="1215736" cy="1007919"/>
            </a:xfrm>
            <a:prstGeom prst="ellipse">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4E8A776-AB87-8350-05B8-30F0433292B9}"/>
                </a:ext>
              </a:extLst>
            </p:cNvPr>
            <p:cNvSpPr txBox="1"/>
            <p:nvPr/>
          </p:nvSpPr>
          <p:spPr>
            <a:xfrm>
              <a:off x="706582" y="1756064"/>
              <a:ext cx="1215736" cy="646331"/>
            </a:xfrm>
            <a:prstGeom prst="rect">
              <a:avLst/>
            </a:prstGeom>
            <a:noFill/>
          </p:spPr>
          <p:txBody>
            <a:bodyPr wrap="square" rtlCol="0">
              <a:spAutoFit/>
            </a:bodyPr>
            <a:lstStyle/>
            <a:p>
              <a:pPr algn="ctr"/>
              <a:r>
                <a:rPr lang="en-US" sz="3600" dirty="0"/>
                <a:t>Fed</a:t>
              </a:r>
            </a:p>
          </p:txBody>
        </p:sp>
      </p:grpSp>
      <p:pic>
        <p:nvPicPr>
          <p:cNvPr id="7" name="Picture 6">
            <a:extLst>
              <a:ext uri="{FF2B5EF4-FFF2-40B4-BE49-F238E27FC236}">
                <a16:creationId xmlns:a16="http://schemas.microsoft.com/office/drawing/2014/main" id="{2CEFDD66-388C-1AC3-B2E0-24019D5C6DC9}"/>
              </a:ext>
            </a:extLst>
          </p:cNvPr>
          <p:cNvPicPr>
            <a:picLocks noChangeAspect="1"/>
          </p:cNvPicPr>
          <p:nvPr/>
        </p:nvPicPr>
        <p:blipFill>
          <a:blip r:embed="rId2"/>
          <a:stretch>
            <a:fillRect/>
          </a:stretch>
        </p:blipFill>
        <p:spPr>
          <a:xfrm>
            <a:off x="4264308" y="2674130"/>
            <a:ext cx="2801510" cy="3856275"/>
          </a:xfrm>
          <a:prstGeom prst="rect">
            <a:avLst/>
          </a:prstGeom>
        </p:spPr>
      </p:pic>
      <p:pic>
        <p:nvPicPr>
          <p:cNvPr id="9" name="Picture 8">
            <a:extLst>
              <a:ext uri="{FF2B5EF4-FFF2-40B4-BE49-F238E27FC236}">
                <a16:creationId xmlns:a16="http://schemas.microsoft.com/office/drawing/2014/main" id="{05BFDD6A-3389-55DB-9F63-59B0178809F2}"/>
              </a:ext>
            </a:extLst>
          </p:cNvPr>
          <p:cNvPicPr>
            <a:picLocks noChangeAspect="1"/>
          </p:cNvPicPr>
          <p:nvPr/>
        </p:nvPicPr>
        <p:blipFill>
          <a:blip r:embed="rId3"/>
          <a:stretch>
            <a:fillRect/>
          </a:stretch>
        </p:blipFill>
        <p:spPr>
          <a:xfrm>
            <a:off x="7241572" y="316741"/>
            <a:ext cx="1902428" cy="3249280"/>
          </a:xfrm>
          <a:prstGeom prst="rect">
            <a:avLst/>
          </a:prstGeom>
        </p:spPr>
      </p:pic>
      <p:pic>
        <p:nvPicPr>
          <p:cNvPr id="11" name="Picture 10">
            <a:extLst>
              <a:ext uri="{FF2B5EF4-FFF2-40B4-BE49-F238E27FC236}">
                <a16:creationId xmlns:a16="http://schemas.microsoft.com/office/drawing/2014/main" id="{B7AB970A-CED5-DE83-EE64-598A0D015049}"/>
              </a:ext>
            </a:extLst>
          </p:cNvPr>
          <p:cNvPicPr>
            <a:picLocks noChangeAspect="1"/>
          </p:cNvPicPr>
          <p:nvPr/>
        </p:nvPicPr>
        <p:blipFill>
          <a:blip r:embed="rId4"/>
          <a:stretch>
            <a:fillRect/>
          </a:stretch>
        </p:blipFill>
        <p:spPr>
          <a:xfrm>
            <a:off x="586284" y="2592714"/>
            <a:ext cx="3266563" cy="3948545"/>
          </a:xfrm>
          <a:prstGeom prst="rect">
            <a:avLst/>
          </a:prstGeom>
        </p:spPr>
      </p:pic>
      <p:sp>
        <p:nvSpPr>
          <p:cNvPr id="13" name="TextBox 12">
            <a:extLst>
              <a:ext uri="{FF2B5EF4-FFF2-40B4-BE49-F238E27FC236}">
                <a16:creationId xmlns:a16="http://schemas.microsoft.com/office/drawing/2014/main" id="{F435EF25-2A12-6FD5-C8C1-DB56C72CC97B}"/>
              </a:ext>
            </a:extLst>
          </p:cNvPr>
          <p:cNvSpPr txBox="1"/>
          <p:nvPr/>
        </p:nvSpPr>
        <p:spPr>
          <a:xfrm>
            <a:off x="1521108" y="316741"/>
            <a:ext cx="5720464" cy="1938992"/>
          </a:xfrm>
          <a:prstGeom prst="rect">
            <a:avLst/>
          </a:prstGeom>
          <a:solidFill>
            <a:srgbClr val="FFC000"/>
          </a:solidFill>
        </p:spPr>
        <p:txBody>
          <a:bodyPr wrap="square">
            <a:spAutoFit/>
          </a:bodyPr>
          <a:lstStyle/>
          <a:p>
            <a:r>
              <a:rPr lang="en-US" sz="2400" b="0" i="0" dirty="0">
                <a:solidFill>
                  <a:srgbClr val="001D35"/>
                </a:solidFill>
                <a:effectLst/>
                <a:latin typeface="Google Sans"/>
              </a:rPr>
              <a:t>The recommended daily intake of fiber is 25 grams for women and 38 grams for men. For women over 50, the recommendation drops to 21 grams, and for men over 50, it's 30 grams.</a:t>
            </a:r>
            <a:endParaRPr lang="en-US" sz="2400" dirty="0"/>
          </a:p>
        </p:txBody>
      </p:sp>
    </p:spTree>
    <p:extLst>
      <p:ext uri="{BB962C8B-B14F-4D97-AF65-F5344CB8AC3E}">
        <p14:creationId xmlns:p14="http://schemas.microsoft.com/office/powerpoint/2010/main" val="225127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2CFED5-268C-1F51-FEF8-A1BFDD306587}"/>
              </a:ext>
            </a:extLst>
          </p:cNvPr>
          <p:cNvSpPr>
            <a:spLocks noGrp="1"/>
          </p:cNvSpPr>
          <p:nvPr>
            <p:ph type="sldNum" sz="quarter" idx="12"/>
          </p:nvPr>
        </p:nvSpPr>
        <p:spPr/>
        <p:txBody>
          <a:bodyPr/>
          <a:lstStyle/>
          <a:p>
            <a:fld id="{0CFEC368-1D7A-4F81-ABF6-AE0E36BAF64C}" type="slidenum">
              <a:rPr lang="en-US" smtClean="0"/>
              <a:pPr/>
              <a:t>9</a:t>
            </a:fld>
            <a:endParaRPr lang="en-US" dirty="0"/>
          </a:p>
        </p:txBody>
      </p:sp>
      <p:pic>
        <p:nvPicPr>
          <p:cNvPr id="4" name="Picture 3">
            <a:extLst>
              <a:ext uri="{FF2B5EF4-FFF2-40B4-BE49-F238E27FC236}">
                <a16:creationId xmlns:a16="http://schemas.microsoft.com/office/drawing/2014/main" id="{E9161217-3094-09B6-3235-10DE599655DB}"/>
              </a:ext>
            </a:extLst>
          </p:cNvPr>
          <p:cNvPicPr>
            <a:picLocks noChangeAspect="1"/>
          </p:cNvPicPr>
          <p:nvPr/>
        </p:nvPicPr>
        <p:blipFill>
          <a:blip r:embed="rId2"/>
          <a:stretch>
            <a:fillRect/>
          </a:stretch>
        </p:blipFill>
        <p:spPr>
          <a:xfrm>
            <a:off x="1504522" y="318653"/>
            <a:ext cx="6134956" cy="6220693"/>
          </a:xfrm>
          <a:prstGeom prst="rect">
            <a:avLst/>
          </a:prstGeom>
        </p:spPr>
      </p:pic>
      <p:grpSp>
        <p:nvGrpSpPr>
          <p:cNvPr id="10" name="Group 9">
            <a:extLst>
              <a:ext uri="{FF2B5EF4-FFF2-40B4-BE49-F238E27FC236}">
                <a16:creationId xmlns:a16="http://schemas.microsoft.com/office/drawing/2014/main" id="{00C225DF-2428-7E64-7EFF-F98B9AFB892F}"/>
              </a:ext>
            </a:extLst>
          </p:cNvPr>
          <p:cNvGrpSpPr/>
          <p:nvPr/>
        </p:nvGrpSpPr>
        <p:grpSpPr>
          <a:xfrm>
            <a:off x="139475" y="120535"/>
            <a:ext cx="1215736" cy="1007919"/>
            <a:chOff x="706582" y="1631371"/>
            <a:chExt cx="1215736" cy="1007919"/>
          </a:xfrm>
        </p:grpSpPr>
        <p:sp>
          <p:nvSpPr>
            <p:cNvPr id="11" name="Oval 10">
              <a:extLst>
                <a:ext uri="{FF2B5EF4-FFF2-40B4-BE49-F238E27FC236}">
                  <a16:creationId xmlns:a16="http://schemas.microsoft.com/office/drawing/2014/main" id="{9DEC6DC1-40F5-14F2-A056-22ABAFE5DEB7}"/>
                </a:ext>
              </a:extLst>
            </p:cNvPr>
            <p:cNvSpPr/>
            <p:nvPr/>
          </p:nvSpPr>
          <p:spPr>
            <a:xfrm>
              <a:off x="706582" y="1631371"/>
              <a:ext cx="1215736" cy="1007919"/>
            </a:xfrm>
            <a:prstGeom prst="ellipse">
              <a:avLst/>
            </a:prstGeom>
            <a:solidFill>
              <a:srgbClr val="DCEC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96A3E02E-41DD-58BF-5F25-87052BFFD74C}"/>
                </a:ext>
              </a:extLst>
            </p:cNvPr>
            <p:cNvSpPr txBox="1"/>
            <p:nvPr/>
          </p:nvSpPr>
          <p:spPr>
            <a:xfrm>
              <a:off x="706582" y="1756064"/>
              <a:ext cx="1215736" cy="646331"/>
            </a:xfrm>
            <a:prstGeom prst="rect">
              <a:avLst/>
            </a:prstGeom>
            <a:noFill/>
          </p:spPr>
          <p:txBody>
            <a:bodyPr wrap="square" rtlCol="0">
              <a:spAutoFit/>
            </a:bodyPr>
            <a:lstStyle/>
            <a:p>
              <a:pPr algn="ctr"/>
              <a:r>
                <a:rPr lang="en-US" sz="3600" dirty="0"/>
                <a:t>Bed</a:t>
              </a:r>
            </a:p>
          </p:txBody>
        </p:sp>
      </p:grpSp>
    </p:spTree>
    <p:extLst>
      <p:ext uri="{BB962C8B-B14F-4D97-AF65-F5344CB8AC3E}">
        <p14:creationId xmlns:p14="http://schemas.microsoft.com/office/powerpoint/2010/main" val="31357131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21813</TotalTime>
  <Words>427</Words>
  <Application>Microsoft Office PowerPoint</Application>
  <PresentationFormat>On-screen Show (4:3)</PresentationFormat>
  <Paragraphs>61</Paragraphs>
  <Slides>12</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Amasis MT Pro</vt:lpstr>
      <vt:lpstr>Amasis MT Pro Black</vt:lpstr>
      <vt:lpstr>Arial</vt:lpstr>
      <vt:lpstr>Barlow</vt:lpstr>
      <vt:lpstr>Calibri</vt:lpstr>
      <vt:lpstr>Google Sans</vt:lpstr>
      <vt:lpstr>Noto Sans</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Iowa Hospitals and Clinics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Transition into adulthood</dc:title>
  <dc:creator>Jodi Tate</dc:creator>
  <cp:lastModifiedBy>van der Heide, Carly J</cp:lastModifiedBy>
  <cp:revision>272</cp:revision>
  <cp:lastPrinted>2024-06-10T18:56:41Z</cp:lastPrinted>
  <dcterms:created xsi:type="dcterms:W3CDTF">2014-11-01T11:36:13Z</dcterms:created>
  <dcterms:modified xsi:type="dcterms:W3CDTF">2025-09-16T19:58:59Z</dcterms:modified>
</cp:coreProperties>
</file>