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7" r:id="rId1"/>
  </p:sldMasterIdLst>
  <p:notesMasterIdLst>
    <p:notesMasterId r:id="rId12"/>
  </p:notesMasterIdLst>
  <p:handoutMasterIdLst>
    <p:handoutMasterId r:id="rId13"/>
  </p:handoutMasterIdLst>
  <p:sldIdLst>
    <p:sldId id="1906" r:id="rId2"/>
    <p:sldId id="1919" r:id="rId3"/>
    <p:sldId id="1922" r:id="rId4"/>
    <p:sldId id="1921" r:id="rId5"/>
    <p:sldId id="1930" r:id="rId6"/>
    <p:sldId id="1931" r:id="rId7"/>
    <p:sldId id="1924" r:id="rId8"/>
    <p:sldId id="1925" r:id="rId9"/>
    <p:sldId id="1926" r:id="rId10"/>
    <p:sldId id="1929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37"/>
    <p:restoredTop sz="77467" autoAdjust="0"/>
  </p:normalViewPr>
  <p:slideViewPr>
    <p:cSldViewPr snapToGrid="0" snapToObjects="1">
      <p:cViewPr varScale="1">
        <p:scale>
          <a:sx n="86" d="100"/>
          <a:sy n="86" d="100"/>
        </p:scale>
        <p:origin x="193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47" d="100"/>
          <a:sy n="47" d="100"/>
        </p:scale>
        <p:origin x="231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A67E22-7C01-4AB1-B58C-51939D60C1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CD5BF3-1E94-4A90-BE88-40823BAD4C4F}">
      <dgm:prSet/>
      <dgm:spPr/>
      <dgm:t>
        <a:bodyPr/>
        <a:lstStyle/>
        <a:p>
          <a:r>
            <a:rPr lang="en-US" b="0" i="0"/>
            <a:t>IACP was formed by community providers with equality for </a:t>
          </a:r>
          <a:r>
            <a:rPr lang="en-US" b="0" i="1"/>
            <a:t>all</a:t>
          </a:r>
          <a:r>
            <a:rPr lang="en-US" b="0" i="0"/>
            <a:t> Iowans in mind.</a:t>
          </a:r>
          <a:endParaRPr lang="en-US"/>
        </a:p>
      </dgm:t>
    </dgm:pt>
    <dgm:pt modelId="{E7215B6D-CB66-4E4C-BE7D-296EAE6BE254}" type="parTrans" cxnId="{07880FC3-E028-42ED-9C8C-36A65642A104}">
      <dgm:prSet/>
      <dgm:spPr/>
      <dgm:t>
        <a:bodyPr/>
        <a:lstStyle/>
        <a:p>
          <a:endParaRPr lang="en-US"/>
        </a:p>
      </dgm:t>
    </dgm:pt>
    <dgm:pt modelId="{858E0DE5-6436-4F7C-AD5E-A7BC86ACD672}" type="sibTrans" cxnId="{07880FC3-E028-42ED-9C8C-36A65642A104}">
      <dgm:prSet/>
      <dgm:spPr/>
      <dgm:t>
        <a:bodyPr/>
        <a:lstStyle/>
        <a:p>
          <a:endParaRPr lang="en-US"/>
        </a:p>
      </dgm:t>
    </dgm:pt>
    <dgm:pt modelId="{6270E29E-9699-4719-950A-C2F9A137FDDD}">
      <dgm:prSet/>
      <dgm:spPr/>
      <dgm:t>
        <a:bodyPr/>
        <a:lstStyle/>
        <a:p>
          <a:r>
            <a:rPr lang="en-US" b="0" i="0" dirty="0"/>
            <a:t>IACP champions Iowa community providers so they can fully support Iowans in need of behavioral health and disability services. </a:t>
          </a:r>
          <a:endParaRPr lang="en-US" dirty="0"/>
        </a:p>
      </dgm:t>
    </dgm:pt>
    <dgm:pt modelId="{2798303F-3D33-4F6F-BB39-03AD25FDB1BB}" type="parTrans" cxnId="{0A246F71-03C4-45C0-B7BC-99ACBC9207B5}">
      <dgm:prSet/>
      <dgm:spPr/>
      <dgm:t>
        <a:bodyPr/>
        <a:lstStyle/>
        <a:p>
          <a:endParaRPr lang="en-US"/>
        </a:p>
      </dgm:t>
    </dgm:pt>
    <dgm:pt modelId="{74613A41-6648-43CA-A53F-E9032E124B1C}" type="sibTrans" cxnId="{0A246F71-03C4-45C0-B7BC-99ACBC9207B5}">
      <dgm:prSet/>
      <dgm:spPr/>
      <dgm:t>
        <a:bodyPr/>
        <a:lstStyle/>
        <a:p>
          <a:endParaRPr lang="en-US"/>
        </a:p>
      </dgm:t>
    </dgm:pt>
    <dgm:pt modelId="{B1229FD0-AF65-3E42-B3AF-65EDC60B6790}" type="pres">
      <dgm:prSet presAssocID="{23A67E22-7C01-4AB1-B58C-51939D60C17B}" presName="linear" presStyleCnt="0">
        <dgm:presLayoutVars>
          <dgm:animLvl val="lvl"/>
          <dgm:resizeHandles val="exact"/>
        </dgm:presLayoutVars>
      </dgm:prSet>
      <dgm:spPr/>
    </dgm:pt>
    <dgm:pt modelId="{36B4F381-BB14-864B-A5D9-09A731A59A13}" type="pres">
      <dgm:prSet presAssocID="{8ECD5BF3-1E94-4A90-BE88-40823BAD4C4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E04138C-0728-904B-886A-B8B9FC556E35}" type="pres">
      <dgm:prSet presAssocID="{858E0DE5-6436-4F7C-AD5E-A7BC86ACD672}" presName="spacer" presStyleCnt="0"/>
      <dgm:spPr/>
    </dgm:pt>
    <dgm:pt modelId="{416F9DE1-DBE9-3C46-96D8-8CC6728DB86C}" type="pres">
      <dgm:prSet presAssocID="{6270E29E-9699-4719-950A-C2F9A137FDD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1B22D03-B752-9A4E-8571-23545A2B631C}" type="presOf" srcId="{8ECD5BF3-1E94-4A90-BE88-40823BAD4C4F}" destId="{36B4F381-BB14-864B-A5D9-09A731A59A13}" srcOrd="0" destOrd="0" presId="urn:microsoft.com/office/officeart/2005/8/layout/vList2"/>
    <dgm:cxn modelId="{0A246F71-03C4-45C0-B7BC-99ACBC9207B5}" srcId="{23A67E22-7C01-4AB1-B58C-51939D60C17B}" destId="{6270E29E-9699-4719-950A-C2F9A137FDDD}" srcOrd="1" destOrd="0" parTransId="{2798303F-3D33-4F6F-BB39-03AD25FDB1BB}" sibTransId="{74613A41-6648-43CA-A53F-E9032E124B1C}"/>
    <dgm:cxn modelId="{4E9DD554-BEDC-FC49-8B1E-0520E0C92E98}" type="presOf" srcId="{6270E29E-9699-4719-950A-C2F9A137FDDD}" destId="{416F9DE1-DBE9-3C46-96D8-8CC6728DB86C}" srcOrd="0" destOrd="0" presId="urn:microsoft.com/office/officeart/2005/8/layout/vList2"/>
    <dgm:cxn modelId="{BC715BAE-40E7-4441-9CE0-51CB2CAB1321}" type="presOf" srcId="{23A67E22-7C01-4AB1-B58C-51939D60C17B}" destId="{B1229FD0-AF65-3E42-B3AF-65EDC60B6790}" srcOrd="0" destOrd="0" presId="urn:microsoft.com/office/officeart/2005/8/layout/vList2"/>
    <dgm:cxn modelId="{07880FC3-E028-42ED-9C8C-36A65642A104}" srcId="{23A67E22-7C01-4AB1-B58C-51939D60C17B}" destId="{8ECD5BF3-1E94-4A90-BE88-40823BAD4C4F}" srcOrd="0" destOrd="0" parTransId="{E7215B6D-CB66-4E4C-BE7D-296EAE6BE254}" sibTransId="{858E0DE5-6436-4F7C-AD5E-A7BC86ACD672}"/>
    <dgm:cxn modelId="{DF48499A-FC3A-0446-9ACB-2C3A1D82A09D}" type="presParOf" srcId="{B1229FD0-AF65-3E42-B3AF-65EDC60B6790}" destId="{36B4F381-BB14-864B-A5D9-09A731A59A13}" srcOrd="0" destOrd="0" presId="urn:microsoft.com/office/officeart/2005/8/layout/vList2"/>
    <dgm:cxn modelId="{6DC7FB1F-17B2-A047-A449-4A914E03893B}" type="presParOf" srcId="{B1229FD0-AF65-3E42-B3AF-65EDC60B6790}" destId="{1E04138C-0728-904B-886A-B8B9FC556E35}" srcOrd="1" destOrd="0" presId="urn:microsoft.com/office/officeart/2005/8/layout/vList2"/>
    <dgm:cxn modelId="{3FA6CDDA-7592-E743-96BD-92D4BD4E36F0}" type="presParOf" srcId="{B1229FD0-AF65-3E42-B3AF-65EDC60B6790}" destId="{416F9DE1-DBE9-3C46-96D8-8CC6728DB86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A67E22-7C01-4AB1-B58C-51939D60C1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CD5BF3-1E94-4A90-BE88-40823BAD4C4F}">
      <dgm:prSet/>
      <dgm:spPr/>
      <dgm:t>
        <a:bodyPr/>
        <a:lstStyle/>
        <a:p>
          <a:r>
            <a:rPr lang="en-US" b="0" i="0" dirty="0"/>
            <a:t>Over 130 Disability and Behavioral Health Service Providers</a:t>
          </a:r>
          <a:endParaRPr lang="en-US" dirty="0"/>
        </a:p>
      </dgm:t>
    </dgm:pt>
    <dgm:pt modelId="{E7215B6D-CB66-4E4C-BE7D-296EAE6BE254}" type="parTrans" cxnId="{07880FC3-E028-42ED-9C8C-36A65642A104}">
      <dgm:prSet/>
      <dgm:spPr/>
      <dgm:t>
        <a:bodyPr/>
        <a:lstStyle/>
        <a:p>
          <a:endParaRPr lang="en-US"/>
        </a:p>
      </dgm:t>
    </dgm:pt>
    <dgm:pt modelId="{858E0DE5-6436-4F7C-AD5E-A7BC86ACD672}" type="sibTrans" cxnId="{07880FC3-E028-42ED-9C8C-36A65642A104}">
      <dgm:prSet/>
      <dgm:spPr/>
      <dgm:t>
        <a:bodyPr/>
        <a:lstStyle/>
        <a:p>
          <a:endParaRPr lang="en-US"/>
        </a:p>
      </dgm:t>
    </dgm:pt>
    <dgm:pt modelId="{6270E29E-9699-4719-950A-C2F9A137FDDD}">
      <dgm:prSet/>
      <dgm:spPr/>
      <dgm:t>
        <a:bodyPr/>
        <a:lstStyle/>
        <a:p>
          <a:r>
            <a:rPr lang="en-US" dirty="0"/>
            <a:t>Provide services in all 99 Iowa Counties</a:t>
          </a:r>
        </a:p>
      </dgm:t>
    </dgm:pt>
    <dgm:pt modelId="{2798303F-3D33-4F6F-BB39-03AD25FDB1BB}" type="parTrans" cxnId="{0A246F71-03C4-45C0-B7BC-99ACBC9207B5}">
      <dgm:prSet/>
      <dgm:spPr/>
      <dgm:t>
        <a:bodyPr/>
        <a:lstStyle/>
        <a:p>
          <a:endParaRPr lang="en-US"/>
        </a:p>
      </dgm:t>
    </dgm:pt>
    <dgm:pt modelId="{74613A41-6648-43CA-A53F-E9032E124B1C}" type="sibTrans" cxnId="{0A246F71-03C4-45C0-B7BC-99ACBC9207B5}">
      <dgm:prSet/>
      <dgm:spPr/>
      <dgm:t>
        <a:bodyPr/>
        <a:lstStyle/>
        <a:p>
          <a:endParaRPr lang="en-US"/>
        </a:p>
      </dgm:t>
    </dgm:pt>
    <dgm:pt modelId="{2423C26E-7D9D-9D46-98CE-5F1E50DF0828}">
      <dgm:prSet/>
      <dgm:spPr/>
      <dgm:t>
        <a:bodyPr/>
        <a:lstStyle/>
        <a:p>
          <a:r>
            <a:rPr lang="en-US" dirty="0"/>
            <a:t>Range in size from 10 employees to 1000+</a:t>
          </a:r>
        </a:p>
      </dgm:t>
    </dgm:pt>
    <dgm:pt modelId="{E7F61970-3237-2947-86E3-96C406B4399F}" type="parTrans" cxnId="{545B938D-EC8A-694C-A459-B2152E9B8EEA}">
      <dgm:prSet/>
      <dgm:spPr/>
      <dgm:t>
        <a:bodyPr/>
        <a:lstStyle/>
        <a:p>
          <a:endParaRPr lang="en-US"/>
        </a:p>
      </dgm:t>
    </dgm:pt>
    <dgm:pt modelId="{EBA2CAAE-AA75-FF41-B88C-65E405041A7D}" type="sibTrans" cxnId="{545B938D-EC8A-694C-A459-B2152E9B8EEA}">
      <dgm:prSet/>
      <dgm:spPr/>
      <dgm:t>
        <a:bodyPr/>
        <a:lstStyle/>
        <a:p>
          <a:endParaRPr lang="en-US"/>
        </a:p>
      </dgm:t>
    </dgm:pt>
    <dgm:pt modelId="{B1229FD0-AF65-3E42-B3AF-65EDC60B6790}" type="pres">
      <dgm:prSet presAssocID="{23A67E22-7C01-4AB1-B58C-51939D60C17B}" presName="linear" presStyleCnt="0">
        <dgm:presLayoutVars>
          <dgm:animLvl val="lvl"/>
          <dgm:resizeHandles val="exact"/>
        </dgm:presLayoutVars>
      </dgm:prSet>
      <dgm:spPr/>
    </dgm:pt>
    <dgm:pt modelId="{36B4F381-BB14-864B-A5D9-09A731A59A13}" type="pres">
      <dgm:prSet presAssocID="{8ECD5BF3-1E94-4A90-BE88-40823BAD4C4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E04138C-0728-904B-886A-B8B9FC556E35}" type="pres">
      <dgm:prSet presAssocID="{858E0DE5-6436-4F7C-AD5E-A7BC86ACD672}" presName="spacer" presStyleCnt="0"/>
      <dgm:spPr/>
    </dgm:pt>
    <dgm:pt modelId="{416F9DE1-DBE9-3C46-96D8-8CC6728DB86C}" type="pres">
      <dgm:prSet presAssocID="{6270E29E-9699-4719-950A-C2F9A137FDD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D0911D8-B69A-4B43-9473-539AFA003D11}" type="pres">
      <dgm:prSet presAssocID="{74613A41-6648-43CA-A53F-E9032E124B1C}" presName="spacer" presStyleCnt="0"/>
      <dgm:spPr/>
    </dgm:pt>
    <dgm:pt modelId="{CB627A44-8C3B-D948-977F-DEE4186A2A54}" type="pres">
      <dgm:prSet presAssocID="{2423C26E-7D9D-9D46-98CE-5F1E50DF082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41D462A-4562-9249-99E9-E05AE89F18EA}" type="presOf" srcId="{2423C26E-7D9D-9D46-98CE-5F1E50DF0828}" destId="{CB627A44-8C3B-D948-977F-DEE4186A2A54}" srcOrd="0" destOrd="0" presId="urn:microsoft.com/office/officeart/2005/8/layout/vList2"/>
    <dgm:cxn modelId="{0A246F71-03C4-45C0-B7BC-99ACBC9207B5}" srcId="{23A67E22-7C01-4AB1-B58C-51939D60C17B}" destId="{6270E29E-9699-4719-950A-C2F9A137FDDD}" srcOrd="1" destOrd="0" parTransId="{2798303F-3D33-4F6F-BB39-03AD25FDB1BB}" sibTransId="{74613A41-6648-43CA-A53F-E9032E124B1C}"/>
    <dgm:cxn modelId="{82B97283-D552-F649-847F-6C4CE7D6BBF4}" type="presOf" srcId="{23A67E22-7C01-4AB1-B58C-51939D60C17B}" destId="{B1229FD0-AF65-3E42-B3AF-65EDC60B6790}" srcOrd="0" destOrd="0" presId="urn:microsoft.com/office/officeart/2005/8/layout/vList2"/>
    <dgm:cxn modelId="{545B938D-EC8A-694C-A459-B2152E9B8EEA}" srcId="{23A67E22-7C01-4AB1-B58C-51939D60C17B}" destId="{2423C26E-7D9D-9D46-98CE-5F1E50DF0828}" srcOrd="2" destOrd="0" parTransId="{E7F61970-3237-2947-86E3-96C406B4399F}" sibTransId="{EBA2CAAE-AA75-FF41-B88C-65E405041A7D}"/>
    <dgm:cxn modelId="{11A1E1A0-E76B-B144-8FC1-A3B753BD0FAE}" type="presOf" srcId="{8ECD5BF3-1E94-4A90-BE88-40823BAD4C4F}" destId="{36B4F381-BB14-864B-A5D9-09A731A59A13}" srcOrd="0" destOrd="0" presId="urn:microsoft.com/office/officeart/2005/8/layout/vList2"/>
    <dgm:cxn modelId="{07880FC3-E028-42ED-9C8C-36A65642A104}" srcId="{23A67E22-7C01-4AB1-B58C-51939D60C17B}" destId="{8ECD5BF3-1E94-4A90-BE88-40823BAD4C4F}" srcOrd="0" destOrd="0" parTransId="{E7215B6D-CB66-4E4C-BE7D-296EAE6BE254}" sibTransId="{858E0DE5-6436-4F7C-AD5E-A7BC86ACD672}"/>
    <dgm:cxn modelId="{8A7A74CA-AA70-FE44-8347-0CCAFE877B8B}" type="presOf" srcId="{6270E29E-9699-4719-950A-C2F9A137FDDD}" destId="{416F9DE1-DBE9-3C46-96D8-8CC6728DB86C}" srcOrd="0" destOrd="0" presId="urn:microsoft.com/office/officeart/2005/8/layout/vList2"/>
    <dgm:cxn modelId="{13B001D9-962B-6545-856C-426C839E7853}" type="presParOf" srcId="{B1229FD0-AF65-3E42-B3AF-65EDC60B6790}" destId="{36B4F381-BB14-864B-A5D9-09A731A59A13}" srcOrd="0" destOrd="0" presId="urn:microsoft.com/office/officeart/2005/8/layout/vList2"/>
    <dgm:cxn modelId="{85FA6A2F-F36C-714B-BD47-6ED7D3F8E5BF}" type="presParOf" srcId="{B1229FD0-AF65-3E42-B3AF-65EDC60B6790}" destId="{1E04138C-0728-904B-886A-B8B9FC556E35}" srcOrd="1" destOrd="0" presId="urn:microsoft.com/office/officeart/2005/8/layout/vList2"/>
    <dgm:cxn modelId="{AA424126-15C0-5B41-BEAD-1EEE38E08A02}" type="presParOf" srcId="{B1229FD0-AF65-3E42-B3AF-65EDC60B6790}" destId="{416F9DE1-DBE9-3C46-96D8-8CC6728DB86C}" srcOrd="2" destOrd="0" presId="urn:microsoft.com/office/officeart/2005/8/layout/vList2"/>
    <dgm:cxn modelId="{D3750A97-44CD-F24B-88C9-8856C12C9B24}" type="presParOf" srcId="{B1229FD0-AF65-3E42-B3AF-65EDC60B6790}" destId="{7D0911D8-B69A-4B43-9473-539AFA003D11}" srcOrd="3" destOrd="0" presId="urn:microsoft.com/office/officeart/2005/8/layout/vList2"/>
    <dgm:cxn modelId="{64566258-CB42-BB41-9C53-B63307BC44B0}" type="presParOf" srcId="{B1229FD0-AF65-3E42-B3AF-65EDC60B6790}" destId="{CB627A44-8C3B-D948-977F-DEE4186A2A5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A67E22-7C01-4AB1-B58C-51939D60C1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CD5BF3-1E94-4A90-BE88-40823BAD4C4F}">
      <dgm:prSet/>
      <dgm:spPr/>
      <dgm:t>
        <a:bodyPr/>
        <a:lstStyle/>
        <a:p>
          <a:r>
            <a:rPr lang="en-US" b="0" i="0" dirty="0"/>
            <a:t>Service Examples</a:t>
          </a:r>
        </a:p>
      </dgm:t>
    </dgm:pt>
    <dgm:pt modelId="{E7215B6D-CB66-4E4C-BE7D-296EAE6BE254}" type="parTrans" cxnId="{07880FC3-E028-42ED-9C8C-36A65642A104}">
      <dgm:prSet/>
      <dgm:spPr/>
      <dgm:t>
        <a:bodyPr/>
        <a:lstStyle/>
        <a:p>
          <a:endParaRPr lang="en-US"/>
        </a:p>
      </dgm:t>
    </dgm:pt>
    <dgm:pt modelId="{858E0DE5-6436-4F7C-AD5E-A7BC86ACD672}" type="sibTrans" cxnId="{07880FC3-E028-42ED-9C8C-36A65642A104}">
      <dgm:prSet/>
      <dgm:spPr/>
      <dgm:t>
        <a:bodyPr/>
        <a:lstStyle/>
        <a:p>
          <a:endParaRPr lang="en-US"/>
        </a:p>
      </dgm:t>
    </dgm:pt>
    <dgm:pt modelId="{0957B06C-1714-3F4E-89EC-10B8D84A0FB3}">
      <dgm:prSet/>
      <dgm:spPr/>
      <dgm:t>
        <a:bodyPr/>
        <a:lstStyle/>
        <a:p>
          <a:r>
            <a:rPr lang="en-US" dirty="0"/>
            <a:t>Community Mental Health Centers</a:t>
          </a:r>
        </a:p>
      </dgm:t>
    </dgm:pt>
    <dgm:pt modelId="{AF0AFC66-32FF-C74B-AFB7-9CF947BF3BDC}" type="parTrans" cxnId="{7DC9E0F3-CD3E-4743-879E-AC45240AA80E}">
      <dgm:prSet/>
      <dgm:spPr/>
      <dgm:t>
        <a:bodyPr/>
        <a:lstStyle/>
        <a:p>
          <a:endParaRPr lang="en-US"/>
        </a:p>
      </dgm:t>
    </dgm:pt>
    <dgm:pt modelId="{2268E8BD-87E0-F548-AAA9-87E8DC42D6CD}" type="sibTrans" cxnId="{7DC9E0F3-CD3E-4743-879E-AC45240AA80E}">
      <dgm:prSet/>
      <dgm:spPr/>
      <dgm:t>
        <a:bodyPr/>
        <a:lstStyle/>
        <a:p>
          <a:endParaRPr lang="en-US"/>
        </a:p>
      </dgm:t>
    </dgm:pt>
    <dgm:pt modelId="{9F3982BC-4DD2-C449-B7FD-B4D03AB9D8BB}">
      <dgm:prSet/>
      <dgm:spPr/>
      <dgm:t>
        <a:bodyPr/>
        <a:lstStyle/>
        <a:p>
          <a:r>
            <a:rPr lang="en-US" dirty="0"/>
            <a:t>HCBS Habilitation</a:t>
          </a:r>
        </a:p>
      </dgm:t>
    </dgm:pt>
    <dgm:pt modelId="{A02EB5D9-CFFB-9340-8141-FAE4F0761CA9}" type="parTrans" cxnId="{65635D0E-F2E1-2E44-BF16-769165C4D80D}">
      <dgm:prSet/>
      <dgm:spPr/>
      <dgm:t>
        <a:bodyPr/>
        <a:lstStyle/>
        <a:p>
          <a:endParaRPr lang="en-US"/>
        </a:p>
      </dgm:t>
    </dgm:pt>
    <dgm:pt modelId="{467E08CF-42FF-0845-BCC7-5932E7050A06}" type="sibTrans" cxnId="{65635D0E-F2E1-2E44-BF16-769165C4D80D}">
      <dgm:prSet/>
      <dgm:spPr/>
      <dgm:t>
        <a:bodyPr/>
        <a:lstStyle/>
        <a:p>
          <a:endParaRPr lang="en-US"/>
        </a:p>
      </dgm:t>
    </dgm:pt>
    <dgm:pt modelId="{E07C7448-2C07-CE45-8283-8A494894B4E5}">
      <dgm:prSet/>
      <dgm:spPr/>
      <dgm:t>
        <a:bodyPr/>
        <a:lstStyle/>
        <a:p>
          <a:r>
            <a:rPr lang="en-US" dirty="0"/>
            <a:t>ICF/ID</a:t>
          </a:r>
        </a:p>
      </dgm:t>
    </dgm:pt>
    <dgm:pt modelId="{4CE56E0A-5134-CD49-8831-64FF8FAEA733}" type="parTrans" cxnId="{DF20820B-097F-454C-B523-A65ADA63182C}">
      <dgm:prSet/>
      <dgm:spPr/>
      <dgm:t>
        <a:bodyPr/>
        <a:lstStyle/>
        <a:p>
          <a:endParaRPr lang="en-US"/>
        </a:p>
      </dgm:t>
    </dgm:pt>
    <dgm:pt modelId="{9A8275D4-3474-DA40-BD1E-9E3607D467B4}" type="sibTrans" cxnId="{DF20820B-097F-454C-B523-A65ADA63182C}">
      <dgm:prSet/>
      <dgm:spPr/>
      <dgm:t>
        <a:bodyPr/>
        <a:lstStyle/>
        <a:p>
          <a:endParaRPr lang="en-US"/>
        </a:p>
      </dgm:t>
    </dgm:pt>
    <dgm:pt modelId="{A205773C-1C01-BB41-8CA6-5CF043588E00}">
      <dgm:prSet/>
      <dgm:spPr/>
      <dgm:t>
        <a:bodyPr/>
        <a:lstStyle/>
        <a:p>
          <a:endParaRPr lang="en-US" dirty="0"/>
        </a:p>
      </dgm:t>
    </dgm:pt>
    <dgm:pt modelId="{EE0EAF42-8F45-8042-87B9-298DF8064A01}" type="parTrans" cxnId="{B5A76922-3DE4-3842-91A0-C5D168A47943}">
      <dgm:prSet/>
      <dgm:spPr/>
      <dgm:t>
        <a:bodyPr/>
        <a:lstStyle/>
        <a:p>
          <a:endParaRPr lang="en-US"/>
        </a:p>
      </dgm:t>
    </dgm:pt>
    <dgm:pt modelId="{662BDAA3-604A-3644-BB86-E0438D11CA82}" type="sibTrans" cxnId="{B5A76922-3DE4-3842-91A0-C5D168A47943}">
      <dgm:prSet/>
      <dgm:spPr/>
      <dgm:t>
        <a:bodyPr/>
        <a:lstStyle/>
        <a:p>
          <a:endParaRPr lang="en-US"/>
        </a:p>
      </dgm:t>
    </dgm:pt>
    <dgm:pt modelId="{64E95F9A-3142-3E46-AD8A-0CD8D8CF4E9F}">
      <dgm:prSet/>
      <dgm:spPr/>
      <dgm:t>
        <a:bodyPr/>
        <a:lstStyle/>
        <a:p>
          <a:r>
            <a:rPr lang="en-US" dirty="0"/>
            <a:t>Certified Community Behavioral Health Clinics</a:t>
          </a:r>
        </a:p>
      </dgm:t>
    </dgm:pt>
    <dgm:pt modelId="{D045C58B-0E5E-A747-BE10-F6B58E74EEB5}" type="parTrans" cxnId="{00BB7E01-87CB-6E4A-92C6-2EC50D7A44CE}">
      <dgm:prSet/>
      <dgm:spPr/>
      <dgm:t>
        <a:bodyPr/>
        <a:lstStyle/>
        <a:p>
          <a:endParaRPr lang="en-US"/>
        </a:p>
      </dgm:t>
    </dgm:pt>
    <dgm:pt modelId="{C3C837EC-8BF4-D044-B7CC-635C62A742C0}" type="sibTrans" cxnId="{00BB7E01-87CB-6E4A-92C6-2EC50D7A44CE}">
      <dgm:prSet/>
      <dgm:spPr/>
      <dgm:t>
        <a:bodyPr/>
        <a:lstStyle/>
        <a:p>
          <a:endParaRPr lang="en-US"/>
        </a:p>
      </dgm:t>
    </dgm:pt>
    <dgm:pt modelId="{9920E32D-9BE5-DE43-B021-B012213D9F6C}">
      <dgm:prSet/>
      <dgm:spPr/>
      <dgm:t>
        <a:bodyPr/>
        <a:lstStyle/>
        <a:p>
          <a:r>
            <a:rPr lang="en-US" dirty="0"/>
            <a:t>HCBS Waiver</a:t>
          </a:r>
        </a:p>
      </dgm:t>
    </dgm:pt>
    <dgm:pt modelId="{AFF16336-4A76-4C48-AE88-81D016A028D7}" type="parTrans" cxnId="{70EF282E-02D4-6A4F-92D8-F4A2465CA31A}">
      <dgm:prSet/>
      <dgm:spPr/>
      <dgm:t>
        <a:bodyPr/>
        <a:lstStyle/>
        <a:p>
          <a:endParaRPr lang="en-US"/>
        </a:p>
      </dgm:t>
    </dgm:pt>
    <dgm:pt modelId="{09942125-731D-2D41-968A-68F87EB8E66D}" type="sibTrans" cxnId="{70EF282E-02D4-6A4F-92D8-F4A2465CA31A}">
      <dgm:prSet/>
      <dgm:spPr/>
      <dgm:t>
        <a:bodyPr/>
        <a:lstStyle/>
        <a:p>
          <a:endParaRPr lang="en-US"/>
        </a:p>
      </dgm:t>
    </dgm:pt>
    <dgm:pt modelId="{F7A4D180-D31E-3A46-8AC0-750BE63C065F}">
      <dgm:prSet/>
      <dgm:spPr/>
      <dgm:t>
        <a:bodyPr/>
        <a:lstStyle/>
        <a:p>
          <a:r>
            <a:rPr lang="en-US" dirty="0"/>
            <a:t>Transportation</a:t>
          </a:r>
        </a:p>
      </dgm:t>
    </dgm:pt>
    <dgm:pt modelId="{BF6C0680-97DD-6A4A-A728-71CA1E30BB64}" type="parTrans" cxnId="{9CA36FCF-60D1-7C46-BC97-AC643A681DB5}">
      <dgm:prSet/>
      <dgm:spPr/>
      <dgm:t>
        <a:bodyPr/>
        <a:lstStyle/>
        <a:p>
          <a:endParaRPr lang="en-US"/>
        </a:p>
      </dgm:t>
    </dgm:pt>
    <dgm:pt modelId="{A468A9EB-C8B0-5547-9DE2-76D30D21C5BA}" type="sibTrans" cxnId="{9CA36FCF-60D1-7C46-BC97-AC643A681DB5}">
      <dgm:prSet/>
      <dgm:spPr/>
      <dgm:t>
        <a:bodyPr/>
        <a:lstStyle/>
        <a:p>
          <a:endParaRPr lang="en-US"/>
        </a:p>
      </dgm:t>
    </dgm:pt>
    <dgm:pt modelId="{534BFDF9-C406-7546-98E5-443911665A83}">
      <dgm:prSet/>
      <dgm:spPr/>
      <dgm:t>
        <a:bodyPr/>
        <a:lstStyle/>
        <a:p>
          <a:r>
            <a:rPr lang="en-US" dirty="0"/>
            <a:t>Transitional Housing</a:t>
          </a:r>
        </a:p>
      </dgm:t>
    </dgm:pt>
    <dgm:pt modelId="{2F555D71-9BD5-3B40-A0FF-1A6BB61E8032}" type="parTrans" cxnId="{75685799-C1DA-0040-B18B-31BEC062BC90}">
      <dgm:prSet/>
      <dgm:spPr/>
      <dgm:t>
        <a:bodyPr/>
        <a:lstStyle/>
        <a:p>
          <a:endParaRPr lang="en-US"/>
        </a:p>
      </dgm:t>
    </dgm:pt>
    <dgm:pt modelId="{4854300F-0676-6945-8B1E-277596E77755}" type="sibTrans" cxnId="{75685799-C1DA-0040-B18B-31BEC062BC90}">
      <dgm:prSet/>
      <dgm:spPr/>
      <dgm:t>
        <a:bodyPr/>
        <a:lstStyle/>
        <a:p>
          <a:endParaRPr lang="en-US"/>
        </a:p>
      </dgm:t>
    </dgm:pt>
    <dgm:pt modelId="{F01A70D2-27CE-1248-B838-0EE7233EDD95}">
      <dgm:prSet/>
      <dgm:spPr/>
      <dgm:t>
        <a:bodyPr/>
        <a:lstStyle/>
        <a:p>
          <a:r>
            <a:rPr lang="en-US" dirty="0"/>
            <a:t>Case Management</a:t>
          </a:r>
        </a:p>
      </dgm:t>
    </dgm:pt>
    <dgm:pt modelId="{0FFB2909-CC44-6140-97D9-70B2180F7D3D}" type="parTrans" cxnId="{40592D5C-64FF-7047-9730-A4A3FD29664D}">
      <dgm:prSet/>
      <dgm:spPr/>
      <dgm:t>
        <a:bodyPr/>
        <a:lstStyle/>
        <a:p>
          <a:endParaRPr lang="en-US"/>
        </a:p>
      </dgm:t>
    </dgm:pt>
    <dgm:pt modelId="{47DDD99A-BD11-854B-8C64-F686E0D5A934}" type="sibTrans" cxnId="{40592D5C-64FF-7047-9730-A4A3FD29664D}">
      <dgm:prSet/>
      <dgm:spPr/>
      <dgm:t>
        <a:bodyPr/>
        <a:lstStyle/>
        <a:p>
          <a:endParaRPr lang="en-US"/>
        </a:p>
      </dgm:t>
    </dgm:pt>
    <dgm:pt modelId="{B1229FD0-AF65-3E42-B3AF-65EDC60B6790}" type="pres">
      <dgm:prSet presAssocID="{23A67E22-7C01-4AB1-B58C-51939D60C17B}" presName="linear" presStyleCnt="0">
        <dgm:presLayoutVars>
          <dgm:animLvl val="lvl"/>
          <dgm:resizeHandles val="exact"/>
        </dgm:presLayoutVars>
      </dgm:prSet>
      <dgm:spPr/>
    </dgm:pt>
    <dgm:pt modelId="{36B4F381-BB14-864B-A5D9-09A731A59A13}" type="pres">
      <dgm:prSet presAssocID="{8ECD5BF3-1E94-4A90-BE88-40823BAD4C4F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0E0D7D6-F5D6-7449-94DE-FD9BB28AEF7E}" type="pres">
      <dgm:prSet presAssocID="{8ECD5BF3-1E94-4A90-BE88-40823BAD4C4F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0BB7E01-87CB-6E4A-92C6-2EC50D7A44CE}" srcId="{8ECD5BF3-1E94-4A90-BE88-40823BAD4C4F}" destId="{64E95F9A-3142-3E46-AD8A-0CD8D8CF4E9F}" srcOrd="1" destOrd="0" parTransId="{D045C58B-0E5E-A747-BE10-F6B58E74EEB5}" sibTransId="{C3C837EC-8BF4-D044-B7CC-635C62A742C0}"/>
    <dgm:cxn modelId="{DF20820B-097F-454C-B523-A65ADA63182C}" srcId="{8ECD5BF3-1E94-4A90-BE88-40823BAD4C4F}" destId="{E07C7448-2C07-CE45-8283-8A494894B4E5}" srcOrd="5" destOrd="0" parTransId="{4CE56E0A-5134-CD49-8831-64FF8FAEA733}" sibTransId="{9A8275D4-3474-DA40-BD1E-9E3607D467B4}"/>
    <dgm:cxn modelId="{65635D0E-F2E1-2E44-BF16-769165C4D80D}" srcId="{8ECD5BF3-1E94-4A90-BE88-40823BAD4C4F}" destId="{9F3982BC-4DD2-C449-B7FD-B4D03AB9D8BB}" srcOrd="4" destOrd="0" parTransId="{A02EB5D9-CFFB-9340-8141-FAE4F0761CA9}" sibTransId="{467E08CF-42FF-0845-BCC7-5932E7050A06}"/>
    <dgm:cxn modelId="{F48ABE0E-6317-AB49-9DEB-3B236AD92E61}" type="presOf" srcId="{F7A4D180-D31E-3A46-8AC0-750BE63C065F}" destId="{50E0D7D6-F5D6-7449-94DE-FD9BB28AEF7E}" srcOrd="0" destOrd="6" presId="urn:microsoft.com/office/officeart/2005/8/layout/vList2"/>
    <dgm:cxn modelId="{C6BB0018-332A-F942-A06F-B96C0A3603C3}" type="presOf" srcId="{F01A70D2-27CE-1248-B838-0EE7233EDD95}" destId="{50E0D7D6-F5D6-7449-94DE-FD9BB28AEF7E}" srcOrd="0" destOrd="7" presId="urn:microsoft.com/office/officeart/2005/8/layout/vList2"/>
    <dgm:cxn modelId="{B5A76922-3DE4-3842-91A0-C5D168A47943}" srcId="{8ECD5BF3-1E94-4A90-BE88-40823BAD4C4F}" destId="{A205773C-1C01-BB41-8CA6-5CF043588E00}" srcOrd="8" destOrd="0" parTransId="{EE0EAF42-8F45-8042-87B9-298DF8064A01}" sibTransId="{662BDAA3-604A-3644-BB86-E0438D11CA82}"/>
    <dgm:cxn modelId="{5976B02A-1630-C04D-BBB5-11B22DDA8DF2}" type="presOf" srcId="{9F3982BC-4DD2-C449-B7FD-B4D03AB9D8BB}" destId="{50E0D7D6-F5D6-7449-94DE-FD9BB28AEF7E}" srcOrd="0" destOrd="4" presId="urn:microsoft.com/office/officeart/2005/8/layout/vList2"/>
    <dgm:cxn modelId="{70EF282E-02D4-6A4F-92D8-F4A2465CA31A}" srcId="{8ECD5BF3-1E94-4A90-BE88-40823BAD4C4F}" destId="{9920E32D-9BE5-DE43-B021-B012213D9F6C}" srcOrd="3" destOrd="0" parTransId="{AFF16336-4A76-4C48-AE88-81D016A028D7}" sibTransId="{09942125-731D-2D41-968A-68F87EB8E66D}"/>
    <dgm:cxn modelId="{40592D5C-64FF-7047-9730-A4A3FD29664D}" srcId="{8ECD5BF3-1E94-4A90-BE88-40823BAD4C4F}" destId="{F01A70D2-27CE-1248-B838-0EE7233EDD95}" srcOrd="7" destOrd="0" parTransId="{0FFB2909-CC44-6140-97D9-70B2180F7D3D}" sibTransId="{47DDD99A-BD11-854B-8C64-F686E0D5A934}"/>
    <dgm:cxn modelId="{0F2EC65F-2B40-5243-B004-7DFC9EEE0BA0}" type="presOf" srcId="{0957B06C-1714-3F4E-89EC-10B8D84A0FB3}" destId="{50E0D7D6-F5D6-7449-94DE-FD9BB28AEF7E}" srcOrd="0" destOrd="0" presId="urn:microsoft.com/office/officeart/2005/8/layout/vList2"/>
    <dgm:cxn modelId="{82B97283-D552-F649-847F-6C4CE7D6BBF4}" type="presOf" srcId="{23A67E22-7C01-4AB1-B58C-51939D60C17B}" destId="{B1229FD0-AF65-3E42-B3AF-65EDC60B6790}" srcOrd="0" destOrd="0" presId="urn:microsoft.com/office/officeart/2005/8/layout/vList2"/>
    <dgm:cxn modelId="{B071EC8E-DA5B-E849-AABF-8CD97466BFDD}" type="presOf" srcId="{534BFDF9-C406-7546-98E5-443911665A83}" destId="{50E0D7D6-F5D6-7449-94DE-FD9BB28AEF7E}" srcOrd="0" destOrd="2" presId="urn:microsoft.com/office/officeart/2005/8/layout/vList2"/>
    <dgm:cxn modelId="{75685799-C1DA-0040-B18B-31BEC062BC90}" srcId="{8ECD5BF3-1E94-4A90-BE88-40823BAD4C4F}" destId="{534BFDF9-C406-7546-98E5-443911665A83}" srcOrd="2" destOrd="0" parTransId="{2F555D71-9BD5-3B40-A0FF-1A6BB61E8032}" sibTransId="{4854300F-0676-6945-8B1E-277596E77755}"/>
    <dgm:cxn modelId="{4E160A9E-668A-1C4F-8F02-6B99F3B9140E}" type="presOf" srcId="{64E95F9A-3142-3E46-AD8A-0CD8D8CF4E9F}" destId="{50E0D7D6-F5D6-7449-94DE-FD9BB28AEF7E}" srcOrd="0" destOrd="1" presId="urn:microsoft.com/office/officeart/2005/8/layout/vList2"/>
    <dgm:cxn modelId="{CC14C79E-8F82-5C4A-857B-674451175E11}" type="presOf" srcId="{E07C7448-2C07-CE45-8283-8A494894B4E5}" destId="{50E0D7D6-F5D6-7449-94DE-FD9BB28AEF7E}" srcOrd="0" destOrd="5" presId="urn:microsoft.com/office/officeart/2005/8/layout/vList2"/>
    <dgm:cxn modelId="{11C323A0-8856-1E46-9757-D26526D66452}" type="presOf" srcId="{9920E32D-9BE5-DE43-B021-B012213D9F6C}" destId="{50E0D7D6-F5D6-7449-94DE-FD9BB28AEF7E}" srcOrd="0" destOrd="3" presId="urn:microsoft.com/office/officeart/2005/8/layout/vList2"/>
    <dgm:cxn modelId="{11A1E1A0-E76B-B144-8FC1-A3B753BD0FAE}" type="presOf" srcId="{8ECD5BF3-1E94-4A90-BE88-40823BAD4C4F}" destId="{36B4F381-BB14-864B-A5D9-09A731A59A13}" srcOrd="0" destOrd="0" presId="urn:microsoft.com/office/officeart/2005/8/layout/vList2"/>
    <dgm:cxn modelId="{07880FC3-E028-42ED-9C8C-36A65642A104}" srcId="{23A67E22-7C01-4AB1-B58C-51939D60C17B}" destId="{8ECD5BF3-1E94-4A90-BE88-40823BAD4C4F}" srcOrd="0" destOrd="0" parTransId="{E7215B6D-CB66-4E4C-BE7D-296EAE6BE254}" sibTransId="{858E0DE5-6436-4F7C-AD5E-A7BC86ACD672}"/>
    <dgm:cxn modelId="{9CA36FCF-60D1-7C46-BC97-AC643A681DB5}" srcId="{8ECD5BF3-1E94-4A90-BE88-40823BAD4C4F}" destId="{F7A4D180-D31E-3A46-8AC0-750BE63C065F}" srcOrd="6" destOrd="0" parTransId="{BF6C0680-97DD-6A4A-A728-71CA1E30BB64}" sibTransId="{A468A9EB-C8B0-5547-9DE2-76D30D21C5BA}"/>
    <dgm:cxn modelId="{7DC9E0F3-CD3E-4743-879E-AC45240AA80E}" srcId="{8ECD5BF3-1E94-4A90-BE88-40823BAD4C4F}" destId="{0957B06C-1714-3F4E-89EC-10B8D84A0FB3}" srcOrd="0" destOrd="0" parTransId="{AF0AFC66-32FF-C74B-AFB7-9CF947BF3BDC}" sibTransId="{2268E8BD-87E0-F548-AAA9-87E8DC42D6CD}"/>
    <dgm:cxn modelId="{79D08BF5-F756-2443-B464-94DEF8FD297A}" type="presOf" srcId="{A205773C-1C01-BB41-8CA6-5CF043588E00}" destId="{50E0D7D6-F5D6-7449-94DE-FD9BB28AEF7E}" srcOrd="0" destOrd="8" presId="urn:microsoft.com/office/officeart/2005/8/layout/vList2"/>
    <dgm:cxn modelId="{13B001D9-962B-6545-856C-426C839E7853}" type="presParOf" srcId="{B1229FD0-AF65-3E42-B3AF-65EDC60B6790}" destId="{36B4F381-BB14-864B-A5D9-09A731A59A13}" srcOrd="0" destOrd="0" presId="urn:microsoft.com/office/officeart/2005/8/layout/vList2"/>
    <dgm:cxn modelId="{E441E320-A09D-D342-AFC1-0A395345CDE8}" type="presParOf" srcId="{B1229FD0-AF65-3E42-B3AF-65EDC60B6790}" destId="{50E0D7D6-F5D6-7449-94DE-FD9BB28AEF7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282206-7E92-485B-872D-5D4353B6C1A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70EC8A-2429-4595-8B2A-C141C9641B2C}">
      <dgm:prSet/>
      <dgm:spPr/>
      <dgm:t>
        <a:bodyPr/>
        <a:lstStyle/>
        <a:p>
          <a:r>
            <a:rPr lang="en-US" b="1" dirty="0"/>
            <a:t>Professional Development</a:t>
          </a:r>
          <a:endParaRPr lang="en-US" dirty="0"/>
        </a:p>
      </dgm:t>
    </dgm:pt>
    <dgm:pt modelId="{455C7118-27F3-4D8E-B520-31481A5FBE1D}" type="parTrans" cxnId="{7CE68B2B-2C90-4C08-A433-B36893D937B1}">
      <dgm:prSet/>
      <dgm:spPr/>
      <dgm:t>
        <a:bodyPr/>
        <a:lstStyle/>
        <a:p>
          <a:endParaRPr lang="en-US"/>
        </a:p>
      </dgm:t>
    </dgm:pt>
    <dgm:pt modelId="{86F74277-B821-4D7A-8757-AD5419DD9F66}" type="sibTrans" cxnId="{7CE68B2B-2C90-4C08-A433-B36893D937B1}">
      <dgm:prSet/>
      <dgm:spPr/>
      <dgm:t>
        <a:bodyPr/>
        <a:lstStyle/>
        <a:p>
          <a:endParaRPr lang="en-US"/>
        </a:p>
      </dgm:t>
    </dgm:pt>
    <dgm:pt modelId="{8997757E-C17F-426F-ADD8-9CB60B153416}">
      <dgm:prSet/>
      <dgm:spPr/>
      <dgm:t>
        <a:bodyPr/>
        <a:lstStyle/>
        <a:p>
          <a:r>
            <a:rPr lang="en-US"/>
            <a:t>Frontline Series</a:t>
          </a:r>
        </a:p>
      </dgm:t>
    </dgm:pt>
    <dgm:pt modelId="{A6B1DC29-CFDB-416F-8418-1ED0262303E3}" type="parTrans" cxnId="{6C62C771-92AA-45FC-A760-A29CAD26F198}">
      <dgm:prSet/>
      <dgm:spPr/>
      <dgm:t>
        <a:bodyPr/>
        <a:lstStyle/>
        <a:p>
          <a:endParaRPr lang="en-US"/>
        </a:p>
      </dgm:t>
    </dgm:pt>
    <dgm:pt modelId="{DABC1EAA-7B94-4F2C-A81E-D02443FD6B62}" type="sibTrans" cxnId="{6C62C771-92AA-45FC-A760-A29CAD26F198}">
      <dgm:prSet/>
      <dgm:spPr/>
      <dgm:t>
        <a:bodyPr/>
        <a:lstStyle/>
        <a:p>
          <a:endParaRPr lang="en-US"/>
        </a:p>
      </dgm:t>
    </dgm:pt>
    <dgm:pt modelId="{3EEF3F33-358B-4B0F-8ED9-429C00D0531D}">
      <dgm:prSet/>
      <dgm:spPr/>
      <dgm:t>
        <a:bodyPr/>
        <a:lstStyle/>
        <a:p>
          <a:r>
            <a:rPr lang="en-US"/>
            <a:t>Service Excellence</a:t>
          </a:r>
        </a:p>
      </dgm:t>
    </dgm:pt>
    <dgm:pt modelId="{D311C1FE-BAB1-4E35-9A15-3CE8766E3E9A}" type="parTrans" cxnId="{C0A52FBC-BD1E-4821-9A48-39F0C1B10244}">
      <dgm:prSet/>
      <dgm:spPr/>
      <dgm:t>
        <a:bodyPr/>
        <a:lstStyle/>
        <a:p>
          <a:endParaRPr lang="en-US"/>
        </a:p>
      </dgm:t>
    </dgm:pt>
    <dgm:pt modelId="{2172B29A-CF18-437B-AE35-14DFDD1A50C5}" type="sibTrans" cxnId="{C0A52FBC-BD1E-4821-9A48-39F0C1B10244}">
      <dgm:prSet/>
      <dgm:spPr/>
      <dgm:t>
        <a:bodyPr/>
        <a:lstStyle/>
        <a:p>
          <a:endParaRPr lang="en-US"/>
        </a:p>
      </dgm:t>
    </dgm:pt>
    <dgm:pt modelId="{6E5FDAF3-E525-4323-B960-70374A67F62F}">
      <dgm:prSet/>
      <dgm:spPr/>
      <dgm:t>
        <a:bodyPr/>
        <a:lstStyle/>
        <a:p>
          <a:r>
            <a:rPr lang="en-US"/>
            <a:t>Business Acumen</a:t>
          </a:r>
        </a:p>
      </dgm:t>
    </dgm:pt>
    <dgm:pt modelId="{78391A79-4CA4-487D-8624-E72C58496136}" type="parTrans" cxnId="{4A8E6B84-A030-433A-95FB-B193DF6B943C}">
      <dgm:prSet/>
      <dgm:spPr/>
      <dgm:t>
        <a:bodyPr/>
        <a:lstStyle/>
        <a:p>
          <a:endParaRPr lang="en-US"/>
        </a:p>
      </dgm:t>
    </dgm:pt>
    <dgm:pt modelId="{465C49F8-57D1-4A31-B5C4-FAAC8218C611}" type="sibTrans" cxnId="{4A8E6B84-A030-433A-95FB-B193DF6B943C}">
      <dgm:prSet/>
      <dgm:spPr/>
      <dgm:t>
        <a:bodyPr/>
        <a:lstStyle/>
        <a:p>
          <a:endParaRPr lang="en-US"/>
        </a:p>
      </dgm:t>
    </dgm:pt>
    <dgm:pt modelId="{0525025F-EE60-4C99-BC3D-FC9EE3E4D029}">
      <dgm:prSet/>
      <dgm:spPr/>
      <dgm:t>
        <a:bodyPr/>
        <a:lstStyle/>
        <a:p>
          <a:r>
            <a:rPr lang="en-US" dirty="0"/>
            <a:t>Leadership and HR</a:t>
          </a:r>
        </a:p>
      </dgm:t>
    </dgm:pt>
    <dgm:pt modelId="{7783C13A-3EF4-4FB9-B1D9-66756ADCC740}" type="parTrans" cxnId="{FD50C64D-E6FD-4A34-8798-59DFB854CC83}">
      <dgm:prSet/>
      <dgm:spPr/>
      <dgm:t>
        <a:bodyPr/>
        <a:lstStyle/>
        <a:p>
          <a:endParaRPr lang="en-US"/>
        </a:p>
      </dgm:t>
    </dgm:pt>
    <dgm:pt modelId="{274B95C4-D6B8-4035-BA7A-FF4B975D6564}" type="sibTrans" cxnId="{FD50C64D-E6FD-4A34-8798-59DFB854CC83}">
      <dgm:prSet/>
      <dgm:spPr/>
      <dgm:t>
        <a:bodyPr/>
        <a:lstStyle/>
        <a:p>
          <a:endParaRPr lang="en-US"/>
        </a:p>
      </dgm:t>
    </dgm:pt>
    <dgm:pt modelId="{944CFD2D-A6A4-4569-8E04-B591A3478EA8}">
      <dgm:prSet/>
      <dgm:spPr/>
      <dgm:t>
        <a:bodyPr/>
        <a:lstStyle/>
        <a:p>
          <a:r>
            <a:rPr lang="en-US"/>
            <a:t>Technology</a:t>
          </a:r>
        </a:p>
      </dgm:t>
    </dgm:pt>
    <dgm:pt modelId="{4D5C2AFF-5602-4952-B4A4-085A8BA06D27}" type="parTrans" cxnId="{B4A884BD-F38C-492F-80B2-B74FF847474E}">
      <dgm:prSet/>
      <dgm:spPr/>
      <dgm:t>
        <a:bodyPr/>
        <a:lstStyle/>
        <a:p>
          <a:endParaRPr lang="en-US"/>
        </a:p>
      </dgm:t>
    </dgm:pt>
    <dgm:pt modelId="{91643953-EFD3-4E90-B7B3-D64C85180B09}" type="sibTrans" cxnId="{B4A884BD-F38C-492F-80B2-B74FF847474E}">
      <dgm:prSet/>
      <dgm:spPr/>
      <dgm:t>
        <a:bodyPr/>
        <a:lstStyle/>
        <a:p>
          <a:endParaRPr lang="en-US"/>
        </a:p>
      </dgm:t>
    </dgm:pt>
    <dgm:pt modelId="{A10E5738-6A73-4467-8A3B-1CF2F41E2FAD}">
      <dgm:prSet/>
      <dgm:spPr/>
      <dgm:t>
        <a:bodyPr/>
        <a:lstStyle/>
        <a:p>
          <a:r>
            <a:rPr lang="en-US"/>
            <a:t>Annual Conference</a:t>
          </a:r>
        </a:p>
      </dgm:t>
    </dgm:pt>
    <dgm:pt modelId="{5750773A-70FF-4E7A-8B92-85C10EE9DC03}" type="parTrans" cxnId="{1494CCA0-DCFE-4397-A4B1-7BA6D5A623F5}">
      <dgm:prSet/>
      <dgm:spPr/>
      <dgm:t>
        <a:bodyPr/>
        <a:lstStyle/>
        <a:p>
          <a:endParaRPr lang="en-US"/>
        </a:p>
      </dgm:t>
    </dgm:pt>
    <dgm:pt modelId="{E826D82A-BFE1-4C91-B356-36FA87E29F03}" type="sibTrans" cxnId="{1494CCA0-DCFE-4397-A4B1-7BA6D5A623F5}">
      <dgm:prSet/>
      <dgm:spPr/>
      <dgm:t>
        <a:bodyPr/>
        <a:lstStyle/>
        <a:p>
          <a:endParaRPr lang="en-US"/>
        </a:p>
      </dgm:t>
    </dgm:pt>
    <dgm:pt modelId="{A604A5FE-F711-4E2F-9456-4084A22C77E5}">
      <dgm:prSet/>
      <dgm:spPr/>
      <dgm:t>
        <a:bodyPr/>
        <a:lstStyle/>
        <a:p>
          <a:r>
            <a:rPr lang="en-US"/>
            <a:t>Future Forward Summit</a:t>
          </a:r>
        </a:p>
      </dgm:t>
    </dgm:pt>
    <dgm:pt modelId="{CBF81052-C06B-4629-8E73-707D44B66C51}" type="parTrans" cxnId="{5657A97D-0019-41F3-BE77-034AAFFDCEC9}">
      <dgm:prSet/>
      <dgm:spPr/>
      <dgm:t>
        <a:bodyPr/>
        <a:lstStyle/>
        <a:p>
          <a:endParaRPr lang="en-US"/>
        </a:p>
      </dgm:t>
    </dgm:pt>
    <dgm:pt modelId="{B97D00FE-9178-4ACB-9431-32AE7C49BFD1}" type="sibTrans" cxnId="{5657A97D-0019-41F3-BE77-034AAFFDCEC9}">
      <dgm:prSet/>
      <dgm:spPr/>
      <dgm:t>
        <a:bodyPr/>
        <a:lstStyle/>
        <a:p>
          <a:endParaRPr lang="en-US"/>
        </a:p>
      </dgm:t>
    </dgm:pt>
    <dgm:pt modelId="{77ABB483-ED53-4C76-9833-D005D478ABC7}">
      <dgm:prSet/>
      <dgm:spPr/>
      <dgm:t>
        <a:bodyPr/>
        <a:lstStyle/>
        <a:p>
          <a:r>
            <a:rPr lang="en-US"/>
            <a:t>Relias</a:t>
          </a:r>
        </a:p>
      </dgm:t>
    </dgm:pt>
    <dgm:pt modelId="{ACAF9625-34A0-473B-969B-F14FBE44CB2B}" type="parTrans" cxnId="{E50F9C44-25A2-4820-8327-2BDC1BCD4D14}">
      <dgm:prSet/>
      <dgm:spPr/>
      <dgm:t>
        <a:bodyPr/>
        <a:lstStyle/>
        <a:p>
          <a:endParaRPr lang="en-US"/>
        </a:p>
      </dgm:t>
    </dgm:pt>
    <dgm:pt modelId="{2D44BB45-171C-4C91-8B3D-AF84A316788D}" type="sibTrans" cxnId="{E50F9C44-25A2-4820-8327-2BDC1BCD4D14}">
      <dgm:prSet/>
      <dgm:spPr/>
      <dgm:t>
        <a:bodyPr/>
        <a:lstStyle/>
        <a:p>
          <a:endParaRPr lang="en-US"/>
        </a:p>
      </dgm:t>
    </dgm:pt>
    <dgm:pt modelId="{225346CC-93F3-D349-A7CC-19E958F490EF}" type="pres">
      <dgm:prSet presAssocID="{C9282206-7E92-485B-872D-5D4353B6C1AA}" presName="linear" presStyleCnt="0">
        <dgm:presLayoutVars>
          <dgm:animLvl val="lvl"/>
          <dgm:resizeHandles val="exact"/>
        </dgm:presLayoutVars>
      </dgm:prSet>
      <dgm:spPr/>
    </dgm:pt>
    <dgm:pt modelId="{4408CD0F-5B55-A746-A265-6D1ED671144E}" type="pres">
      <dgm:prSet presAssocID="{6570EC8A-2429-4595-8B2A-C141C9641B2C}" presName="parentText" presStyleLbl="node1" presStyleIdx="0" presStyleCnt="1" custLinFactNeighborY="-9382">
        <dgm:presLayoutVars>
          <dgm:chMax val="0"/>
          <dgm:bulletEnabled val="1"/>
        </dgm:presLayoutVars>
      </dgm:prSet>
      <dgm:spPr/>
    </dgm:pt>
    <dgm:pt modelId="{C2F0A7D3-3787-6F49-BD47-3CA05A5674D7}" type="pres">
      <dgm:prSet presAssocID="{6570EC8A-2429-4595-8B2A-C141C9641B2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5CF040C-21D6-DA46-BF42-D3F011D9F8A2}" type="presOf" srcId="{C9282206-7E92-485B-872D-5D4353B6C1AA}" destId="{225346CC-93F3-D349-A7CC-19E958F490EF}" srcOrd="0" destOrd="0" presId="urn:microsoft.com/office/officeart/2005/8/layout/vList2"/>
    <dgm:cxn modelId="{CEEE8018-5956-7A49-99AC-880003C3A8D5}" type="presOf" srcId="{6E5FDAF3-E525-4323-B960-70374A67F62F}" destId="{C2F0A7D3-3787-6F49-BD47-3CA05A5674D7}" srcOrd="0" destOrd="2" presId="urn:microsoft.com/office/officeart/2005/8/layout/vList2"/>
    <dgm:cxn modelId="{48AEA722-A772-C64B-8D25-B0289C8F64BD}" type="presOf" srcId="{8997757E-C17F-426F-ADD8-9CB60B153416}" destId="{C2F0A7D3-3787-6F49-BD47-3CA05A5674D7}" srcOrd="0" destOrd="0" presId="urn:microsoft.com/office/officeart/2005/8/layout/vList2"/>
    <dgm:cxn modelId="{7CE68B2B-2C90-4C08-A433-B36893D937B1}" srcId="{C9282206-7E92-485B-872D-5D4353B6C1AA}" destId="{6570EC8A-2429-4595-8B2A-C141C9641B2C}" srcOrd="0" destOrd="0" parTransId="{455C7118-27F3-4D8E-B520-31481A5FBE1D}" sibTransId="{86F74277-B821-4D7A-8757-AD5419DD9F66}"/>
    <dgm:cxn modelId="{3964E063-ABE9-EF4C-AEEA-8E906C1D2374}" type="presOf" srcId="{A10E5738-6A73-4467-8A3B-1CF2F41E2FAD}" destId="{C2F0A7D3-3787-6F49-BD47-3CA05A5674D7}" srcOrd="0" destOrd="5" presId="urn:microsoft.com/office/officeart/2005/8/layout/vList2"/>
    <dgm:cxn modelId="{E50F9C44-25A2-4820-8327-2BDC1BCD4D14}" srcId="{6570EC8A-2429-4595-8B2A-C141C9641B2C}" destId="{77ABB483-ED53-4C76-9833-D005D478ABC7}" srcOrd="7" destOrd="0" parTransId="{ACAF9625-34A0-473B-969B-F14FBE44CB2B}" sibTransId="{2D44BB45-171C-4C91-8B3D-AF84A316788D}"/>
    <dgm:cxn modelId="{EDC8C165-494E-0040-A0BD-7EA08BD8458A}" type="presOf" srcId="{0525025F-EE60-4C99-BC3D-FC9EE3E4D029}" destId="{C2F0A7D3-3787-6F49-BD47-3CA05A5674D7}" srcOrd="0" destOrd="3" presId="urn:microsoft.com/office/officeart/2005/8/layout/vList2"/>
    <dgm:cxn modelId="{0C8DC667-8238-5447-9263-0FDC7DD9258D}" type="presOf" srcId="{6570EC8A-2429-4595-8B2A-C141C9641B2C}" destId="{4408CD0F-5B55-A746-A265-6D1ED671144E}" srcOrd="0" destOrd="0" presId="urn:microsoft.com/office/officeart/2005/8/layout/vList2"/>
    <dgm:cxn modelId="{CACC1668-6A8E-8A4A-B18B-8C8D36F99F3F}" type="presOf" srcId="{944CFD2D-A6A4-4569-8E04-B591A3478EA8}" destId="{C2F0A7D3-3787-6F49-BD47-3CA05A5674D7}" srcOrd="0" destOrd="4" presId="urn:microsoft.com/office/officeart/2005/8/layout/vList2"/>
    <dgm:cxn modelId="{FD50C64D-E6FD-4A34-8798-59DFB854CC83}" srcId="{6570EC8A-2429-4595-8B2A-C141C9641B2C}" destId="{0525025F-EE60-4C99-BC3D-FC9EE3E4D029}" srcOrd="3" destOrd="0" parTransId="{7783C13A-3EF4-4FB9-B1D9-66756ADCC740}" sibTransId="{274B95C4-D6B8-4035-BA7A-FF4B975D6564}"/>
    <dgm:cxn modelId="{6C62C771-92AA-45FC-A760-A29CAD26F198}" srcId="{6570EC8A-2429-4595-8B2A-C141C9641B2C}" destId="{8997757E-C17F-426F-ADD8-9CB60B153416}" srcOrd="0" destOrd="0" parTransId="{A6B1DC29-CFDB-416F-8418-1ED0262303E3}" sibTransId="{DABC1EAA-7B94-4F2C-A81E-D02443FD6B62}"/>
    <dgm:cxn modelId="{5657A97D-0019-41F3-BE77-034AAFFDCEC9}" srcId="{6570EC8A-2429-4595-8B2A-C141C9641B2C}" destId="{A604A5FE-F711-4E2F-9456-4084A22C77E5}" srcOrd="6" destOrd="0" parTransId="{CBF81052-C06B-4629-8E73-707D44B66C51}" sibTransId="{B97D00FE-9178-4ACB-9431-32AE7C49BFD1}"/>
    <dgm:cxn modelId="{4A8E6B84-A030-433A-95FB-B193DF6B943C}" srcId="{6570EC8A-2429-4595-8B2A-C141C9641B2C}" destId="{6E5FDAF3-E525-4323-B960-70374A67F62F}" srcOrd="2" destOrd="0" parTransId="{78391A79-4CA4-487D-8624-E72C58496136}" sibTransId="{465C49F8-57D1-4A31-B5C4-FAAC8218C611}"/>
    <dgm:cxn modelId="{5BA79893-8BA6-664A-87B3-5D07623AACCA}" type="presOf" srcId="{77ABB483-ED53-4C76-9833-D005D478ABC7}" destId="{C2F0A7D3-3787-6F49-BD47-3CA05A5674D7}" srcOrd="0" destOrd="7" presId="urn:microsoft.com/office/officeart/2005/8/layout/vList2"/>
    <dgm:cxn modelId="{39F11794-D1FD-5A42-8077-A28E29153C98}" type="presOf" srcId="{3EEF3F33-358B-4B0F-8ED9-429C00D0531D}" destId="{C2F0A7D3-3787-6F49-BD47-3CA05A5674D7}" srcOrd="0" destOrd="1" presId="urn:microsoft.com/office/officeart/2005/8/layout/vList2"/>
    <dgm:cxn modelId="{1494CCA0-DCFE-4397-A4B1-7BA6D5A623F5}" srcId="{6570EC8A-2429-4595-8B2A-C141C9641B2C}" destId="{A10E5738-6A73-4467-8A3B-1CF2F41E2FAD}" srcOrd="5" destOrd="0" parTransId="{5750773A-70FF-4E7A-8B92-85C10EE9DC03}" sibTransId="{E826D82A-BFE1-4C91-B356-36FA87E29F03}"/>
    <dgm:cxn modelId="{C0A52FBC-BD1E-4821-9A48-39F0C1B10244}" srcId="{6570EC8A-2429-4595-8B2A-C141C9641B2C}" destId="{3EEF3F33-358B-4B0F-8ED9-429C00D0531D}" srcOrd="1" destOrd="0" parTransId="{D311C1FE-BAB1-4E35-9A15-3CE8766E3E9A}" sibTransId="{2172B29A-CF18-437B-AE35-14DFDD1A50C5}"/>
    <dgm:cxn modelId="{B4A884BD-F38C-492F-80B2-B74FF847474E}" srcId="{6570EC8A-2429-4595-8B2A-C141C9641B2C}" destId="{944CFD2D-A6A4-4569-8E04-B591A3478EA8}" srcOrd="4" destOrd="0" parTransId="{4D5C2AFF-5602-4952-B4A4-085A8BA06D27}" sibTransId="{91643953-EFD3-4E90-B7B3-D64C85180B09}"/>
    <dgm:cxn modelId="{4FC8AEF8-928F-094D-B21C-F7082BCA0EF5}" type="presOf" srcId="{A604A5FE-F711-4E2F-9456-4084A22C77E5}" destId="{C2F0A7D3-3787-6F49-BD47-3CA05A5674D7}" srcOrd="0" destOrd="6" presId="urn:microsoft.com/office/officeart/2005/8/layout/vList2"/>
    <dgm:cxn modelId="{81A86E04-9F1F-E642-AC0E-A5A5564936B0}" type="presParOf" srcId="{225346CC-93F3-D349-A7CC-19E958F490EF}" destId="{4408CD0F-5B55-A746-A265-6D1ED671144E}" srcOrd="0" destOrd="0" presId="urn:microsoft.com/office/officeart/2005/8/layout/vList2"/>
    <dgm:cxn modelId="{5DF2B7BC-60CC-1C43-A648-EBBCECD3498D}" type="presParOf" srcId="{225346CC-93F3-D349-A7CC-19E958F490EF}" destId="{C2F0A7D3-3787-6F49-BD47-3CA05A5674D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282206-7E92-485B-872D-5D4353B6C1A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70EC8A-2429-4595-8B2A-C141C9641B2C}">
      <dgm:prSet/>
      <dgm:spPr/>
      <dgm:t>
        <a:bodyPr/>
        <a:lstStyle/>
        <a:p>
          <a:r>
            <a:rPr lang="en-US" b="1" dirty="0"/>
            <a:t>Elevating the Voice of Providers</a:t>
          </a:r>
          <a:endParaRPr lang="en-US" dirty="0"/>
        </a:p>
      </dgm:t>
    </dgm:pt>
    <dgm:pt modelId="{455C7118-27F3-4D8E-B520-31481A5FBE1D}" type="parTrans" cxnId="{7CE68B2B-2C90-4C08-A433-B36893D937B1}">
      <dgm:prSet/>
      <dgm:spPr/>
      <dgm:t>
        <a:bodyPr/>
        <a:lstStyle/>
        <a:p>
          <a:endParaRPr lang="en-US"/>
        </a:p>
      </dgm:t>
    </dgm:pt>
    <dgm:pt modelId="{86F74277-B821-4D7A-8757-AD5419DD9F66}" type="sibTrans" cxnId="{7CE68B2B-2C90-4C08-A433-B36893D937B1}">
      <dgm:prSet/>
      <dgm:spPr/>
      <dgm:t>
        <a:bodyPr/>
        <a:lstStyle/>
        <a:p>
          <a:endParaRPr lang="en-US"/>
        </a:p>
      </dgm:t>
    </dgm:pt>
    <dgm:pt modelId="{8997757E-C17F-426F-ADD8-9CB60B153416}">
      <dgm:prSet/>
      <dgm:spPr/>
      <dgm:t>
        <a:bodyPr/>
        <a:lstStyle/>
        <a:p>
          <a:r>
            <a:rPr lang="en-US" b="1" dirty="0"/>
            <a:t>In 2025: </a:t>
          </a:r>
          <a:endParaRPr lang="en-US" dirty="0"/>
        </a:p>
      </dgm:t>
    </dgm:pt>
    <dgm:pt modelId="{A6B1DC29-CFDB-416F-8418-1ED0262303E3}" type="parTrans" cxnId="{6C62C771-92AA-45FC-A760-A29CAD26F198}">
      <dgm:prSet/>
      <dgm:spPr/>
      <dgm:t>
        <a:bodyPr/>
        <a:lstStyle/>
        <a:p>
          <a:endParaRPr lang="en-US"/>
        </a:p>
      </dgm:t>
    </dgm:pt>
    <dgm:pt modelId="{DABC1EAA-7B94-4F2C-A81E-D02443FD6B62}" type="sibTrans" cxnId="{6C62C771-92AA-45FC-A760-A29CAD26F198}">
      <dgm:prSet/>
      <dgm:spPr/>
      <dgm:t>
        <a:bodyPr/>
        <a:lstStyle/>
        <a:p>
          <a:endParaRPr lang="en-US"/>
        </a:p>
      </dgm:t>
    </dgm:pt>
    <dgm:pt modelId="{84158556-BFF2-7146-8E1D-E67ED2D5BBEB}">
      <dgm:prSet/>
      <dgm:spPr/>
      <dgm:t>
        <a:bodyPr/>
        <a:lstStyle/>
        <a:p>
          <a:r>
            <a:rPr lang="en-US" dirty="0"/>
            <a:t>Successfully secured a $3,050,000 increase in state funding, which – with the Federal share -  equates to approximately $8,000,000 in total new funding for Employment, Hourly Supported Community Living, Respite, and Day Habilitation Services. </a:t>
          </a:r>
        </a:p>
      </dgm:t>
    </dgm:pt>
    <dgm:pt modelId="{F41B246B-5370-004C-9952-537147F6D5FD}" type="parTrans" cxnId="{75E3BD20-86CE-8445-82EC-7D124BE7CFC8}">
      <dgm:prSet/>
      <dgm:spPr/>
      <dgm:t>
        <a:bodyPr/>
        <a:lstStyle/>
        <a:p>
          <a:endParaRPr lang="en-US"/>
        </a:p>
      </dgm:t>
    </dgm:pt>
    <dgm:pt modelId="{3B36126E-0DFE-0947-B869-3B93FBE8A11E}" type="sibTrans" cxnId="{75E3BD20-86CE-8445-82EC-7D124BE7CFC8}">
      <dgm:prSet/>
      <dgm:spPr/>
      <dgm:t>
        <a:bodyPr/>
        <a:lstStyle/>
        <a:p>
          <a:endParaRPr lang="en-US"/>
        </a:p>
      </dgm:t>
    </dgm:pt>
    <dgm:pt modelId="{3EBD52AE-5D6D-404D-8F52-938C4990A42E}">
      <dgm:prSet/>
      <dgm:spPr/>
      <dgm:t>
        <a:bodyPr/>
        <a:lstStyle/>
        <a:p>
          <a:r>
            <a:rPr lang="en-US"/>
            <a:t>Working with partner organizations, </a:t>
          </a:r>
          <a:endParaRPr lang="en-US" dirty="0"/>
        </a:p>
      </dgm:t>
    </dgm:pt>
    <dgm:pt modelId="{7A89EC25-5F96-ED4D-AD42-C1D68680AB77}" type="parTrans" cxnId="{AB846505-D4A0-D149-9978-D0527BAEBBCA}">
      <dgm:prSet/>
      <dgm:spPr/>
      <dgm:t>
        <a:bodyPr/>
        <a:lstStyle/>
        <a:p>
          <a:endParaRPr lang="en-US"/>
        </a:p>
      </dgm:t>
    </dgm:pt>
    <dgm:pt modelId="{905667A4-FC7D-1643-8C4D-A0D38FFDC01F}" type="sibTrans" cxnId="{AB846505-D4A0-D149-9978-D0527BAEBBCA}">
      <dgm:prSet/>
      <dgm:spPr/>
      <dgm:t>
        <a:bodyPr/>
        <a:lstStyle/>
        <a:p>
          <a:endParaRPr lang="en-US"/>
        </a:p>
      </dgm:t>
    </dgm:pt>
    <dgm:pt modelId="{8AD5626A-C123-9146-919B-6A8B6A4DA44F}">
      <dgm:prSet/>
      <dgm:spPr/>
      <dgm:t>
        <a:bodyPr/>
        <a:lstStyle/>
        <a:p>
          <a:r>
            <a:rPr lang="en-US"/>
            <a:t>Successfully averted the more than $3 million in behavioral health provider rate cuts proposed as part of the Iowa HHS provider rate adjustments </a:t>
          </a:r>
          <a:endParaRPr lang="en-US" dirty="0"/>
        </a:p>
      </dgm:t>
    </dgm:pt>
    <dgm:pt modelId="{8B89A1E5-DC87-764A-8640-01E9112689EB}" type="parTrans" cxnId="{36617657-C7EC-B940-A8C9-584C9E827168}">
      <dgm:prSet/>
      <dgm:spPr/>
      <dgm:t>
        <a:bodyPr/>
        <a:lstStyle/>
        <a:p>
          <a:endParaRPr lang="en-US"/>
        </a:p>
      </dgm:t>
    </dgm:pt>
    <dgm:pt modelId="{1125C89A-FAF3-5A4E-9A8A-2EF269A16DC5}" type="sibTrans" cxnId="{36617657-C7EC-B940-A8C9-584C9E827168}">
      <dgm:prSet/>
      <dgm:spPr/>
      <dgm:t>
        <a:bodyPr/>
        <a:lstStyle/>
        <a:p>
          <a:endParaRPr lang="en-US"/>
        </a:p>
      </dgm:t>
    </dgm:pt>
    <dgm:pt modelId="{3485E0F4-00A8-1140-829D-9E56D7BB7FB5}">
      <dgm:prSet/>
      <dgm:spPr/>
      <dgm:t>
        <a:bodyPr/>
        <a:lstStyle/>
        <a:p>
          <a:r>
            <a:rPr lang="en-US" dirty="0"/>
            <a:t>Restored $200,000 in the HHS budget to fund the administrative expenses of operating the Iowa ABLE program, which allows individuals with disabilities to save for disability-related expenses without impacting their eligibility for Medicaid or Social Security. </a:t>
          </a:r>
        </a:p>
      </dgm:t>
    </dgm:pt>
    <dgm:pt modelId="{C10373B9-D664-8D4D-9ACF-6DE173229C96}" type="parTrans" cxnId="{95A29C74-4B27-304E-A601-E72FF2819DE7}">
      <dgm:prSet/>
      <dgm:spPr/>
      <dgm:t>
        <a:bodyPr/>
        <a:lstStyle/>
        <a:p>
          <a:endParaRPr lang="en-US"/>
        </a:p>
      </dgm:t>
    </dgm:pt>
    <dgm:pt modelId="{49596C82-038A-3042-9C0D-FDE23FBB8348}" type="sibTrans" cxnId="{95A29C74-4B27-304E-A601-E72FF2819DE7}">
      <dgm:prSet/>
      <dgm:spPr/>
      <dgm:t>
        <a:bodyPr/>
        <a:lstStyle/>
        <a:p>
          <a:endParaRPr lang="en-US"/>
        </a:p>
      </dgm:t>
    </dgm:pt>
    <dgm:pt modelId="{225346CC-93F3-D349-A7CC-19E958F490EF}" type="pres">
      <dgm:prSet presAssocID="{C9282206-7E92-485B-872D-5D4353B6C1AA}" presName="linear" presStyleCnt="0">
        <dgm:presLayoutVars>
          <dgm:animLvl val="lvl"/>
          <dgm:resizeHandles val="exact"/>
        </dgm:presLayoutVars>
      </dgm:prSet>
      <dgm:spPr/>
    </dgm:pt>
    <dgm:pt modelId="{4408CD0F-5B55-A746-A265-6D1ED671144E}" type="pres">
      <dgm:prSet presAssocID="{6570EC8A-2429-4595-8B2A-C141C9641B2C}" presName="parentText" presStyleLbl="node1" presStyleIdx="0" presStyleCnt="1" custLinFactNeighborY="-5054">
        <dgm:presLayoutVars>
          <dgm:chMax val="0"/>
          <dgm:bulletEnabled val="1"/>
        </dgm:presLayoutVars>
      </dgm:prSet>
      <dgm:spPr/>
    </dgm:pt>
    <dgm:pt modelId="{C2F0A7D3-3787-6F49-BD47-3CA05A5674D7}" type="pres">
      <dgm:prSet presAssocID="{6570EC8A-2429-4595-8B2A-C141C9641B2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B846505-D4A0-D149-9978-D0527BAEBBCA}" srcId="{8997757E-C17F-426F-ADD8-9CB60B153416}" destId="{3EBD52AE-5D6D-404D-8F52-938C4990A42E}" srcOrd="1" destOrd="0" parTransId="{7A89EC25-5F96-ED4D-AD42-C1D68680AB77}" sibTransId="{905667A4-FC7D-1643-8C4D-A0D38FFDC01F}"/>
    <dgm:cxn modelId="{05CF040C-21D6-DA46-BF42-D3F011D9F8A2}" type="presOf" srcId="{C9282206-7E92-485B-872D-5D4353B6C1AA}" destId="{225346CC-93F3-D349-A7CC-19E958F490EF}" srcOrd="0" destOrd="0" presId="urn:microsoft.com/office/officeart/2005/8/layout/vList2"/>
    <dgm:cxn modelId="{AC91A512-0763-F54D-928A-3EDA04FD23E8}" type="presOf" srcId="{84158556-BFF2-7146-8E1D-E67ED2D5BBEB}" destId="{C2F0A7D3-3787-6F49-BD47-3CA05A5674D7}" srcOrd="0" destOrd="1" presId="urn:microsoft.com/office/officeart/2005/8/layout/vList2"/>
    <dgm:cxn modelId="{75E3BD20-86CE-8445-82EC-7D124BE7CFC8}" srcId="{8997757E-C17F-426F-ADD8-9CB60B153416}" destId="{84158556-BFF2-7146-8E1D-E67ED2D5BBEB}" srcOrd="0" destOrd="0" parTransId="{F41B246B-5370-004C-9952-537147F6D5FD}" sibTransId="{3B36126E-0DFE-0947-B869-3B93FBE8A11E}"/>
    <dgm:cxn modelId="{48AEA722-A772-C64B-8D25-B0289C8F64BD}" type="presOf" srcId="{8997757E-C17F-426F-ADD8-9CB60B153416}" destId="{C2F0A7D3-3787-6F49-BD47-3CA05A5674D7}" srcOrd="0" destOrd="0" presId="urn:microsoft.com/office/officeart/2005/8/layout/vList2"/>
    <dgm:cxn modelId="{7CE68B2B-2C90-4C08-A433-B36893D937B1}" srcId="{C9282206-7E92-485B-872D-5D4353B6C1AA}" destId="{6570EC8A-2429-4595-8B2A-C141C9641B2C}" srcOrd="0" destOrd="0" parTransId="{455C7118-27F3-4D8E-B520-31481A5FBE1D}" sibTransId="{86F74277-B821-4D7A-8757-AD5419DD9F66}"/>
    <dgm:cxn modelId="{0C8DC667-8238-5447-9263-0FDC7DD9258D}" type="presOf" srcId="{6570EC8A-2429-4595-8B2A-C141C9641B2C}" destId="{4408CD0F-5B55-A746-A265-6D1ED671144E}" srcOrd="0" destOrd="0" presId="urn:microsoft.com/office/officeart/2005/8/layout/vList2"/>
    <dgm:cxn modelId="{5602306B-6B65-474D-9B02-BE5F1F485033}" type="presOf" srcId="{8AD5626A-C123-9146-919B-6A8B6A4DA44F}" destId="{C2F0A7D3-3787-6F49-BD47-3CA05A5674D7}" srcOrd="0" destOrd="3" presId="urn:microsoft.com/office/officeart/2005/8/layout/vList2"/>
    <dgm:cxn modelId="{0A847C6E-75CF-6045-A337-05DBC7E8DFC2}" type="presOf" srcId="{3485E0F4-00A8-1140-829D-9E56D7BB7FB5}" destId="{C2F0A7D3-3787-6F49-BD47-3CA05A5674D7}" srcOrd="0" destOrd="4" presId="urn:microsoft.com/office/officeart/2005/8/layout/vList2"/>
    <dgm:cxn modelId="{2A0C524F-3E6F-F744-B640-92B22312B991}" type="presOf" srcId="{3EBD52AE-5D6D-404D-8F52-938C4990A42E}" destId="{C2F0A7D3-3787-6F49-BD47-3CA05A5674D7}" srcOrd="0" destOrd="2" presId="urn:microsoft.com/office/officeart/2005/8/layout/vList2"/>
    <dgm:cxn modelId="{6C62C771-92AA-45FC-A760-A29CAD26F198}" srcId="{6570EC8A-2429-4595-8B2A-C141C9641B2C}" destId="{8997757E-C17F-426F-ADD8-9CB60B153416}" srcOrd="0" destOrd="0" parTransId="{A6B1DC29-CFDB-416F-8418-1ED0262303E3}" sibTransId="{DABC1EAA-7B94-4F2C-A81E-D02443FD6B62}"/>
    <dgm:cxn modelId="{95A29C74-4B27-304E-A601-E72FF2819DE7}" srcId="{3EBD52AE-5D6D-404D-8F52-938C4990A42E}" destId="{3485E0F4-00A8-1140-829D-9E56D7BB7FB5}" srcOrd="1" destOrd="0" parTransId="{C10373B9-D664-8D4D-9ACF-6DE173229C96}" sibTransId="{49596C82-038A-3042-9C0D-FDE23FBB8348}"/>
    <dgm:cxn modelId="{36617657-C7EC-B940-A8C9-584C9E827168}" srcId="{3EBD52AE-5D6D-404D-8F52-938C4990A42E}" destId="{8AD5626A-C123-9146-919B-6A8B6A4DA44F}" srcOrd="0" destOrd="0" parTransId="{8B89A1E5-DC87-764A-8640-01E9112689EB}" sibTransId="{1125C89A-FAF3-5A4E-9A8A-2EF269A16DC5}"/>
    <dgm:cxn modelId="{81A86E04-9F1F-E642-AC0E-A5A5564936B0}" type="presParOf" srcId="{225346CC-93F3-D349-A7CC-19E958F490EF}" destId="{4408CD0F-5B55-A746-A265-6D1ED671144E}" srcOrd="0" destOrd="0" presId="urn:microsoft.com/office/officeart/2005/8/layout/vList2"/>
    <dgm:cxn modelId="{5DF2B7BC-60CC-1C43-A648-EBBCECD3498D}" type="presParOf" srcId="{225346CC-93F3-D349-A7CC-19E958F490EF}" destId="{C2F0A7D3-3787-6F49-BD47-3CA05A5674D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08FCDA-9228-484D-868E-592792CB7B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63BAA2-8CC3-483A-9ECC-29308252B415}">
      <dgm:prSet custT="1"/>
      <dgm:spPr/>
      <dgm:t>
        <a:bodyPr/>
        <a:lstStyle/>
        <a:p>
          <a:r>
            <a:rPr lang="en-US" sz="2400" b="1" dirty="0"/>
            <a:t>Information &amp; Collaborative Partnerships</a:t>
          </a:r>
          <a:endParaRPr lang="en-US" sz="2400" dirty="0"/>
        </a:p>
      </dgm:t>
    </dgm:pt>
    <dgm:pt modelId="{E83A682B-37DB-4331-B501-849C44362075}" type="parTrans" cxnId="{8FC48F20-D939-4399-A933-1450F722BD2E}">
      <dgm:prSet/>
      <dgm:spPr/>
      <dgm:t>
        <a:bodyPr/>
        <a:lstStyle/>
        <a:p>
          <a:endParaRPr lang="en-US"/>
        </a:p>
      </dgm:t>
    </dgm:pt>
    <dgm:pt modelId="{70081FB6-19DF-4C3A-AC3A-20C7AC3BDC95}" type="sibTrans" cxnId="{8FC48F20-D939-4399-A933-1450F722BD2E}">
      <dgm:prSet/>
      <dgm:spPr/>
      <dgm:t>
        <a:bodyPr/>
        <a:lstStyle/>
        <a:p>
          <a:endParaRPr lang="en-US"/>
        </a:p>
      </dgm:t>
    </dgm:pt>
    <dgm:pt modelId="{A2A96F75-69A4-4282-AC4F-F4BE3E3FC6C0}">
      <dgm:prSet custT="1"/>
      <dgm:spPr/>
      <dgm:t>
        <a:bodyPr/>
        <a:lstStyle/>
        <a:p>
          <a:r>
            <a:rPr lang="en-US" sz="2100" b="0" i="0" dirty="0"/>
            <a:t>Technical Assistance</a:t>
          </a:r>
          <a:endParaRPr lang="en-US" sz="2100" dirty="0"/>
        </a:p>
      </dgm:t>
    </dgm:pt>
    <dgm:pt modelId="{3F3DE6C7-5C50-4125-8472-6A22CD13C2B1}" type="parTrans" cxnId="{403728F7-399F-4C61-8285-DF8598F38E67}">
      <dgm:prSet/>
      <dgm:spPr/>
      <dgm:t>
        <a:bodyPr/>
        <a:lstStyle/>
        <a:p>
          <a:endParaRPr lang="en-US"/>
        </a:p>
      </dgm:t>
    </dgm:pt>
    <dgm:pt modelId="{A890869A-A162-41B9-B4EE-D7DE01F85D34}" type="sibTrans" cxnId="{403728F7-399F-4C61-8285-DF8598F38E67}">
      <dgm:prSet/>
      <dgm:spPr/>
      <dgm:t>
        <a:bodyPr/>
        <a:lstStyle/>
        <a:p>
          <a:endParaRPr lang="en-US"/>
        </a:p>
      </dgm:t>
    </dgm:pt>
    <dgm:pt modelId="{AEA408BF-46AF-4219-AB2F-E25A5961D1C0}">
      <dgm:prSet custT="1"/>
      <dgm:spPr/>
      <dgm:t>
        <a:bodyPr/>
        <a:lstStyle/>
        <a:p>
          <a:r>
            <a:rPr lang="en-US" sz="2100" dirty="0"/>
            <a:t>HHS and DIAL Leadership</a:t>
          </a:r>
        </a:p>
      </dgm:t>
    </dgm:pt>
    <dgm:pt modelId="{18703770-2EF8-432A-A997-C8C467F8F9A5}" type="parTrans" cxnId="{6BE51633-C229-42B9-A7C7-794B28E73721}">
      <dgm:prSet/>
      <dgm:spPr/>
      <dgm:t>
        <a:bodyPr/>
        <a:lstStyle/>
        <a:p>
          <a:endParaRPr lang="en-US"/>
        </a:p>
      </dgm:t>
    </dgm:pt>
    <dgm:pt modelId="{3441DECA-6503-4094-87FB-832C5A57022A}" type="sibTrans" cxnId="{6BE51633-C229-42B9-A7C7-794B28E73721}">
      <dgm:prSet/>
      <dgm:spPr/>
      <dgm:t>
        <a:bodyPr/>
        <a:lstStyle/>
        <a:p>
          <a:endParaRPr lang="en-US"/>
        </a:p>
      </dgm:t>
    </dgm:pt>
    <dgm:pt modelId="{941A3773-1BB3-440E-9AC1-DC397A811970}">
      <dgm:prSet custT="1"/>
      <dgm:spPr/>
      <dgm:t>
        <a:bodyPr/>
        <a:lstStyle/>
        <a:p>
          <a:r>
            <a:rPr lang="en-US" sz="2100" dirty="0"/>
            <a:t>MCO Partners</a:t>
          </a:r>
        </a:p>
      </dgm:t>
    </dgm:pt>
    <dgm:pt modelId="{6278975B-A1DB-4672-BEAB-94903D23E035}" type="parTrans" cxnId="{E334C111-5253-4C0C-B283-9C19DB583AEF}">
      <dgm:prSet/>
      <dgm:spPr/>
      <dgm:t>
        <a:bodyPr/>
        <a:lstStyle/>
        <a:p>
          <a:endParaRPr lang="en-US"/>
        </a:p>
      </dgm:t>
    </dgm:pt>
    <dgm:pt modelId="{AF1D864A-8270-4A71-A25A-6A19864BA9FF}" type="sibTrans" cxnId="{E334C111-5253-4C0C-B283-9C19DB583AEF}">
      <dgm:prSet/>
      <dgm:spPr/>
      <dgm:t>
        <a:bodyPr/>
        <a:lstStyle/>
        <a:p>
          <a:endParaRPr lang="en-US"/>
        </a:p>
      </dgm:t>
    </dgm:pt>
    <dgm:pt modelId="{95606AA9-9191-904B-8B11-D87026956D5D}">
      <dgm:prSet custT="1"/>
      <dgm:spPr/>
      <dgm:t>
        <a:bodyPr/>
        <a:lstStyle/>
        <a:p>
          <a:r>
            <a:rPr lang="en-US" sz="2100" b="0" i="0" dirty="0"/>
            <a:t>Business Solutions</a:t>
          </a:r>
          <a:endParaRPr lang="en-US" sz="2100" dirty="0"/>
        </a:p>
      </dgm:t>
    </dgm:pt>
    <dgm:pt modelId="{CA94C98B-0FC8-1A45-BB7F-AD739AB68A30}" type="parTrans" cxnId="{026E047A-7EB4-1541-B8EF-D0172BC8C160}">
      <dgm:prSet/>
      <dgm:spPr/>
      <dgm:t>
        <a:bodyPr/>
        <a:lstStyle/>
        <a:p>
          <a:endParaRPr lang="en-US"/>
        </a:p>
      </dgm:t>
    </dgm:pt>
    <dgm:pt modelId="{1CE294E3-F357-F644-A871-361709B86032}" type="sibTrans" cxnId="{026E047A-7EB4-1541-B8EF-D0172BC8C160}">
      <dgm:prSet/>
      <dgm:spPr/>
      <dgm:t>
        <a:bodyPr/>
        <a:lstStyle/>
        <a:p>
          <a:endParaRPr lang="en-US"/>
        </a:p>
      </dgm:t>
    </dgm:pt>
    <dgm:pt modelId="{22E55FD8-BDEF-1349-B0FE-D54B6B3DAB99}" type="pres">
      <dgm:prSet presAssocID="{EE08FCDA-9228-484D-868E-592792CB7BC7}" presName="linear" presStyleCnt="0">
        <dgm:presLayoutVars>
          <dgm:animLvl val="lvl"/>
          <dgm:resizeHandles val="exact"/>
        </dgm:presLayoutVars>
      </dgm:prSet>
      <dgm:spPr/>
    </dgm:pt>
    <dgm:pt modelId="{B8D7FD00-23F2-3442-AD36-526D32A665EF}" type="pres">
      <dgm:prSet presAssocID="{2163BAA2-8CC3-483A-9ECC-29308252B415}" presName="parentText" presStyleLbl="node1" presStyleIdx="0" presStyleCnt="1" custScaleY="69235" custLinFactNeighborY="-51156">
        <dgm:presLayoutVars>
          <dgm:chMax val="0"/>
          <dgm:bulletEnabled val="1"/>
        </dgm:presLayoutVars>
      </dgm:prSet>
      <dgm:spPr/>
    </dgm:pt>
    <dgm:pt modelId="{C52E864F-7C54-6646-ABC9-6D2D1562B5FB}" type="pres">
      <dgm:prSet presAssocID="{2163BAA2-8CC3-483A-9ECC-29308252B41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334C111-5253-4C0C-B283-9C19DB583AEF}" srcId="{2163BAA2-8CC3-483A-9ECC-29308252B415}" destId="{941A3773-1BB3-440E-9AC1-DC397A811970}" srcOrd="3" destOrd="0" parTransId="{6278975B-A1DB-4672-BEAB-94903D23E035}" sibTransId="{AF1D864A-8270-4A71-A25A-6A19864BA9FF}"/>
    <dgm:cxn modelId="{8FC48F20-D939-4399-A933-1450F722BD2E}" srcId="{EE08FCDA-9228-484D-868E-592792CB7BC7}" destId="{2163BAA2-8CC3-483A-9ECC-29308252B415}" srcOrd="0" destOrd="0" parTransId="{E83A682B-37DB-4331-B501-849C44362075}" sibTransId="{70081FB6-19DF-4C3A-AC3A-20C7AC3BDC95}"/>
    <dgm:cxn modelId="{6BE51633-C229-42B9-A7C7-794B28E73721}" srcId="{2163BAA2-8CC3-483A-9ECC-29308252B415}" destId="{AEA408BF-46AF-4219-AB2F-E25A5961D1C0}" srcOrd="2" destOrd="0" parTransId="{18703770-2EF8-432A-A997-C8C467F8F9A5}" sibTransId="{3441DECA-6503-4094-87FB-832C5A57022A}"/>
    <dgm:cxn modelId="{C2DBF257-F36B-F84F-B1A5-CFB55EAFF925}" type="presOf" srcId="{941A3773-1BB3-440E-9AC1-DC397A811970}" destId="{C52E864F-7C54-6646-ABC9-6D2D1562B5FB}" srcOrd="0" destOrd="3" presId="urn:microsoft.com/office/officeart/2005/8/layout/vList2"/>
    <dgm:cxn modelId="{026E047A-7EB4-1541-B8EF-D0172BC8C160}" srcId="{2163BAA2-8CC3-483A-9ECC-29308252B415}" destId="{95606AA9-9191-904B-8B11-D87026956D5D}" srcOrd="1" destOrd="0" parTransId="{CA94C98B-0FC8-1A45-BB7F-AD739AB68A30}" sibTransId="{1CE294E3-F357-F644-A871-361709B86032}"/>
    <dgm:cxn modelId="{96E84B5A-9195-EE4B-A164-C5B21458B9EF}" type="presOf" srcId="{2163BAA2-8CC3-483A-9ECC-29308252B415}" destId="{B8D7FD00-23F2-3442-AD36-526D32A665EF}" srcOrd="0" destOrd="0" presId="urn:microsoft.com/office/officeart/2005/8/layout/vList2"/>
    <dgm:cxn modelId="{AD3C565A-0814-CC44-8AEB-4DFB3828773A}" type="presOf" srcId="{95606AA9-9191-904B-8B11-D87026956D5D}" destId="{C52E864F-7C54-6646-ABC9-6D2D1562B5FB}" srcOrd="0" destOrd="1" presId="urn:microsoft.com/office/officeart/2005/8/layout/vList2"/>
    <dgm:cxn modelId="{764D06B2-5ED0-4348-BEBF-5D62404FC64A}" type="presOf" srcId="{EE08FCDA-9228-484D-868E-592792CB7BC7}" destId="{22E55FD8-BDEF-1349-B0FE-D54B6B3DAB99}" srcOrd="0" destOrd="0" presId="urn:microsoft.com/office/officeart/2005/8/layout/vList2"/>
    <dgm:cxn modelId="{881C09BB-0529-1E4E-9AC1-AB6C576F4D21}" type="presOf" srcId="{A2A96F75-69A4-4282-AC4F-F4BE3E3FC6C0}" destId="{C52E864F-7C54-6646-ABC9-6D2D1562B5FB}" srcOrd="0" destOrd="0" presId="urn:microsoft.com/office/officeart/2005/8/layout/vList2"/>
    <dgm:cxn modelId="{683622EC-5429-F946-B588-EB9D145F3676}" type="presOf" srcId="{AEA408BF-46AF-4219-AB2F-E25A5961D1C0}" destId="{C52E864F-7C54-6646-ABC9-6D2D1562B5FB}" srcOrd="0" destOrd="2" presId="urn:microsoft.com/office/officeart/2005/8/layout/vList2"/>
    <dgm:cxn modelId="{403728F7-399F-4C61-8285-DF8598F38E67}" srcId="{2163BAA2-8CC3-483A-9ECC-29308252B415}" destId="{A2A96F75-69A4-4282-AC4F-F4BE3E3FC6C0}" srcOrd="0" destOrd="0" parTransId="{3F3DE6C7-5C50-4125-8472-6A22CD13C2B1}" sibTransId="{A890869A-A162-41B9-B4EE-D7DE01F85D34}"/>
    <dgm:cxn modelId="{97BDEE51-E5B1-BD4D-8729-09C8D7B01256}" type="presParOf" srcId="{22E55FD8-BDEF-1349-B0FE-D54B6B3DAB99}" destId="{B8D7FD00-23F2-3442-AD36-526D32A665EF}" srcOrd="0" destOrd="0" presId="urn:microsoft.com/office/officeart/2005/8/layout/vList2"/>
    <dgm:cxn modelId="{D558CC1A-5880-F64C-851D-A283C66000FE}" type="presParOf" srcId="{22E55FD8-BDEF-1349-B0FE-D54B6B3DAB99}" destId="{C52E864F-7C54-6646-ABC9-6D2D1562B5F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4F381-BB14-864B-A5D9-09A731A59A13}">
      <dsp:nvSpPr>
        <dsp:cNvPr id="0" name=""/>
        <dsp:cNvSpPr/>
      </dsp:nvSpPr>
      <dsp:spPr>
        <a:xfrm>
          <a:off x="0" y="126091"/>
          <a:ext cx="7626096" cy="16782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/>
            <a:t>IACP was formed by community providers with equality for </a:t>
          </a:r>
          <a:r>
            <a:rPr lang="en-US" sz="3000" b="0" i="1" kern="1200"/>
            <a:t>all</a:t>
          </a:r>
          <a:r>
            <a:rPr lang="en-US" sz="3000" b="0" i="0" kern="1200"/>
            <a:t> Iowans in mind.</a:t>
          </a:r>
          <a:endParaRPr lang="en-US" sz="3000" kern="1200"/>
        </a:p>
      </dsp:txBody>
      <dsp:txXfrm>
        <a:off x="81924" y="208015"/>
        <a:ext cx="7462248" cy="1514370"/>
      </dsp:txXfrm>
    </dsp:sp>
    <dsp:sp modelId="{416F9DE1-DBE9-3C46-96D8-8CC6728DB86C}">
      <dsp:nvSpPr>
        <dsp:cNvPr id="0" name=""/>
        <dsp:cNvSpPr/>
      </dsp:nvSpPr>
      <dsp:spPr>
        <a:xfrm>
          <a:off x="0" y="1890710"/>
          <a:ext cx="7626096" cy="16782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 dirty="0"/>
            <a:t>IACP champions Iowa community providers so they can fully support Iowans in need of behavioral health and disability services. </a:t>
          </a:r>
          <a:endParaRPr lang="en-US" sz="3000" kern="1200" dirty="0"/>
        </a:p>
      </dsp:txBody>
      <dsp:txXfrm>
        <a:off x="81924" y="1972634"/>
        <a:ext cx="7462248" cy="15143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4F381-BB14-864B-A5D9-09A731A59A13}">
      <dsp:nvSpPr>
        <dsp:cNvPr id="0" name=""/>
        <dsp:cNvSpPr/>
      </dsp:nvSpPr>
      <dsp:spPr>
        <a:xfrm>
          <a:off x="0" y="33560"/>
          <a:ext cx="7626096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0" i="0" kern="1200" dirty="0"/>
            <a:t>Over 130 Disability and Behavioral Health Service Providers</a:t>
          </a:r>
          <a:endParaRPr lang="en-US" sz="2900" kern="1200" dirty="0"/>
        </a:p>
      </dsp:txBody>
      <dsp:txXfrm>
        <a:off x="56315" y="89875"/>
        <a:ext cx="7513466" cy="1040990"/>
      </dsp:txXfrm>
    </dsp:sp>
    <dsp:sp modelId="{416F9DE1-DBE9-3C46-96D8-8CC6728DB86C}">
      <dsp:nvSpPr>
        <dsp:cNvPr id="0" name=""/>
        <dsp:cNvSpPr/>
      </dsp:nvSpPr>
      <dsp:spPr>
        <a:xfrm>
          <a:off x="0" y="1270700"/>
          <a:ext cx="7626096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Provide services in all 99 Iowa Counties</a:t>
          </a:r>
        </a:p>
      </dsp:txBody>
      <dsp:txXfrm>
        <a:off x="56315" y="1327015"/>
        <a:ext cx="7513466" cy="1040990"/>
      </dsp:txXfrm>
    </dsp:sp>
    <dsp:sp modelId="{CB627A44-8C3B-D948-977F-DEE4186A2A54}">
      <dsp:nvSpPr>
        <dsp:cNvPr id="0" name=""/>
        <dsp:cNvSpPr/>
      </dsp:nvSpPr>
      <dsp:spPr>
        <a:xfrm>
          <a:off x="0" y="2507840"/>
          <a:ext cx="7626096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Range in size from 10 employees to 1000+</a:t>
          </a:r>
        </a:p>
      </dsp:txBody>
      <dsp:txXfrm>
        <a:off x="56315" y="2564155"/>
        <a:ext cx="7513466" cy="10409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4F381-BB14-864B-A5D9-09A731A59A13}">
      <dsp:nvSpPr>
        <dsp:cNvPr id="0" name=""/>
        <dsp:cNvSpPr/>
      </dsp:nvSpPr>
      <dsp:spPr>
        <a:xfrm>
          <a:off x="0" y="87110"/>
          <a:ext cx="7626096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Service Examples</a:t>
          </a:r>
        </a:p>
      </dsp:txBody>
      <dsp:txXfrm>
        <a:off x="28786" y="115896"/>
        <a:ext cx="7568524" cy="532107"/>
      </dsp:txXfrm>
    </dsp:sp>
    <dsp:sp modelId="{50E0D7D6-F5D6-7449-94DE-FD9BB28AEF7E}">
      <dsp:nvSpPr>
        <dsp:cNvPr id="0" name=""/>
        <dsp:cNvSpPr/>
      </dsp:nvSpPr>
      <dsp:spPr>
        <a:xfrm>
          <a:off x="0" y="676790"/>
          <a:ext cx="7626096" cy="2931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212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Community Mental Health Centers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Certified Community Behavioral Health Clinics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Transitional Housing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HCBS Waiver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HCBS Habilitation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ICF/ID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Transportation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Case Management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900" kern="1200" dirty="0"/>
        </a:p>
      </dsp:txBody>
      <dsp:txXfrm>
        <a:off x="0" y="676790"/>
        <a:ext cx="7626096" cy="29311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8CD0F-5B55-A746-A265-6D1ED671144E}">
      <dsp:nvSpPr>
        <dsp:cNvPr id="0" name=""/>
        <dsp:cNvSpPr/>
      </dsp:nvSpPr>
      <dsp:spPr>
        <a:xfrm>
          <a:off x="0" y="0"/>
          <a:ext cx="7626096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Professional Development</a:t>
          </a:r>
          <a:endParaRPr lang="en-US" sz="3200" kern="1200" dirty="0"/>
        </a:p>
      </dsp:txBody>
      <dsp:txXfrm>
        <a:off x="38381" y="38381"/>
        <a:ext cx="7549334" cy="709478"/>
      </dsp:txXfrm>
    </dsp:sp>
    <dsp:sp modelId="{C2F0A7D3-3787-6F49-BD47-3CA05A5674D7}">
      <dsp:nvSpPr>
        <dsp:cNvPr id="0" name=""/>
        <dsp:cNvSpPr/>
      </dsp:nvSpPr>
      <dsp:spPr>
        <a:xfrm>
          <a:off x="0" y="790646"/>
          <a:ext cx="7626096" cy="3444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2129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Frontline Series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Service Excellence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Business Acumen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Leadership and HR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Technology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Annual Conference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Future Forward Summit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Relias</a:t>
          </a:r>
        </a:p>
      </dsp:txBody>
      <dsp:txXfrm>
        <a:off x="0" y="790646"/>
        <a:ext cx="7626096" cy="34444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8CD0F-5B55-A746-A265-6D1ED671144E}">
      <dsp:nvSpPr>
        <dsp:cNvPr id="0" name=""/>
        <dsp:cNvSpPr/>
      </dsp:nvSpPr>
      <dsp:spPr>
        <a:xfrm>
          <a:off x="0" y="0"/>
          <a:ext cx="7626096" cy="5651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Elevating the Voice of Providers</a:t>
          </a:r>
          <a:endParaRPr lang="en-US" sz="2300" kern="1200" dirty="0"/>
        </a:p>
      </dsp:txBody>
      <dsp:txXfrm>
        <a:off x="27586" y="27586"/>
        <a:ext cx="7570924" cy="509938"/>
      </dsp:txXfrm>
    </dsp:sp>
    <dsp:sp modelId="{C2F0A7D3-3787-6F49-BD47-3CA05A5674D7}">
      <dsp:nvSpPr>
        <dsp:cNvPr id="0" name=""/>
        <dsp:cNvSpPr/>
      </dsp:nvSpPr>
      <dsp:spPr>
        <a:xfrm>
          <a:off x="0" y="732340"/>
          <a:ext cx="7626096" cy="3618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212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 dirty="0"/>
            <a:t>In 2025: 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Successfully secured a $3,050,000 increase in state funding, which – with the Federal share -  equates to approximately $8,000,000 in total new funding for Employment, Hourly Supported Community Living, Respite, and Day Habilitation Services. 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Working with partner organizations, </a:t>
          </a:r>
          <a:endParaRPr lang="en-US" sz="1800" kern="1200" dirty="0"/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Successfully averted the more than $3 million in behavioral health provider rate cuts proposed as part of the Iowa HHS provider rate adjustments </a:t>
          </a:r>
          <a:endParaRPr lang="en-US" sz="1800" kern="1200" dirty="0"/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Restored $200,000 in the HHS budget to fund the administrative expenses of operating the Iowa ABLE program, which allows individuals with disabilities to save for disability-related expenses without impacting their eligibility for Medicaid or Social Security. </a:t>
          </a:r>
        </a:p>
      </dsp:txBody>
      <dsp:txXfrm>
        <a:off x="0" y="732340"/>
        <a:ext cx="7626096" cy="36183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D7FD00-23F2-3442-AD36-526D32A665EF}">
      <dsp:nvSpPr>
        <dsp:cNvPr id="0" name=""/>
        <dsp:cNvSpPr/>
      </dsp:nvSpPr>
      <dsp:spPr>
        <a:xfrm>
          <a:off x="0" y="0"/>
          <a:ext cx="7701852" cy="8424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Information &amp; Collaborative Partnerships</a:t>
          </a:r>
          <a:endParaRPr lang="en-US" sz="2400" kern="1200" dirty="0"/>
        </a:p>
      </dsp:txBody>
      <dsp:txXfrm>
        <a:off x="41125" y="41125"/>
        <a:ext cx="7619602" cy="760201"/>
      </dsp:txXfrm>
    </dsp:sp>
    <dsp:sp modelId="{C52E864F-7C54-6646-ABC9-6D2D1562B5FB}">
      <dsp:nvSpPr>
        <dsp:cNvPr id="0" name=""/>
        <dsp:cNvSpPr/>
      </dsp:nvSpPr>
      <dsp:spPr>
        <a:xfrm>
          <a:off x="0" y="1239922"/>
          <a:ext cx="7701852" cy="1446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534" tIns="26670" rIns="149352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0" i="0" kern="1200" dirty="0"/>
            <a:t>Technical Assistance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b="0" i="0" kern="1200" dirty="0"/>
            <a:t>Business Solutions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HHS and DIAL Leadership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MCO Partners</a:t>
          </a:r>
        </a:p>
      </dsp:txBody>
      <dsp:txXfrm>
        <a:off x="0" y="1239922"/>
        <a:ext cx="7701852" cy="1446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BB353268-BEF9-4F8C-BC4A-233C04E862D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27CFD1D8-5DC5-41EC-A2B5-922E46A83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81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A517B45A-50C8-1D49-93CE-139A8C3B5E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6" tIns="46588" rIns="93176" bIns="4658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1ED65AAA-DA5F-6742-A067-B679F5A0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7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606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52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0A958-F417-A829-BFD4-71E135833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E7F845-03AF-463A-E039-D2B6DD9741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32005-2E6A-5F5D-19FA-A2A59C5329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EE19F-CCF0-6D92-24DB-E9D0EFEB11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94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AFA5-ADB4-AC22-337B-FB8DE94E4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6B6DBD-17B6-17E6-55C2-BD58940D18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DEB956-18BC-AEBA-AD2B-4F5D133D39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13F48-79BD-41B2-91B8-D945552881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802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D65AAA-DA5F-6742-A067-B679F5A0BA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409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1E69E-8F74-0E31-77BF-E9B8896F9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D82BE-B448-0F58-1252-33F6AA7DB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D091B-9744-4CB3-6493-F2031B38E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65D-C6F2-40DC-8040-DBB70F190BA1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ED4DD-EE65-AEB5-56B8-B14C46BD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1C189-B97C-6B0E-F404-A79477453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17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E27BA-A9BA-CF7D-C981-510EEE84C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140AC6-3B46-686A-D413-620897B56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1DB7D-EA46-0FA4-29DD-89C060F11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F7ACA-5CF0-44B3-AE4F-CCBF97F5A1B6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132BC-7803-6D7B-3C32-8D11B36B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FDD3D-EC74-709A-68E0-7F69C5A0B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924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D0B872-3C5C-CA20-AACD-C66E76E5B9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38B0C5-8B46-BE45-C031-8B3FF9BCA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EA2D-6398-A7A6-C2ED-A662D10F7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24BF-107D-4788-8817-0C0F9557459A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F1B7E-9244-734C-4182-D10CD89FD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9B2CD-52BC-93AF-8435-5A02E063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479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DB0C6-518B-9A9E-834A-4236A309F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6F4F0-8B1C-CACF-ED46-054796C85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FA6CB-55D9-CA2C-6E90-022CE4563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FD799-E29A-4C70-B6BD-8DFF54A8729E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308E9-8381-DD84-EFB6-E0B9724B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E8E97-7DFA-2EBE-F39E-E436A72AC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75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E90FA-4B0F-6137-4D0D-7044F31D6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E51BE-747A-0834-F2AF-F3BF184B5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94D96-7F13-BD02-594B-06C806F57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D8B1-EF9F-44EA-AC2E-270904C091B3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180A3-0A4E-4564-3EF3-E33DD6E13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B9777-51FB-2061-1E36-480BABF56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6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0953D-C5A1-828C-98E4-DB07B212C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E8923-C8AE-76E3-39E9-0C7C0F0AD3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B8EAC3-9328-6753-283D-9AB225A776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E2226-4E6F-B18F-DDFC-C2242DEF3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7462-2F70-41DD-B6A0-DBF21C6BF9F7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9EAC16-34B7-DB65-EAD4-1C3F5D38E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44F38-7E13-B454-F330-EADB5FBAF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87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B101D-1A14-922B-0627-F9BDD8A66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DC1AF-D6C8-9927-600C-3E3F1F251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8AEACB-3F55-9876-B26D-31D1F07FE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E0F33F-004A-09AD-C09A-25FC83E7B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6E4574-12F8-3BE5-CC12-3DAEF6ED3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DDF674-CBBC-99B9-2C7A-9820053E9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3B5E-9492-4565-8311-8534C593B0BC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D13D1D-C500-6FEB-D8B6-AF61E2107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DA13B3-202C-60BD-9ACF-5C9CBD795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30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EAFFD-0C80-C753-C176-F534FB8AD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37C9F8-AA3E-EBA5-1ED9-19351F2F6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048E9-7A49-4871-9C6F-153D54C41215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C66B5-17D0-EFF8-ED28-20D385859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F6C404-A92E-AAB8-C51C-3F555D28D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76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510C8A-AD17-9953-F816-90521397D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E113-700F-4CB4-8877-912D9F025AD1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7FA493-1CDA-32C5-08FE-F6246DF2C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D37657-74BC-B1F1-8DB4-9D4D7CAFA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9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A4FB3-D1E6-CE70-7AEE-1B22D2B99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67C0C-4BF7-48EE-DB01-3305804F8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5C755-8802-691C-7969-6164E2D73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150679-997D-3BD2-1968-8DC9C2DB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9FD7-C426-4575-A047-FE9554468877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738FD-F152-E2DF-C82C-7E6AAD1E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21F24-A8F8-85B6-28D7-EFD4864A7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98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CEB4E-EFB2-D912-D925-17F44F911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1E3BE4-C885-71CB-AD97-C139AE8F76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08D913-34A2-9EF9-36AE-4B0182096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F3768-8B18-1A06-2066-E4D781AA4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33FFB-585E-4C0F-B365-A3C6FBA67765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A09A3-A5E2-F27D-8F3F-D191C9E74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5A8261-2EDA-C45C-ADE4-B65A6BE8E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090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00D2B0-2734-3C6D-014C-6C86DFFFF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49B7F-90B6-A374-886C-4EC78D9E6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4EBA7-6DB1-C811-EE38-B24AECF15D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CEBDDD-7242-4F7B-A453-3A4975CE95DF}" type="datetime2">
              <a:rPr lang="en-US" smtClean="0"/>
              <a:t>Tuesday, September 16,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BD391-B739-30A5-AC1D-13474C31E8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algn="r"/>
            <a:r>
              <a:rPr lang="en-US"/>
              <a:t>Susan.smith@hhs.state.ia.us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9494E-589A-EA16-2696-5478477543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04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8" r:id="rId1"/>
    <p:sldLayoutId id="2147484069" r:id="rId2"/>
    <p:sldLayoutId id="2147484070" r:id="rId3"/>
    <p:sldLayoutId id="2147484071" r:id="rId4"/>
    <p:sldLayoutId id="2147484072" r:id="rId5"/>
    <p:sldLayoutId id="2147484073" r:id="rId6"/>
    <p:sldLayoutId id="2147484074" r:id="rId7"/>
    <p:sldLayoutId id="2147484075" r:id="rId8"/>
    <p:sldLayoutId id="2147484076" r:id="rId9"/>
    <p:sldLayoutId id="2147484077" r:id="rId10"/>
    <p:sldLayoutId id="2147484078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8F7AD23-403E-CB9F-8D5C-3C9B08660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4925" y="5279588"/>
            <a:ext cx="6749561" cy="15478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FECCAA4-1E6E-0BBD-160A-C7B3FC895343}"/>
              </a:ext>
            </a:extLst>
          </p:cNvPr>
          <p:cNvSpPr txBox="1"/>
          <p:nvPr/>
        </p:nvSpPr>
        <p:spPr>
          <a:xfrm>
            <a:off x="-2250830" y="4797084"/>
            <a:ext cx="4501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Welcome to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9CE774-D997-73EF-C27E-A1F16314DA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083" y="191151"/>
            <a:ext cx="8918917" cy="32104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CD5A91-94C6-6795-5683-CDD51A88CB86}"/>
              </a:ext>
            </a:extLst>
          </p:cNvPr>
          <p:cNvSpPr txBox="1"/>
          <p:nvPr/>
        </p:nvSpPr>
        <p:spPr>
          <a:xfrm>
            <a:off x="63668" y="3529388"/>
            <a:ext cx="89433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>
                <a:latin typeface="Amasis MT Pro Black" panose="02040A04050005020304" pitchFamily="18" charset="0"/>
                <a:ea typeface="Arial Unicode MS"/>
              </a:rPr>
              <a:t>IACP- Iowa Association of Community Providers</a:t>
            </a:r>
          </a:p>
          <a:p>
            <a:pPr algn="ctr"/>
            <a:r>
              <a:rPr lang="en-US" sz="2800" b="1" dirty="0">
                <a:latin typeface="Amasis MT Pro Black" panose="020F0502020204030204" pitchFamily="18" charset="0"/>
              </a:rPr>
              <a:t>Susan Seehase, Chief Operations Officer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24D5ECD-AFEB-7838-B875-416E97D4D2D2}"/>
              </a:ext>
            </a:extLst>
          </p:cNvPr>
          <p:cNvCxnSpPr/>
          <p:nvPr/>
        </p:nvCxnSpPr>
        <p:spPr>
          <a:xfrm>
            <a:off x="188414" y="5166416"/>
            <a:ext cx="869383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54A429A2-CD03-0A41-0209-8752D6A918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885" y="3401565"/>
            <a:ext cx="8730229" cy="54869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1397E5-B65A-F077-26D8-7E23FA524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90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89E226-B5DB-1A2F-299B-0BF8B5C9F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B544C6-05E0-301E-8A4F-C6EF9BAD1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E8F4376-544F-1875-2337-A2823C185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24B2121-7F3B-64D7-04F2-FC7A83F63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08E1C9-2DCA-6A03-234D-3D07B0427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EDE5F7-088C-F7AF-DD3B-7EA7B643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CFEC368-1D7A-4F81-ABF6-AE0E36BAF64C}" type="slidenum">
              <a:rPr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988CE5-99A5-2AEA-B13E-A2E8A4127840}"/>
              </a:ext>
            </a:extLst>
          </p:cNvPr>
          <p:cNvSpPr txBox="1"/>
          <p:nvPr/>
        </p:nvSpPr>
        <p:spPr>
          <a:xfrm>
            <a:off x="717322" y="0"/>
            <a:ext cx="808117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masis MT Pro" panose="02040504050005020304" pitchFamily="18" charset="77"/>
              </a:rPr>
              <a:t>What We Do: Connect </a:t>
            </a:r>
            <a:br>
              <a:rPr lang="en-US" sz="4400" b="1" dirty="0">
                <a:latin typeface="Amasis MT Pro" panose="02040504050005020304" pitchFamily="18" charset="77"/>
              </a:rPr>
            </a:br>
            <a:r>
              <a:rPr lang="en-US" sz="4400" b="1" dirty="0">
                <a:latin typeface="Amasis MT Pro" panose="02040504050005020304" pitchFamily="18" charset="77"/>
              </a:rPr>
              <a:t>Providers to Resources &amp; Solutions</a:t>
            </a:r>
          </a:p>
          <a:p>
            <a:endParaRPr lang="en-US" dirty="0"/>
          </a:p>
        </p:txBody>
      </p:sp>
      <p:graphicFrame>
        <p:nvGraphicFramePr>
          <p:cNvPr id="17" name="TextBox 5">
            <a:extLst>
              <a:ext uri="{FF2B5EF4-FFF2-40B4-BE49-F238E27FC236}">
                <a16:creationId xmlns:a16="http://schemas.microsoft.com/office/drawing/2014/main" id="{AB6E463A-EC09-12EC-9268-23B031128F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8077436"/>
              </p:ext>
            </p:extLst>
          </p:nvPr>
        </p:nvGraphicFramePr>
        <p:xfrm>
          <a:off x="760920" y="2585474"/>
          <a:ext cx="7701852" cy="3083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8184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FBF0BB-E8B3-2B01-305E-4A0F687636C3}"/>
              </a:ext>
            </a:extLst>
          </p:cNvPr>
          <p:cNvSpPr txBox="1"/>
          <p:nvPr/>
        </p:nvSpPr>
        <p:spPr>
          <a:xfrm>
            <a:off x="1142998" y="136525"/>
            <a:ext cx="6858000" cy="2764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300" b="1" kern="1200" dirty="0">
                <a:solidFill>
                  <a:schemeClr val="tx1"/>
                </a:solidFill>
                <a:latin typeface="Amasis MT Pro" panose="02040304050005020304" pitchFamily="18" charset="77"/>
                <a:ea typeface="+mj-ea"/>
                <a:cs typeface="+mj-cs"/>
              </a:rPr>
              <a:t>About IACP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715269-56AF-F4FE-B553-37CCB4D60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66764" y="6356350"/>
            <a:ext cx="9516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CFEC368-1D7A-4F81-ABF6-AE0E36BAF64C}" type="slidenum">
              <a:rPr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643C31A4-909B-9370-58FD-A4797E2D371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480" b="20635"/>
          <a:stretch>
            <a:fillRect/>
          </a:stretch>
        </p:blipFill>
        <p:spPr>
          <a:xfrm>
            <a:off x="3355297" y="2208719"/>
            <a:ext cx="2433403" cy="244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66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955894" y="3271199"/>
            <a:ext cx="1630908" cy="5542697"/>
          </a:xfrm>
          <a:prstGeom prst="rect">
            <a:avLst/>
          </a:prstGeom>
          <a:gradFill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-2296081" y="2296080"/>
            <a:ext cx="6854280" cy="226211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346242" y="4425055"/>
            <a:ext cx="2196454" cy="243294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48F6E00-DC6F-7CD5-9B14-5E4282EB12B3}"/>
              </a:ext>
            </a:extLst>
          </p:cNvPr>
          <p:cNvSpPr txBox="1"/>
          <p:nvPr/>
        </p:nvSpPr>
        <p:spPr>
          <a:xfrm>
            <a:off x="5828335" y="551053"/>
            <a:ext cx="2526926" cy="34478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i="0">
                <a:effectLst/>
                <a:latin typeface="Aptos" panose="020B0004020202020204" pitchFamily="34" charset="0"/>
              </a:rPr>
              <a:t>Our Mission</a:t>
            </a:r>
            <a:endParaRPr lang="en-US" sz="2400" b="1">
              <a:effectLst/>
              <a:latin typeface="Aptos" panose="020B00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0" i="0">
                <a:effectLst/>
                <a:latin typeface="Aptos" panose="020B0004020202020204" pitchFamily="34" charset="0"/>
              </a:rPr>
              <a:t>Relentlessly advocating for Iowa providers to build healthy communities.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>
              <a:effectLst/>
              <a:latin typeface="Aptos" panose="020B00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i="0">
                <a:effectLst/>
                <a:latin typeface="Aptos" panose="020B0004020202020204" pitchFamily="34" charset="0"/>
              </a:rPr>
              <a:t>Our Vision</a:t>
            </a:r>
            <a:endParaRPr lang="en-US" sz="2400" b="1">
              <a:effectLst/>
              <a:latin typeface="Aptos" panose="020B00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0" i="0">
                <a:effectLst/>
                <a:latin typeface="Aptos" panose="020B0004020202020204" pitchFamily="34" charset="0"/>
              </a:rPr>
              <a:t>One day, all Iowans will live, learn, and work in their community of choice.</a:t>
            </a:r>
            <a:endParaRPr lang="en-US" sz="2400" dirty="0">
              <a:effectLst/>
              <a:latin typeface="Aptos" panose="020B00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15FB7E-5325-A06E-E1C9-6066ADA35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0CFEC368-1D7A-4F81-ABF6-AE0E36BAF64C}" type="slidenum">
              <a:rPr lang="en-US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</a:endParaRPr>
          </a:p>
        </p:txBody>
      </p:sp>
      <p:pic>
        <p:nvPicPr>
          <p:cNvPr id="5" name="Picture 4" descr="Two people shaking hands">
            <a:extLst>
              <a:ext uri="{FF2B5EF4-FFF2-40B4-BE49-F238E27FC236}">
                <a16:creationId xmlns:a16="http://schemas.microsoft.com/office/drawing/2014/main" id="{658A234F-7848-B550-7403-C12BE36A0FF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6" r="23076"/>
          <a:stretch/>
        </p:blipFill>
        <p:spPr>
          <a:xfrm>
            <a:off x="-79692" y="3720"/>
            <a:ext cx="554267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198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F5A265-52DC-91E6-4155-29BA9D944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CFEC368-1D7A-4F81-ABF6-AE0E36BAF64C}" type="slidenum">
              <a:rPr lang="en-US" sz="12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CF7A76-02A3-9513-A3F7-4F9BA00B73C6}"/>
              </a:ext>
            </a:extLst>
          </p:cNvPr>
          <p:cNvSpPr txBox="1"/>
          <p:nvPr/>
        </p:nvSpPr>
        <p:spPr>
          <a:xfrm>
            <a:off x="717322" y="710784"/>
            <a:ext cx="3621248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latin typeface="Amasis MT Pro" panose="02040504050005020304" pitchFamily="18" charset="77"/>
              </a:rPr>
              <a:t>Our "Why?"</a:t>
            </a:r>
            <a:endParaRPr lang="en-US" sz="4400">
              <a:latin typeface="Amasis MT Pro" panose="02040504050005020304" pitchFamily="18" charset="77"/>
            </a:endParaRPr>
          </a:p>
          <a:p>
            <a:endParaRPr lang="en-US" dirty="0"/>
          </a:p>
        </p:txBody>
      </p:sp>
      <p:graphicFrame>
        <p:nvGraphicFramePr>
          <p:cNvPr id="19" name="TextBox 3">
            <a:extLst>
              <a:ext uri="{FF2B5EF4-FFF2-40B4-BE49-F238E27FC236}">
                <a16:creationId xmlns:a16="http://schemas.microsoft.com/office/drawing/2014/main" id="{0E5B26A1-A380-CC3E-A25A-35078C6ABD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8139512"/>
              </p:ext>
            </p:extLst>
          </p:nvPr>
        </p:nvGraphicFramePr>
        <p:xfrm>
          <a:off x="836676" y="2481943"/>
          <a:ext cx="7626096" cy="3695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2211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F4E295-F2A9-E736-7838-6937C3E02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6DCB82-3E27-DD56-891C-F8F866382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6B1BB5D-8C61-0CAD-BC34-BC07CED76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7AE0990-2504-2E65-04FB-136857301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0D9401-5057-3EDF-D3CB-91B177014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C02F1B-6BF1-B45D-D9A6-3EE6E15AE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CFEC368-1D7A-4F81-ABF6-AE0E36BAF64C}" type="slidenum">
              <a:rPr lang="en-US" sz="12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A16AFE-BE9E-080D-2D21-43A1C3B45E74}"/>
              </a:ext>
            </a:extLst>
          </p:cNvPr>
          <p:cNvSpPr txBox="1"/>
          <p:nvPr/>
        </p:nvSpPr>
        <p:spPr>
          <a:xfrm>
            <a:off x="717322" y="710784"/>
            <a:ext cx="3860352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masis MT Pro" panose="02040504050005020304" pitchFamily="18" charset="77"/>
              </a:rPr>
              <a:t>Our Members</a:t>
            </a:r>
            <a:endParaRPr lang="en-US" sz="4400" dirty="0">
              <a:latin typeface="Amasis MT Pro" panose="02040504050005020304" pitchFamily="18" charset="77"/>
            </a:endParaRPr>
          </a:p>
          <a:p>
            <a:endParaRPr lang="en-US" dirty="0"/>
          </a:p>
        </p:txBody>
      </p:sp>
      <p:graphicFrame>
        <p:nvGraphicFramePr>
          <p:cNvPr id="19" name="TextBox 3">
            <a:extLst>
              <a:ext uri="{FF2B5EF4-FFF2-40B4-BE49-F238E27FC236}">
                <a16:creationId xmlns:a16="http://schemas.microsoft.com/office/drawing/2014/main" id="{94FFEB9F-006C-F24F-56BE-38BC68938B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6895517"/>
              </p:ext>
            </p:extLst>
          </p:nvPr>
        </p:nvGraphicFramePr>
        <p:xfrm>
          <a:off x="836676" y="2481943"/>
          <a:ext cx="7626096" cy="3695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13356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DE1948-0FA5-91B1-CBB1-8884491AD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D5DC27-178A-A210-D683-FDF9E10BD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B6FB7C3-47BB-4F1B-8F16-C85041CE2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4CF4B5C-E7CC-C40F-BBEC-513511A6DF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B16BE82-4682-6559-F859-2ED11DCD6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18A085-DFB7-0819-5A01-40C8D7B6F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CFEC368-1D7A-4F81-ABF6-AE0E36BAF64C}" type="slidenum">
              <a:rPr lang="en-US" sz="12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D58531-4C37-E28A-10E6-4047A7764ECD}"/>
              </a:ext>
            </a:extLst>
          </p:cNvPr>
          <p:cNvSpPr txBox="1"/>
          <p:nvPr/>
        </p:nvSpPr>
        <p:spPr>
          <a:xfrm>
            <a:off x="717322" y="710784"/>
            <a:ext cx="3860352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masis MT Pro" panose="02040504050005020304" pitchFamily="18" charset="77"/>
              </a:rPr>
              <a:t>Our Members</a:t>
            </a:r>
            <a:endParaRPr lang="en-US" sz="4400" dirty="0">
              <a:latin typeface="Amasis MT Pro" panose="02040504050005020304" pitchFamily="18" charset="77"/>
            </a:endParaRPr>
          </a:p>
          <a:p>
            <a:endParaRPr lang="en-US" dirty="0"/>
          </a:p>
        </p:txBody>
      </p:sp>
      <p:graphicFrame>
        <p:nvGraphicFramePr>
          <p:cNvPr id="19" name="TextBox 3">
            <a:extLst>
              <a:ext uri="{FF2B5EF4-FFF2-40B4-BE49-F238E27FC236}">
                <a16:creationId xmlns:a16="http://schemas.microsoft.com/office/drawing/2014/main" id="{9D7226F3-36CD-05FD-37CC-64196013DA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9165389"/>
              </p:ext>
            </p:extLst>
          </p:nvPr>
        </p:nvGraphicFramePr>
        <p:xfrm>
          <a:off x="836676" y="2481943"/>
          <a:ext cx="7626096" cy="3695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2855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6A9B6F-D041-6338-155A-BFB7DF157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8451BD-2969-57DF-4615-44443B15A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4EB98F-D615-FA79-0A6B-4EE3E3B7B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603C2B3-A31E-C521-BBF4-D8B0596D4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90E6A5-C837-3ECF-3D1D-1F1D5959F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8E2B84-0B90-C48B-908D-F88D2B4DDAE2}"/>
              </a:ext>
            </a:extLst>
          </p:cNvPr>
          <p:cNvSpPr txBox="1"/>
          <p:nvPr/>
        </p:nvSpPr>
        <p:spPr>
          <a:xfrm>
            <a:off x="754380" y="3484242"/>
            <a:ext cx="7626096" cy="3695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Aptos" panose="020B0004020202020204" pitchFamily="34" charset="0"/>
              </a:rPr>
              <a:t>Training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ptos" panose="020B0004020202020204" pitchFamily="34" charset="0"/>
              </a:rPr>
              <a:t>Policy Advocacy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ptos" panose="020B0004020202020204" pitchFamily="34" charset="0"/>
              </a:rPr>
              <a:t>Connecting Members to Solutions and Resources</a:t>
            </a:r>
            <a:endParaRPr lang="en-US" sz="2400" dirty="0">
              <a:effectLst/>
              <a:latin typeface="Aptos" panose="020B0004020202020204" pitchFamily="34" charset="0"/>
            </a:endParaRP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Aptos" panose="020B00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4A0B58-9083-22A7-1D31-6E9B284F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CFEC368-1D7A-4F81-ABF6-AE0E36BAF64C}" type="slidenum">
              <a:rPr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2344D-D4E0-97FC-C48F-010EFC478D2F}"/>
              </a:ext>
            </a:extLst>
          </p:cNvPr>
          <p:cNvSpPr txBox="1"/>
          <p:nvPr/>
        </p:nvSpPr>
        <p:spPr>
          <a:xfrm>
            <a:off x="717322" y="710784"/>
            <a:ext cx="3517181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masis MT Pro" panose="02040504050005020304" pitchFamily="18" charset="77"/>
              </a:rPr>
              <a:t>What We Do</a:t>
            </a:r>
            <a:endParaRPr lang="en-US" sz="4400" dirty="0">
              <a:latin typeface="Amasis MT Pro" panose="02040504050005020304" pitchFamily="18" charset="77"/>
            </a:endParaRPr>
          </a:p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8F66665-7114-6D30-CAFE-85BB68BE1659}"/>
              </a:ext>
            </a:extLst>
          </p:cNvPr>
          <p:cNvGrpSpPr/>
          <p:nvPr/>
        </p:nvGrpSpPr>
        <p:grpSpPr>
          <a:xfrm>
            <a:off x="717322" y="2338608"/>
            <a:ext cx="7626096" cy="1171675"/>
            <a:chOff x="-4572" y="-566623"/>
            <a:chExt cx="7626096" cy="1171675"/>
          </a:xfrm>
        </p:grpSpPr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4370EA34-EB88-1728-671F-7C8F9C64DF6C}"/>
                </a:ext>
              </a:extLst>
            </p:cNvPr>
            <p:cNvSpPr/>
            <p:nvPr/>
          </p:nvSpPr>
          <p:spPr>
            <a:xfrm>
              <a:off x="-4572" y="-408777"/>
              <a:ext cx="7626096" cy="85126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Rounded Rectangle 4">
              <a:extLst>
                <a:ext uri="{FF2B5EF4-FFF2-40B4-BE49-F238E27FC236}">
                  <a16:creationId xmlns:a16="http://schemas.microsoft.com/office/drawing/2014/main" id="{4220066C-032A-4B9E-28CD-91B3DE700AB0}"/>
                </a:ext>
              </a:extLst>
            </p:cNvPr>
            <p:cNvSpPr txBox="1"/>
            <p:nvPr/>
          </p:nvSpPr>
          <p:spPr>
            <a:xfrm>
              <a:off x="32384" y="-566623"/>
              <a:ext cx="7561328" cy="11716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en-US" sz="2800" b="1" i="0" dirty="0">
                  <a:effectLst/>
                  <a:latin typeface="Aptos" panose="020B0004020202020204" pitchFamily="34" charset="0"/>
                </a:rPr>
                <a:t>Some of the ways IACP supports our members:</a:t>
              </a:r>
              <a:endParaRPr lang="en-US" sz="2800" dirty="0">
                <a:latin typeface="Aptos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3019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4924CA-3358-58F6-C7FD-2FE02E0EC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47E6B65-4A5A-020F-06DA-3A65CFC44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7F28D50-F7E2-FF03-88FD-EF6DF156D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0D40E75-8DB9-E983-344C-17F6F7401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AC7BDC-36D3-A799-A651-061601DE9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0CEB0C-2F67-D351-1083-080006F5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CFEC368-1D7A-4F81-ABF6-AE0E36BAF64C}" type="slidenum">
              <a:rPr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57957-2660-F5AA-4855-90434E6A8A63}"/>
              </a:ext>
            </a:extLst>
          </p:cNvPr>
          <p:cNvSpPr txBox="1"/>
          <p:nvPr/>
        </p:nvSpPr>
        <p:spPr>
          <a:xfrm>
            <a:off x="717322" y="710784"/>
            <a:ext cx="6150915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masis MT Pro" panose="02040504050005020304" pitchFamily="18" charset="77"/>
              </a:rPr>
              <a:t>What We Do: Training</a:t>
            </a:r>
            <a:endParaRPr lang="en-US" sz="4400" dirty="0">
              <a:latin typeface="Amasis MT Pro" panose="02040504050005020304" pitchFamily="18" charset="77"/>
            </a:endParaRPr>
          </a:p>
          <a:p>
            <a:endParaRPr lang="en-US" dirty="0"/>
          </a:p>
        </p:txBody>
      </p:sp>
      <p:graphicFrame>
        <p:nvGraphicFramePr>
          <p:cNvPr id="17" name="TextBox 3">
            <a:extLst>
              <a:ext uri="{FF2B5EF4-FFF2-40B4-BE49-F238E27FC236}">
                <a16:creationId xmlns:a16="http://schemas.microsoft.com/office/drawing/2014/main" id="{B98C18CB-5ED6-97AC-182C-386D75F5DB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0342489"/>
              </p:ext>
            </p:extLst>
          </p:nvPr>
        </p:nvGraphicFramePr>
        <p:xfrm>
          <a:off x="836676" y="2481943"/>
          <a:ext cx="7626096" cy="4239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4911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363575-05E8-EE60-C790-7F7D9E6B7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8BDE03-9F60-0947-E657-4D4029BD2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B27F631-905D-E662-FF0B-BB2A1774F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A9A7BB9-A96E-1F42-A26D-B921EBCE7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DB4733-9D9F-2F12-775C-816AB350E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470F73-ABF0-A2F6-454E-DB587AE23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CFEC368-1D7A-4F81-ABF6-AE0E36BAF64C}" type="slidenum">
              <a:rPr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sz="12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BCED59-622A-2961-052A-F5E9917D9607}"/>
              </a:ext>
            </a:extLst>
          </p:cNvPr>
          <p:cNvSpPr txBox="1"/>
          <p:nvPr/>
        </p:nvSpPr>
        <p:spPr>
          <a:xfrm>
            <a:off x="717322" y="710784"/>
            <a:ext cx="8240589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masis MT Pro" panose="02040504050005020304" pitchFamily="18" charset="77"/>
              </a:rPr>
              <a:t>What We Do: Policy Advocacy</a:t>
            </a:r>
            <a:endParaRPr lang="en-US" sz="4400" dirty="0">
              <a:latin typeface="Amasis MT Pro" panose="02040504050005020304" pitchFamily="18" charset="77"/>
            </a:endParaRPr>
          </a:p>
          <a:p>
            <a:endParaRPr lang="en-US" dirty="0"/>
          </a:p>
        </p:txBody>
      </p:sp>
      <p:graphicFrame>
        <p:nvGraphicFramePr>
          <p:cNvPr id="3" name="TextBox 3">
            <a:extLst>
              <a:ext uri="{FF2B5EF4-FFF2-40B4-BE49-F238E27FC236}">
                <a16:creationId xmlns:a16="http://schemas.microsoft.com/office/drawing/2014/main" id="{64AFDFE7-101A-63FE-6CDD-14E4EE2A4B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4136328"/>
              </p:ext>
            </p:extLst>
          </p:nvPr>
        </p:nvGraphicFramePr>
        <p:xfrm>
          <a:off x="836676" y="2340068"/>
          <a:ext cx="7626096" cy="4517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7951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22003</TotalTime>
  <Words>344</Words>
  <Application>Microsoft Office PowerPoint</Application>
  <PresentationFormat>On-screen Show (4:3)</PresentationFormat>
  <Paragraphs>69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Amasis MT Pro</vt:lpstr>
      <vt:lpstr>Amasis MT Pro Black</vt:lpstr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Iowa Hospitals and Clinics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Autism:  Transition into adulthood</dc:title>
  <dc:creator>Jodi Tate</dc:creator>
  <cp:lastModifiedBy>van der Heide, Carly J</cp:lastModifiedBy>
  <cp:revision>274</cp:revision>
  <cp:lastPrinted>2024-06-10T18:56:41Z</cp:lastPrinted>
  <dcterms:created xsi:type="dcterms:W3CDTF">2014-11-01T11:36:13Z</dcterms:created>
  <dcterms:modified xsi:type="dcterms:W3CDTF">2025-09-16T20:00:50Z</dcterms:modified>
</cp:coreProperties>
</file>