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C34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A56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C34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A56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C34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712341"/>
            <a:ext cx="4898390" cy="374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A56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940" y="1712341"/>
            <a:ext cx="4933950" cy="3495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A56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C34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40747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4133" y="306546"/>
            <a:ext cx="10428061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C343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8" y="1712341"/>
            <a:ext cx="6743700" cy="2634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A565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replacingrisk.com/" TargetMode="External"/><Relationship Id="rId2" Type="http://schemas.openxmlformats.org/officeDocument/2006/relationships/hyperlink" Target="mailto:Craig@ReplacingRisk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2916" y="5279593"/>
            <a:ext cx="6335581" cy="14399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3698" y="3544120"/>
            <a:ext cx="7330440" cy="146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500" b="1" spc="-30" dirty="0">
                <a:latin typeface="Bookman Old Style"/>
                <a:cs typeface="Bookman Old Style"/>
              </a:rPr>
              <a:t>Behaviors</a:t>
            </a:r>
            <a:r>
              <a:rPr sz="3500" b="1" spc="-235" dirty="0">
                <a:latin typeface="Bookman Old Style"/>
                <a:cs typeface="Bookman Old Style"/>
              </a:rPr>
              <a:t> </a:t>
            </a:r>
            <a:r>
              <a:rPr sz="3500" b="1" dirty="0">
                <a:latin typeface="Bookman Old Style"/>
                <a:cs typeface="Bookman Old Style"/>
              </a:rPr>
              <a:t>and</a:t>
            </a:r>
            <a:r>
              <a:rPr sz="3500" b="1" spc="-210" dirty="0">
                <a:latin typeface="Bookman Old Style"/>
                <a:cs typeface="Bookman Old Style"/>
              </a:rPr>
              <a:t> </a:t>
            </a:r>
            <a:r>
              <a:rPr sz="3500" b="1" spc="-30" dirty="0">
                <a:latin typeface="Bookman Old Style"/>
                <a:cs typeface="Bookman Old Style"/>
              </a:rPr>
              <a:t>Manifestations</a:t>
            </a:r>
            <a:r>
              <a:rPr sz="3500" b="1" spc="-204" dirty="0">
                <a:latin typeface="Bookman Old Style"/>
                <a:cs typeface="Bookman Old Style"/>
              </a:rPr>
              <a:t> </a:t>
            </a:r>
            <a:r>
              <a:rPr sz="3500" b="1" spc="-25" dirty="0">
                <a:latin typeface="Bookman Old Style"/>
                <a:cs typeface="Bookman Old Style"/>
              </a:rPr>
              <a:t>of Underlying</a:t>
            </a:r>
            <a:r>
              <a:rPr sz="3500" b="1" spc="-270" dirty="0">
                <a:latin typeface="Bookman Old Style"/>
                <a:cs typeface="Bookman Old Style"/>
              </a:rPr>
              <a:t> </a:t>
            </a:r>
            <a:r>
              <a:rPr sz="3500" b="1" dirty="0">
                <a:latin typeface="Bookman Old Style"/>
                <a:cs typeface="Bookman Old Style"/>
              </a:rPr>
              <a:t>Medical</a:t>
            </a:r>
            <a:r>
              <a:rPr sz="3500" b="1" spc="-254" dirty="0">
                <a:latin typeface="Bookman Old Style"/>
                <a:cs typeface="Bookman Old Style"/>
              </a:rPr>
              <a:t> </a:t>
            </a:r>
            <a:r>
              <a:rPr sz="3500" b="1" spc="-10" dirty="0">
                <a:latin typeface="Bookman Old Style"/>
                <a:cs typeface="Bookman Old Style"/>
              </a:rPr>
              <a:t>Conditions</a:t>
            </a:r>
            <a:endParaRPr sz="3500" dirty="0">
              <a:latin typeface="Bookman Old Style"/>
              <a:cs typeface="Bookman Old Style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2400" b="1" spc="-10" dirty="0">
                <a:latin typeface="Bookman Old Style"/>
                <a:cs typeface="Bookman Old Style"/>
              </a:rPr>
              <a:t>Craig</a:t>
            </a:r>
            <a:r>
              <a:rPr sz="2400" b="1" spc="-130" dirty="0">
                <a:latin typeface="Bookman Old Style"/>
                <a:cs typeface="Bookman Old Style"/>
              </a:rPr>
              <a:t> </a:t>
            </a:r>
            <a:r>
              <a:rPr sz="2400" b="1" spc="-55" dirty="0">
                <a:latin typeface="Bookman Old Style"/>
                <a:cs typeface="Bookman Old Style"/>
              </a:rPr>
              <a:t>Escude,</a:t>
            </a:r>
            <a:r>
              <a:rPr sz="2400" b="1" spc="-120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MD,</a:t>
            </a:r>
            <a:r>
              <a:rPr sz="2400" b="1" spc="-100" dirty="0">
                <a:latin typeface="Bookman Old Style"/>
                <a:cs typeface="Bookman Old Style"/>
              </a:rPr>
              <a:t> </a:t>
            </a:r>
            <a:r>
              <a:rPr sz="2400" b="1" spc="-155" dirty="0">
                <a:latin typeface="Bookman Old Style"/>
                <a:cs typeface="Bookman Old Style"/>
              </a:rPr>
              <a:t>FAAFP,</a:t>
            </a:r>
            <a:r>
              <a:rPr sz="2400" b="1" spc="-95" dirty="0">
                <a:latin typeface="Bookman Old Style"/>
                <a:cs typeface="Bookman Old Style"/>
              </a:rPr>
              <a:t> </a:t>
            </a:r>
            <a:r>
              <a:rPr sz="2400" b="1" spc="-10" dirty="0">
                <a:latin typeface="Bookman Old Style"/>
                <a:cs typeface="Bookman Old Style"/>
              </a:rPr>
              <a:t>FAADM</a:t>
            </a:r>
            <a:endParaRPr sz="2400" dirty="0">
              <a:latin typeface="Bookman Old Style"/>
              <a:cs typeface="Bookman Old Styl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895" y="191151"/>
            <a:ext cx="8937091" cy="326528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12413" y="5166416"/>
            <a:ext cx="8694420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3835" y="0"/>
                </a:lnTo>
              </a:path>
            </a:pathLst>
          </a:custGeom>
          <a:ln w="571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06740" y="6511343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0" dirty="0">
                <a:solidFill>
                  <a:srgbClr val="0D0D0D"/>
                </a:solidFill>
                <a:latin typeface="Calibri Light"/>
                <a:cs typeface="Calibri Light"/>
              </a:rPr>
              <a:t>1</a:t>
            </a:r>
            <a:endParaRPr sz="1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4579620" cy="263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 indent="227329">
              <a:lnSpc>
                <a:spcPct val="1246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New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onset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fecal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incontinence </a:t>
            </a:r>
            <a:r>
              <a:rPr sz="2400" spc="-20" dirty="0">
                <a:solidFill>
                  <a:srgbClr val="F08563"/>
                </a:solidFill>
                <a:latin typeface="Trebuchet MS"/>
                <a:cs typeface="Trebuchet MS"/>
              </a:rPr>
              <a:t>Differential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Fecal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smearing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95" dirty="0">
                <a:solidFill>
                  <a:srgbClr val="4A565B"/>
                </a:solidFill>
                <a:latin typeface="Trebuchet MS"/>
                <a:cs typeface="Trebuchet MS"/>
              </a:rPr>
              <a:t>1-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2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times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month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analyst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monitored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Attention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seeking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5735320" cy="33572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Frequency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fecal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increased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physical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noted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Making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loud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noises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staff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Threatening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Shaking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fist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Invading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other’s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space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Sexually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acting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out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0" dirty="0">
                <a:solidFill>
                  <a:srgbClr val="F08563"/>
                </a:solidFill>
                <a:latin typeface="Trebuchet MS"/>
                <a:cs typeface="Trebuchet MS"/>
              </a:rPr>
              <a:t>Consultation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4968875" cy="21774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Psychiatric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evaluation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Seroquel</a:t>
            </a:r>
            <a:r>
              <a:rPr sz="2400" spc="-1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started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Anger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aggressiveness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improved</a:t>
            </a:r>
            <a:endParaRPr sz="2400">
              <a:latin typeface="Trebuchet MS"/>
              <a:cs typeface="Trebuchet MS"/>
            </a:endParaRPr>
          </a:p>
          <a:p>
            <a:pPr marL="12700" marR="940435" indent="227329">
              <a:lnSpc>
                <a:spcPct val="124600"/>
              </a:lnSpc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Fecal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incontinence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continued </a:t>
            </a:r>
            <a:r>
              <a:rPr sz="2400" spc="-75" dirty="0">
                <a:solidFill>
                  <a:srgbClr val="F08563"/>
                </a:solidFill>
                <a:latin typeface="Trebuchet MS"/>
                <a:cs typeface="Trebuchet MS"/>
              </a:rPr>
              <a:t>Other</a:t>
            </a:r>
            <a:r>
              <a:rPr sz="2400" spc="-155" dirty="0">
                <a:solidFill>
                  <a:srgbClr val="F08563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08563"/>
                </a:solidFill>
                <a:latin typeface="Trebuchet MS"/>
                <a:cs typeface="Trebuchet MS"/>
              </a:rPr>
              <a:t>Information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6882130" cy="18345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243204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  <a:tab pos="5311140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noted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be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worse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preceding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weekends 	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she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went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home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grandmother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for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 	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couple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days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after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return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Grandmother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related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she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noted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similar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behavior 	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home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701802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Behaviors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continued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addition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 of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curling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herself 	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up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recliner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before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grandmother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picked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up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to 	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go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home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7016115" cy="30384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Psychiatric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follow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up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Seroquel</a:t>
            </a:r>
            <a:r>
              <a:rPr sz="2400" spc="-1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dose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increased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  <a:tab pos="4168140" algn="l"/>
                <a:tab pos="5724525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Further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discussion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4A565B"/>
                </a:solidFill>
                <a:latin typeface="Trebuchet MS"/>
                <a:cs typeface="Trebuchet MS"/>
              </a:rPr>
              <a:t>GM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revealed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that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when 	Melissa’s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father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visited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grandmother’s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house, 	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anger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physical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toward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her 	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grandmother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occurred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after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his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visits.</a:t>
            </a:r>
            <a:endParaRPr sz="2400">
              <a:latin typeface="Trebuchet MS"/>
              <a:cs typeface="Trebuchet MS"/>
            </a:endParaRPr>
          </a:p>
          <a:p>
            <a:pPr marL="239395" marR="633095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Episodes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were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short-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lived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4A565B"/>
                </a:solidFill>
                <a:latin typeface="Trebuchet MS"/>
                <a:cs typeface="Trebuchet MS"/>
              </a:rPr>
              <a:t>GM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did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think 	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much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about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them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275070" cy="21793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Further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investigation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revealed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95" dirty="0">
                <a:solidFill>
                  <a:srgbClr val="4A565B"/>
                </a:solidFill>
                <a:latin typeface="Trebuchet MS"/>
                <a:cs typeface="Trebuchet MS"/>
              </a:rPr>
              <a:t>…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Sexual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abuse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by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father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father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was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longer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allowed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visit,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all 	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symptoms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resolved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Seroquel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was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discontinued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Melissa</a:t>
            </a:r>
            <a:r>
              <a:rPr spc="-275" dirty="0"/>
              <a:t> </a:t>
            </a:r>
            <a:r>
              <a:rPr spc="965" dirty="0"/>
              <a:t>–</a:t>
            </a:r>
            <a:r>
              <a:rPr spc="-285" dirty="0"/>
              <a:t> </a:t>
            </a:r>
            <a:r>
              <a:rPr spc="-130" dirty="0"/>
              <a:t>Take</a:t>
            </a:r>
            <a:r>
              <a:rPr spc="-305" dirty="0"/>
              <a:t> </a:t>
            </a:r>
            <a:r>
              <a:rPr spc="-55" dirty="0"/>
              <a:t>Home</a:t>
            </a:r>
            <a:r>
              <a:rPr spc="-285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804659" cy="32931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is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communication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change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often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indicates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an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underlying 	issue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Knowing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baseline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person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is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important</a:t>
            </a:r>
            <a:endParaRPr sz="2400">
              <a:latin typeface="Trebuchet MS"/>
              <a:cs typeface="Trebuchet MS"/>
            </a:endParaRPr>
          </a:p>
          <a:p>
            <a:pPr marL="240029" marR="517525" indent="-227329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Use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caution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treating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anti-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psychotics</a:t>
            </a:r>
            <a:endParaRPr sz="2400">
              <a:latin typeface="Trebuchet MS"/>
              <a:cs typeface="Trebuchet MS"/>
            </a:endParaRPr>
          </a:p>
          <a:p>
            <a:pPr marL="240029" marR="536575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behaviors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do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resolve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as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expected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or 	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worsen,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get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more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information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Behaviors</a:t>
            </a:r>
            <a:r>
              <a:rPr spc="-270" dirty="0"/>
              <a:t> </a:t>
            </a:r>
            <a:r>
              <a:rPr spc="-75" dirty="0"/>
              <a:t>Associated</a:t>
            </a:r>
            <a:r>
              <a:rPr spc="-275" dirty="0"/>
              <a:t> </a:t>
            </a:r>
            <a:r>
              <a:rPr spc="-190" dirty="0"/>
              <a:t>with</a:t>
            </a:r>
            <a:r>
              <a:rPr spc="-265" dirty="0"/>
              <a:t> </a:t>
            </a:r>
            <a:r>
              <a:rPr dirty="0"/>
              <a:t>Sexual</a:t>
            </a:r>
            <a:r>
              <a:rPr spc="-270" dirty="0"/>
              <a:t> </a:t>
            </a:r>
            <a:r>
              <a:rPr spc="-10" dirty="0"/>
              <a:t>Abuse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0920"/>
            <a:ext cx="3422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New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onset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urinary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fecal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989239"/>
            <a:ext cx="4950460" cy="34696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65"/>
              </a:spcBef>
            </a:pP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Withdrawal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Excessive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masturbation</a:t>
            </a:r>
            <a:endParaRPr sz="2200">
              <a:latin typeface="Trebuchet MS"/>
              <a:cs typeface="Trebuchet MS"/>
            </a:endParaRPr>
          </a:p>
          <a:p>
            <a:pPr marL="241300" marR="124460" indent="-228600">
              <a:lnSpc>
                <a:spcPts val="21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Refusal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allow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bathing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aggression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during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bathing</a:t>
            </a:r>
            <a:endParaRPr sz="22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11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132330" algn="l"/>
                <a:tab pos="3479800" algn="l"/>
                <a:tab pos="3672840" algn="l"/>
              </a:tabLst>
            </a:pP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Self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restraint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(wrapping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self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inside 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shirt,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wrapping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blanket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4A565B"/>
                </a:solidFill>
                <a:latin typeface="Trebuchet MS"/>
                <a:cs typeface="Trebuchet MS"/>
              </a:rPr>
              <a:t>throw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A565B"/>
                </a:solidFill>
                <a:latin typeface="Trebuchet MS"/>
                <a:cs typeface="Trebuchet MS"/>
              </a:rPr>
              <a:t>tightly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around</a:t>
            </a:r>
            <a:r>
              <a:rPr sz="2200" spc="-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themselves,</a:t>
            </a: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knees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chest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and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hugging)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Sexual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4A565B"/>
                </a:solidFill>
                <a:latin typeface="Trebuchet MS"/>
                <a:cs typeface="Trebuchet MS"/>
              </a:rPr>
              <a:t>toward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others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pc="-10" dirty="0"/>
              <a:t>Agitation</a:t>
            </a:r>
          </a:p>
          <a:p>
            <a:pPr marL="240029" marR="508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1303020" algn="l"/>
                <a:tab pos="2633980" algn="l"/>
              </a:tabLst>
            </a:pPr>
            <a:r>
              <a:rPr spc="-45" dirty="0"/>
              <a:t>Verbal</a:t>
            </a:r>
            <a:r>
              <a:rPr spc="-170" dirty="0"/>
              <a:t> </a:t>
            </a:r>
            <a:r>
              <a:rPr spc="-20" dirty="0"/>
              <a:t>or</a:t>
            </a:r>
            <a:r>
              <a:rPr spc="-135" dirty="0"/>
              <a:t> </a:t>
            </a:r>
            <a:r>
              <a:rPr spc="-30" dirty="0"/>
              <a:t>physical</a:t>
            </a:r>
            <a:r>
              <a:rPr spc="-145" dirty="0"/>
              <a:t> </a:t>
            </a:r>
            <a:r>
              <a:rPr dirty="0"/>
              <a:t>aggression</a:t>
            </a:r>
            <a:r>
              <a:rPr spc="-125" dirty="0"/>
              <a:t> </a:t>
            </a:r>
            <a:r>
              <a:rPr spc="-20" dirty="0"/>
              <a:t>when 	</a:t>
            </a:r>
            <a:r>
              <a:rPr spc="-60" dirty="0"/>
              <a:t>approached</a:t>
            </a:r>
            <a:r>
              <a:rPr spc="-135" dirty="0"/>
              <a:t> </a:t>
            </a:r>
            <a:r>
              <a:rPr dirty="0"/>
              <a:t>by</a:t>
            </a:r>
            <a:r>
              <a:rPr spc="-105" dirty="0"/>
              <a:t> </a:t>
            </a:r>
            <a:r>
              <a:rPr spc="-70" dirty="0"/>
              <a:t>caregiver</a:t>
            </a:r>
            <a:r>
              <a:rPr spc="-140" dirty="0"/>
              <a:t> </a:t>
            </a:r>
            <a:r>
              <a:rPr spc="-20" dirty="0"/>
              <a:t>or</a:t>
            </a:r>
            <a:r>
              <a:rPr spc="-100" dirty="0"/>
              <a:t> </a:t>
            </a:r>
            <a:r>
              <a:rPr spc="-40" dirty="0"/>
              <a:t>others</a:t>
            </a:r>
            <a:r>
              <a:rPr spc="-120" dirty="0"/>
              <a:t> </a:t>
            </a:r>
            <a:r>
              <a:rPr spc="35" dirty="0"/>
              <a:t>- 	</a:t>
            </a:r>
            <a:r>
              <a:rPr spc="-50" dirty="0"/>
              <a:t>especially</a:t>
            </a:r>
            <a:r>
              <a:rPr spc="-160" dirty="0"/>
              <a:t> </a:t>
            </a:r>
            <a:r>
              <a:rPr spc="-185" dirty="0"/>
              <a:t>if</a:t>
            </a:r>
            <a:r>
              <a:rPr spc="-120" dirty="0"/>
              <a:t> </a:t>
            </a:r>
            <a:r>
              <a:rPr spc="-100" dirty="0"/>
              <a:t>the</a:t>
            </a:r>
            <a:r>
              <a:rPr spc="-145" dirty="0"/>
              <a:t> </a:t>
            </a:r>
            <a:r>
              <a:rPr spc="-10" dirty="0"/>
              <a:t>person</a:t>
            </a:r>
            <a:r>
              <a:rPr spc="-120" dirty="0"/>
              <a:t> </a:t>
            </a:r>
            <a:r>
              <a:rPr spc="-10" dirty="0"/>
              <a:t>shares 	</a:t>
            </a:r>
            <a:r>
              <a:rPr spc="-80" dirty="0"/>
              <a:t>characteristics</a:t>
            </a:r>
            <a:r>
              <a:rPr spc="-100" dirty="0"/>
              <a:t> </a:t>
            </a:r>
            <a:r>
              <a:rPr spc="-110" dirty="0"/>
              <a:t>with</a:t>
            </a:r>
            <a:r>
              <a:rPr spc="-90" dirty="0"/>
              <a:t> </a:t>
            </a:r>
            <a:r>
              <a:rPr spc="-25" dirty="0"/>
              <a:t>abuser</a:t>
            </a:r>
            <a:r>
              <a:rPr spc="-120" dirty="0"/>
              <a:t> </a:t>
            </a:r>
            <a:r>
              <a:rPr spc="-10" dirty="0"/>
              <a:t>(male, 	</a:t>
            </a:r>
            <a:r>
              <a:rPr spc="-140" dirty="0"/>
              <a:t>female,</a:t>
            </a:r>
            <a:r>
              <a:rPr spc="-165" dirty="0"/>
              <a:t> tall,</a:t>
            </a:r>
            <a:r>
              <a:rPr spc="-145" dirty="0"/>
              <a:t> </a:t>
            </a:r>
            <a:r>
              <a:rPr spc="-10" dirty="0"/>
              <a:t>short</a:t>
            </a:r>
            <a:r>
              <a:rPr dirty="0"/>
              <a:t>	</a:t>
            </a:r>
            <a:r>
              <a:rPr spc="-155" dirty="0"/>
              <a:t>hair,</a:t>
            </a:r>
            <a:r>
              <a:rPr spc="-150" dirty="0"/>
              <a:t> </a:t>
            </a:r>
            <a:r>
              <a:rPr spc="-10" dirty="0"/>
              <a:t>Caucasian, 	African</a:t>
            </a:r>
            <a:r>
              <a:rPr dirty="0"/>
              <a:t>	</a:t>
            </a:r>
            <a:r>
              <a:rPr spc="-10" dirty="0"/>
              <a:t>American)</a:t>
            </a: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029" algn="l"/>
              </a:tabLst>
            </a:pPr>
            <a:r>
              <a:rPr spc="-55" dirty="0"/>
              <a:t>Suicidal</a:t>
            </a:r>
            <a:r>
              <a:rPr spc="-130" dirty="0"/>
              <a:t> </a:t>
            </a:r>
            <a:r>
              <a:rPr spc="-35" dirty="0"/>
              <a:t>behavior/attempts</a:t>
            </a: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pc="-40" dirty="0"/>
              <a:t>Night</a:t>
            </a:r>
            <a:r>
              <a:rPr spc="-145" dirty="0"/>
              <a:t> </a:t>
            </a:r>
            <a:r>
              <a:rPr spc="-10" dirty="0"/>
              <a:t>terrors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dirty="0"/>
              <a:t>Sexual</a:t>
            </a:r>
            <a:r>
              <a:rPr spc="-280" dirty="0"/>
              <a:t> </a:t>
            </a:r>
            <a:r>
              <a:rPr dirty="0"/>
              <a:t>Abuse</a:t>
            </a:r>
            <a:r>
              <a:rPr spc="-265" dirty="0"/>
              <a:t> </a:t>
            </a:r>
            <a:r>
              <a:rPr spc="-85" dirty="0"/>
              <a:t>Statistics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690435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  <a:tab pos="3625850" algn="l"/>
                <a:tab pos="55613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recent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review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statistics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by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4A565B"/>
                </a:solidFill>
                <a:latin typeface="Trebuchet MS"/>
                <a:cs typeface="Trebuchet MS"/>
              </a:rPr>
              <a:t>NPR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45" dirty="0">
                <a:solidFill>
                  <a:srgbClr val="4A565B"/>
                </a:solidFill>
                <a:latin typeface="Trebuchet MS"/>
                <a:cs typeface="Trebuchet MS"/>
              </a:rPr>
              <a:t>US 	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Department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Justice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4A565B"/>
                </a:solidFill>
                <a:latin typeface="Trebuchet MS"/>
                <a:cs typeface="Trebuchet MS"/>
              </a:rPr>
              <a:t>shows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that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people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IDD 	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are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sexually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assaulted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at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rate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seven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times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higher 	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than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those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people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without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disability.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7921" y="3193463"/>
            <a:ext cx="127000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PLACE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6578" y="1269187"/>
            <a:ext cx="6113145" cy="28289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00" dirty="0"/>
              <a:t>Connecting</a:t>
            </a:r>
            <a:r>
              <a:rPr sz="4000" spc="-245" dirty="0"/>
              <a:t> </a:t>
            </a:r>
            <a:r>
              <a:rPr sz="4000" spc="-170" dirty="0"/>
              <a:t>the</a:t>
            </a:r>
            <a:r>
              <a:rPr sz="4000" spc="-275" dirty="0"/>
              <a:t> </a:t>
            </a:r>
            <a:r>
              <a:rPr sz="4000" spc="-20" dirty="0"/>
              <a:t>Dots </a:t>
            </a:r>
            <a:r>
              <a:rPr sz="4000" spc="-85" dirty="0"/>
              <a:t>Between</a:t>
            </a:r>
            <a:r>
              <a:rPr sz="4000" spc="-265" dirty="0"/>
              <a:t> </a:t>
            </a:r>
            <a:r>
              <a:rPr sz="4000" spc="-35" dirty="0"/>
              <a:t>Adverse</a:t>
            </a:r>
            <a:r>
              <a:rPr sz="4000" spc="-260" dirty="0"/>
              <a:t> </a:t>
            </a:r>
            <a:r>
              <a:rPr sz="4000" spc="-10" dirty="0"/>
              <a:t>Behaviors </a:t>
            </a:r>
            <a:r>
              <a:rPr sz="4000" spc="-70" dirty="0"/>
              <a:t>and</a:t>
            </a:r>
            <a:r>
              <a:rPr sz="4000" spc="-254" dirty="0"/>
              <a:t> </a:t>
            </a:r>
            <a:r>
              <a:rPr sz="4000" spc="-140" dirty="0"/>
              <a:t>Treatable</a:t>
            </a:r>
            <a:r>
              <a:rPr sz="4000" spc="-240" dirty="0"/>
              <a:t> </a:t>
            </a:r>
            <a:r>
              <a:rPr sz="4000" spc="-10" dirty="0"/>
              <a:t>Underlying </a:t>
            </a:r>
            <a:r>
              <a:rPr sz="4000" spc="-95" dirty="0"/>
              <a:t>Health</a:t>
            </a:r>
            <a:r>
              <a:rPr sz="4000" spc="-235" dirty="0"/>
              <a:t> </a:t>
            </a:r>
            <a:r>
              <a:rPr sz="4000" spc="-110" dirty="0"/>
              <a:t>Conditions</a:t>
            </a:r>
            <a:r>
              <a:rPr sz="4000" spc="-229" dirty="0"/>
              <a:t> </a:t>
            </a:r>
            <a:r>
              <a:rPr sz="4000" spc="-25" dirty="0"/>
              <a:t>in</a:t>
            </a:r>
            <a:endParaRPr sz="4000"/>
          </a:p>
          <a:p>
            <a:pPr marL="12700">
              <a:lnSpc>
                <a:spcPts val="4255"/>
              </a:lnSpc>
            </a:pPr>
            <a:r>
              <a:rPr sz="4000" spc="-55" dirty="0"/>
              <a:t>People</a:t>
            </a:r>
            <a:r>
              <a:rPr sz="4000" spc="-225" dirty="0"/>
              <a:t> </a:t>
            </a:r>
            <a:r>
              <a:rPr sz="4000" spc="-170" dirty="0"/>
              <a:t>with</a:t>
            </a:r>
            <a:r>
              <a:rPr sz="4000" spc="-245" dirty="0"/>
              <a:t> </a:t>
            </a:r>
            <a:r>
              <a:rPr sz="4000" spc="-140" dirty="0"/>
              <a:t>Intellectual</a:t>
            </a:r>
            <a:r>
              <a:rPr sz="4000" spc="-235" dirty="0"/>
              <a:t> </a:t>
            </a:r>
            <a:r>
              <a:rPr sz="4000" spc="-25" dirty="0"/>
              <a:t>and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60264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56578" y="4012181"/>
            <a:ext cx="5859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>
                <a:solidFill>
                  <a:srgbClr val="2C3436"/>
                </a:solidFill>
                <a:latin typeface="Trebuchet MS"/>
                <a:cs typeface="Trebuchet MS"/>
              </a:rPr>
              <a:t>Developmental</a:t>
            </a:r>
            <a:r>
              <a:rPr sz="4000" spc="-190" dirty="0">
                <a:solidFill>
                  <a:srgbClr val="2C3436"/>
                </a:solidFill>
                <a:latin typeface="Trebuchet MS"/>
                <a:cs typeface="Trebuchet MS"/>
              </a:rPr>
              <a:t> </a:t>
            </a:r>
            <a:r>
              <a:rPr sz="4000" spc="-140" dirty="0">
                <a:solidFill>
                  <a:srgbClr val="2C3436"/>
                </a:solidFill>
                <a:latin typeface="Trebuchet MS"/>
                <a:cs typeface="Trebuchet MS"/>
              </a:rPr>
              <a:t>Disabilities: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3826" y="5383117"/>
            <a:ext cx="3111500" cy="12141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735"/>
              </a:spcBef>
            </a:pPr>
            <a:r>
              <a:rPr sz="1500" spc="-25" dirty="0">
                <a:solidFill>
                  <a:srgbClr val="344646"/>
                </a:solidFill>
                <a:latin typeface="Trebuchet MS"/>
                <a:cs typeface="Trebuchet MS"/>
              </a:rPr>
              <a:t>Presented</a:t>
            </a:r>
            <a:r>
              <a:rPr sz="1500" spc="-65" dirty="0">
                <a:solidFill>
                  <a:srgbClr val="344646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344646"/>
                </a:solidFill>
                <a:latin typeface="Trebuchet MS"/>
                <a:cs typeface="Trebuchet MS"/>
              </a:rPr>
              <a:t>by:</a:t>
            </a:r>
            <a:endParaRPr sz="1500">
              <a:latin typeface="Trebuchet MS"/>
              <a:cs typeface="Trebuchet MS"/>
            </a:endParaRPr>
          </a:p>
          <a:p>
            <a:pPr marL="375285">
              <a:lnSpc>
                <a:spcPct val="100000"/>
              </a:lnSpc>
              <a:spcBef>
                <a:spcPts val="635"/>
              </a:spcBef>
            </a:pPr>
            <a:r>
              <a:rPr sz="1500" spc="-45" dirty="0">
                <a:solidFill>
                  <a:srgbClr val="344646"/>
                </a:solidFill>
                <a:latin typeface="Trebuchet MS"/>
                <a:cs typeface="Trebuchet MS"/>
              </a:rPr>
              <a:t>Craig</a:t>
            </a:r>
            <a:r>
              <a:rPr sz="1500" spc="-85" dirty="0">
                <a:solidFill>
                  <a:srgbClr val="344646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344646"/>
                </a:solidFill>
                <a:latin typeface="Trebuchet MS"/>
                <a:cs typeface="Trebuchet MS"/>
              </a:rPr>
              <a:t>Escudé,</a:t>
            </a:r>
            <a:r>
              <a:rPr sz="1500" spc="-65" dirty="0">
                <a:solidFill>
                  <a:srgbClr val="344646"/>
                </a:solidFill>
                <a:latin typeface="Trebuchet MS"/>
                <a:cs typeface="Trebuchet MS"/>
              </a:rPr>
              <a:t> </a:t>
            </a:r>
            <a:r>
              <a:rPr sz="1500" spc="130" dirty="0">
                <a:solidFill>
                  <a:srgbClr val="344646"/>
                </a:solidFill>
                <a:latin typeface="Trebuchet MS"/>
                <a:cs typeface="Trebuchet MS"/>
              </a:rPr>
              <a:t>MD</a:t>
            </a:r>
            <a:r>
              <a:rPr sz="1500" spc="-80" dirty="0">
                <a:solidFill>
                  <a:srgbClr val="344646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344646"/>
                </a:solidFill>
                <a:latin typeface="Trebuchet MS"/>
                <a:cs typeface="Trebuchet MS"/>
              </a:rPr>
              <a:t>FAAFP,</a:t>
            </a:r>
            <a:r>
              <a:rPr sz="1500" spc="-80" dirty="0">
                <a:solidFill>
                  <a:srgbClr val="344646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344646"/>
                </a:solidFill>
                <a:latin typeface="Trebuchet MS"/>
                <a:cs typeface="Trebuchet MS"/>
              </a:rPr>
              <a:t>FAADM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500">
              <a:latin typeface="Trebuchet MS"/>
              <a:cs typeface="Trebuchet MS"/>
            </a:endParaRPr>
          </a:p>
          <a:p>
            <a:pPr marL="12700" marR="9671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All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photos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Rick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Guidotti,</a:t>
            </a:r>
            <a:r>
              <a:rPr sz="1100" spc="5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Exposure.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rights</a:t>
            </a:r>
            <a:r>
              <a:rPr sz="1100" spc="-10" dirty="0">
                <a:latin typeface="Calibri"/>
                <a:cs typeface="Calibri"/>
              </a:rPr>
              <a:t> reserved.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6870065" cy="1631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294005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75" dirty="0">
                <a:solidFill>
                  <a:srgbClr val="4A565B"/>
                </a:solidFill>
                <a:latin typeface="Trebuchet MS"/>
                <a:cs typeface="Trebuchet MS"/>
              </a:rPr>
              <a:t>25-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year-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old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female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began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showing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resistance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to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going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cafeteria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Made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gagging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sound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food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presented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Episodic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crying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mostly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night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3103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0" dirty="0"/>
              <a:t>Mary</a:t>
            </a:r>
            <a:r>
              <a:rPr spc="-305" dirty="0"/>
              <a:t> </a:t>
            </a:r>
            <a:r>
              <a:rPr spc="175" dirty="0"/>
              <a:t>-</a:t>
            </a:r>
            <a:r>
              <a:rPr spc="-300" dirty="0"/>
              <a:t> </a:t>
            </a:r>
            <a:r>
              <a:rPr spc="-20" dirty="0"/>
              <a:t>Exam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250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6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acute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findings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5415" marR="5080">
              <a:lnSpc>
                <a:spcPts val="4750"/>
              </a:lnSpc>
              <a:spcBef>
                <a:spcPts val="700"/>
              </a:spcBef>
            </a:pPr>
            <a:r>
              <a:rPr spc="-30" dirty="0"/>
              <a:t>Behaviors</a:t>
            </a:r>
            <a:r>
              <a:rPr spc="-260" dirty="0"/>
              <a:t> </a:t>
            </a:r>
            <a:r>
              <a:rPr spc="-75" dirty="0"/>
              <a:t>Associated</a:t>
            </a:r>
            <a:r>
              <a:rPr spc="-270" dirty="0"/>
              <a:t> </a:t>
            </a:r>
            <a:r>
              <a:rPr spc="-204" dirty="0"/>
              <a:t>with</a:t>
            </a:r>
            <a:r>
              <a:rPr spc="-250" dirty="0"/>
              <a:t> </a:t>
            </a:r>
            <a:r>
              <a:rPr spc="-25" dirty="0"/>
              <a:t>GI </a:t>
            </a:r>
            <a:r>
              <a:rPr spc="-10" dirty="0"/>
              <a:t>Distress/Reflux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pc="-20" dirty="0"/>
              <a:t>Hand</a:t>
            </a:r>
            <a:r>
              <a:rPr spc="-165" dirty="0"/>
              <a:t> </a:t>
            </a:r>
            <a:r>
              <a:rPr spc="-10" dirty="0"/>
              <a:t>mouthing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pc="-20" dirty="0"/>
              <a:t>Pica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dirty="0"/>
              <a:t>Food</a:t>
            </a:r>
            <a:r>
              <a:rPr spc="-170" dirty="0"/>
              <a:t> </a:t>
            </a:r>
            <a:r>
              <a:rPr spc="-10" dirty="0"/>
              <a:t>refusal</a:t>
            </a: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pc="-20" dirty="0"/>
              <a:t>Coughing</a:t>
            </a:r>
            <a:r>
              <a:rPr spc="-155" dirty="0"/>
              <a:t> </a:t>
            </a:r>
            <a:r>
              <a:rPr spc="-30" dirty="0"/>
              <a:t>when</a:t>
            </a:r>
            <a:r>
              <a:rPr spc="-165" dirty="0"/>
              <a:t> </a:t>
            </a:r>
            <a:r>
              <a:rPr spc="-10" dirty="0"/>
              <a:t>lying</a:t>
            </a:r>
            <a:r>
              <a:rPr spc="-140" dirty="0"/>
              <a:t> </a:t>
            </a:r>
            <a:r>
              <a:rPr spc="-20" dirty="0"/>
              <a:t>down</a:t>
            </a: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5801995" algn="l"/>
              </a:tabLst>
            </a:pPr>
            <a:r>
              <a:rPr dirty="0"/>
              <a:t>Physical</a:t>
            </a:r>
            <a:r>
              <a:rPr spc="-145" dirty="0"/>
              <a:t> </a:t>
            </a:r>
            <a:r>
              <a:rPr spc="-30" dirty="0"/>
              <a:t>or</a:t>
            </a:r>
            <a:r>
              <a:rPr spc="-145" dirty="0"/>
              <a:t> </a:t>
            </a:r>
            <a:r>
              <a:rPr spc="-60" dirty="0"/>
              <a:t>verbal</a:t>
            </a:r>
            <a:r>
              <a:rPr spc="-165" dirty="0"/>
              <a:t> </a:t>
            </a:r>
            <a:r>
              <a:rPr dirty="0"/>
              <a:t>aggression</a:t>
            </a:r>
            <a:r>
              <a:rPr spc="-120" dirty="0"/>
              <a:t> </a:t>
            </a:r>
            <a:r>
              <a:rPr spc="-10" dirty="0"/>
              <a:t>particularly</a:t>
            </a:r>
            <a:r>
              <a:rPr dirty="0"/>
              <a:t>	</a:t>
            </a:r>
            <a:r>
              <a:rPr spc="-35" dirty="0"/>
              <a:t>around 	</a:t>
            </a:r>
            <a:r>
              <a:rPr spc="-10" dirty="0"/>
              <a:t>mealtimes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551930" cy="30905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85" dirty="0">
                <a:solidFill>
                  <a:srgbClr val="4A565B"/>
                </a:solidFill>
                <a:latin typeface="Trebuchet MS"/>
                <a:cs typeface="Trebuchet MS"/>
              </a:rPr>
              <a:t>53-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year-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old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male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Ambulatory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Independent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eating,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dressing,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grooming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and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toileting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Loves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magazines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any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kind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6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aggressive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tendencies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3677285" cy="27736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Diagnoses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Moderate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Chronic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allergic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rhinitis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Chronic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sinusitis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Psychotic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disorder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Anxiety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disorder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GERD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796405" cy="21793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New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onset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physical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staff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Stealing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magazines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from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everywhere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</a:t>
            </a:r>
            <a:r>
              <a:rPr sz="2400" spc="-1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went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Attacked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staff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4A565B"/>
                </a:solidFill>
                <a:latin typeface="Trebuchet MS"/>
                <a:cs typeface="Trebuchet MS"/>
              </a:rPr>
              <a:t>if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they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tried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stop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him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Put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his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head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down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magazines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but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didn’t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turn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the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pages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569075" cy="126619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period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increased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purulent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nasal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discharge</a:t>
            </a:r>
            <a:endParaRPr sz="2400">
              <a:latin typeface="Trebuchet MS"/>
              <a:cs typeface="Trebuchet MS"/>
            </a:endParaRPr>
          </a:p>
          <a:p>
            <a:pPr marL="240029" marR="5334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Physician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called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antibiotics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steroid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dose 	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pack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were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started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6431280" cy="27095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endParaRPr sz="2400">
              <a:latin typeface="Trebuchet MS"/>
              <a:cs typeface="Trebuchet MS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continued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but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magazine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stealing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stopped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More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obsessed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horses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than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ever</a:t>
            </a:r>
            <a:endParaRPr sz="2400">
              <a:latin typeface="Trebuchet MS"/>
              <a:cs typeface="Trebuchet MS"/>
            </a:endParaRPr>
          </a:p>
          <a:p>
            <a:pPr marL="697230" marR="287020" lvl="1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increased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noted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property 	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damage,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hitting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walls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head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banging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10" dirty="0">
                <a:solidFill>
                  <a:srgbClr val="EC7C30"/>
                </a:solidFill>
                <a:latin typeface="Trebuchet MS"/>
                <a:cs typeface="Trebuchet MS"/>
              </a:rPr>
              <a:t>Consultation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3107690" cy="25025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Psychiatrist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Haldol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started</a:t>
            </a:r>
            <a:endParaRPr sz="2400">
              <a:latin typeface="Trebuchet MS"/>
              <a:cs typeface="Trebuchet MS"/>
            </a:endParaRPr>
          </a:p>
          <a:p>
            <a:pPr marL="1155065" lvl="2" indent="-2279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155065" algn="l"/>
              </a:tabLst>
            </a:pPr>
            <a:r>
              <a:rPr sz="2000" spc="-30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r>
              <a:rPr sz="20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A565B"/>
                </a:solidFill>
                <a:latin typeface="Trebuchet MS"/>
                <a:cs typeface="Trebuchet MS"/>
              </a:rPr>
              <a:t>changes</a:t>
            </a:r>
            <a:endParaRPr sz="2000">
              <a:latin typeface="Trebuchet MS"/>
              <a:cs typeface="Trebuchet MS"/>
            </a:endParaRPr>
          </a:p>
          <a:p>
            <a:pPr marL="1155065" lvl="2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065" algn="l"/>
              </a:tabLst>
            </a:pPr>
            <a:r>
              <a:rPr sz="2000" spc="-10" dirty="0">
                <a:solidFill>
                  <a:srgbClr val="4A565B"/>
                </a:solidFill>
                <a:latin typeface="Trebuchet MS"/>
                <a:cs typeface="Trebuchet MS"/>
              </a:rPr>
              <a:t>Shaking</a:t>
            </a:r>
            <a:endParaRPr sz="2000">
              <a:latin typeface="Trebuchet MS"/>
              <a:cs typeface="Trebuchet MS"/>
            </a:endParaRPr>
          </a:p>
          <a:p>
            <a:pPr marL="1155065" lvl="2" indent="-22796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155065" algn="l"/>
              </a:tabLst>
            </a:pPr>
            <a:r>
              <a:rPr sz="2000" spc="-10" dirty="0">
                <a:solidFill>
                  <a:srgbClr val="4A565B"/>
                </a:solidFill>
                <a:latin typeface="Trebuchet MS"/>
                <a:cs typeface="Trebuchet MS"/>
              </a:rPr>
              <a:t>Drooling</a:t>
            </a:r>
            <a:endParaRPr sz="2000">
              <a:latin typeface="Trebuchet MS"/>
              <a:cs typeface="Trebuchet MS"/>
            </a:endParaRPr>
          </a:p>
          <a:p>
            <a:pPr marL="1155065" lvl="2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065" algn="l"/>
              </a:tabLst>
            </a:pPr>
            <a:r>
              <a:rPr sz="2000" spc="-10" dirty="0">
                <a:solidFill>
                  <a:srgbClr val="4A565B"/>
                </a:solidFill>
                <a:latin typeface="Trebuchet MS"/>
                <a:cs typeface="Trebuchet MS"/>
              </a:rPr>
              <a:t>Lethargy</a:t>
            </a:r>
            <a:endParaRPr sz="2000">
              <a:latin typeface="Trebuchet MS"/>
              <a:cs typeface="Trebuchet MS"/>
            </a:endParaRPr>
          </a:p>
          <a:p>
            <a:pPr marL="1155065" lvl="2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065" algn="l"/>
              </a:tabLst>
            </a:pPr>
            <a:r>
              <a:rPr sz="2000" spc="-10" dirty="0">
                <a:solidFill>
                  <a:srgbClr val="4A565B"/>
                </a:solidFill>
                <a:latin typeface="Trebuchet MS"/>
                <a:cs typeface="Trebuchet MS"/>
              </a:rPr>
              <a:t>Confusion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165850" cy="36220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Local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4A565B"/>
                </a:solidFill>
                <a:latin typeface="Trebuchet MS"/>
                <a:cs typeface="Trebuchet MS"/>
              </a:rPr>
              <a:t>ER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evaluation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Sent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tertiary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care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center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Meningitis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Sepsis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Pneumonia</a:t>
            </a:r>
            <a:endParaRPr sz="2400">
              <a:latin typeface="Trebuchet MS"/>
              <a:cs typeface="Trebuchet MS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Bilateral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sinusitis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complete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opacity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of 	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maxillary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sinuses</a:t>
            </a:r>
            <a:endParaRPr sz="2400">
              <a:latin typeface="Trebuchet MS"/>
              <a:cs typeface="Trebuchet MS"/>
            </a:endParaRPr>
          </a:p>
          <a:p>
            <a:pPr marL="240029" marR="66040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able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breathe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eat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well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had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silent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aspiration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458724"/>
            <a:ext cx="7987283" cy="15468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869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sz="5400" b="1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1" spc="-10" dirty="0">
                <a:solidFill>
                  <a:srgbClr val="000000"/>
                </a:solidFill>
                <a:latin typeface="Calibri"/>
                <a:cs typeface="Calibri"/>
              </a:rPr>
              <a:t>DISCLOSURES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046913"/>
            <a:ext cx="10126345" cy="25495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i="1" dirty="0">
                <a:latin typeface="Calibri"/>
                <a:cs typeface="Calibri"/>
              </a:rPr>
              <a:t>Neither</a:t>
            </a:r>
            <a:r>
              <a:rPr sz="3600" i="1" spc="-7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-8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speaker</a:t>
            </a:r>
            <a:r>
              <a:rPr sz="3600" i="1" spc="-8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nor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-9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planning</a:t>
            </a:r>
            <a:r>
              <a:rPr sz="3600" i="1" spc="-100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committee</a:t>
            </a:r>
            <a:r>
              <a:rPr sz="3600" i="1" spc="-90" dirty="0">
                <a:latin typeface="Calibri"/>
                <a:cs typeface="Calibri"/>
              </a:rPr>
              <a:t> </a:t>
            </a:r>
            <a:r>
              <a:rPr sz="3600" i="1" spc="-20" dirty="0">
                <a:latin typeface="Calibri"/>
                <a:cs typeface="Calibri"/>
              </a:rPr>
              <a:t>have </a:t>
            </a:r>
            <a:r>
              <a:rPr sz="3600" i="1" dirty="0">
                <a:latin typeface="Calibri"/>
                <a:cs typeface="Calibri"/>
              </a:rPr>
              <a:t>had</a:t>
            </a:r>
            <a:r>
              <a:rPr sz="3600" i="1" spc="-5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a</a:t>
            </a:r>
            <a:r>
              <a:rPr sz="3600" i="1" spc="-5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financial</a:t>
            </a:r>
            <a:r>
              <a:rPr sz="3600" i="1" spc="-5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relationship</a:t>
            </a:r>
            <a:r>
              <a:rPr sz="3600" i="1" spc="-3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with</a:t>
            </a:r>
            <a:r>
              <a:rPr sz="3600" i="1" spc="-5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any</a:t>
            </a:r>
            <a:r>
              <a:rPr sz="3600" i="1" spc="-4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ineligible </a:t>
            </a:r>
            <a:r>
              <a:rPr sz="3600" i="1" dirty="0">
                <a:latin typeface="Calibri"/>
                <a:cs typeface="Calibri"/>
              </a:rPr>
              <a:t>companies</a:t>
            </a:r>
            <a:r>
              <a:rPr sz="3600" i="1" spc="-7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within</a:t>
            </a:r>
            <a:r>
              <a:rPr sz="3600" i="1" spc="-9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past</a:t>
            </a:r>
            <a:r>
              <a:rPr sz="3600" i="1" spc="-9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24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months.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speaker</a:t>
            </a:r>
            <a:r>
              <a:rPr sz="3600" i="1" spc="-60" dirty="0">
                <a:latin typeface="Calibri"/>
                <a:cs typeface="Calibri"/>
              </a:rPr>
              <a:t> </a:t>
            </a:r>
            <a:r>
              <a:rPr sz="3600" i="1" spc="-20" dirty="0">
                <a:latin typeface="Calibri"/>
                <a:cs typeface="Calibri"/>
              </a:rPr>
              <a:t>will </a:t>
            </a:r>
            <a:r>
              <a:rPr sz="3600" i="1" dirty="0">
                <a:latin typeface="Calibri"/>
                <a:cs typeface="Calibri"/>
              </a:rPr>
              <a:t>not</a:t>
            </a:r>
            <a:r>
              <a:rPr sz="3600" i="1" spc="-4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be</a:t>
            </a:r>
            <a:r>
              <a:rPr sz="3600" i="1" spc="-3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discussing</a:t>
            </a:r>
            <a:r>
              <a:rPr sz="3600" i="1" spc="-5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a</a:t>
            </a:r>
            <a:r>
              <a:rPr sz="3600" i="1" spc="-5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product</a:t>
            </a:r>
            <a:r>
              <a:rPr sz="3600" i="1" spc="-3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that</a:t>
            </a:r>
            <a:r>
              <a:rPr sz="3600" i="1" spc="-4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is</a:t>
            </a:r>
            <a:r>
              <a:rPr sz="3600" i="1" spc="-5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still</a:t>
            </a:r>
            <a:r>
              <a:rPr sz="3600" i="1" spc="-5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investigational </a:t>
            </a:r>
            <a:r>
              <a:rPr sz="3600" i="1" dirty="0">
                <a:latin typeface="Calibri"/>
                <a:cs typeface="Calibri"/>
              </a:rPr>
              <a:t>or</a:t>
            </a:r>
            <a:r>
              <a:rPr sz="3600" i="1" spc="-6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not</a:t>
            </a:r>
            <a:r>
              <a:rPr sz="3600" i="1" spc="-7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labeled</a:t>
            </a:r>
            <a:r>
              <a:rPr sz="3600" i="1" spc="-6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for</a:t>
            </a:r>
            <a:r>
              <a:rPr sz="3600" i="1" spc="-6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-6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use</a:t>
            </a:r>
            <a:r>
              <a:rPr sz="3600" i="1" spc="-6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under</a:t>
            </a:r>
            <a:r>
              <a:rPr sz="3600" i="1" spc="-5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discussion.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25" dirty="0"/>
              <a:t>J.C.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405" dirty="0"/>
              <a:t>J.C.</a:t>
            </a:r>
            <a:r>
              <a:rPr spc="-265" dirty="0"/>
              <a:t> </a:t>
            </a:r>
            <a:r>
              <a:rPr spc="965" dirty="0"/>
              <a:t>–</a:t>
            </a:r>
            <a:r>
              <a:rPr spc="-290" dirty="0"/>
              <a:t> </a:t>
            </a:r>
            <a:r>
              <a:rPr spc="-130" dirty="0"/>
              <a:t>Take</a:t>
            </a:r>
            <a:r>
              <a:rPr spc="-310" dirty="0"/>
              <a:t> </a:t>
            </a:r>
            <a:r>
              <a:rPr spc="-55" dirty="0"/>
              <a:t>Home</a:t>
            </a:r>
            <a:r>
              <a:rPr spc="-285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7127875" cy="3406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1183005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New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should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be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taken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form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of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communication</a:t>
            </a:r>
            <a:endParaRPr sz="2400">
              <a:latin typeface="Trebuchet MS"/>
              <a:cs typeface="Trebuchet MS"/>
            </a:endParaRPr>
          </a:p>
          <a:p>
            <a:pPr marL="240029" marR="268605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Just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because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someone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has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always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had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particular 	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condition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does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mean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that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25" dirty="0">
                <a:solidFill>
                  <a:srgbClr val="4A565B"/>
                </a:solidFill>
                <a:latin typeface="Trebuchet MS"/>
                <a:cs typeface="Trebuchet MS"/>
              </a:rPr>
              <a:t>it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could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lead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to 	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other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complications</a:t>
            </a:r>
            <a:endParaRPr sz="2400">
              <a:latin typeface="Trebuchet MS"/>
              <a:cs typeface="Trebuchet MS"/>
            </a:endParaRPr>
          </a:p>
          <a:p>
            <a:pPr marL="240029" marR="1515745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Use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caution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treating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behaviors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with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medications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Some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side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effects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medications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can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also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be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signs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of 	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serious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medical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illness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8947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05575" algn="l"/>
              </a:tabLst>
            </a:pPr>
            <a:r>
              <a:rPr spc="-30" dirty="0"/>
              <a:t>Behaviors</a:t>
            </a:r>
            <a:r>
              <a:rPr spc="-254" dirty="0"/>
              <a:t> </a:t>
            </a:r>
            <a:r>
              <a:rPr spc="-75" dirty="0"/>
              <a:t>Associated</a:t>
            </a:r>
            <a:r>
              <a:rPr spc="-260" dirty="0"/>
              <a:t> </a:t>
            </a:r>
            <a:r>
              <a:rPr spc="-20" dirty="0"/>
              <a:t>with</a:t>
            </a:r>
            <a:r>
              <a:rPr dirty="0"/>
              <a:t>	</a:t>
            </a:r>
            <a:r>
              <a:rPr spc="-75" dirty="0"/>
              <a:t>Head</a:t>
            </a:r>
            <a:r>
              <a:rPr spc="-260" dirty="0"/>
              <a:t> </a:t>
            </a:r>
            <a:r>
              <a:rPr spc="-20" dirty="0"/>
              <a:t>Pain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20875"/>
            <a:ext cx="6262370" cy="42456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Head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banging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Head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butting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Hitting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slapping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self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Inserting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objects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into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ears</a:t>
            </a:r>
            <a:r>
              <a:rPr sz="22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nose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Crying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Withdrawal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4A565B"/>
                </a:solidFill>
                <a:latin typeface="Trebuchet MS"/>
                <a:cs typeface="Trebuchet MS"/>
              </a:rPr>
              <a:t>from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areas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light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noise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70" dirty="0">
                <a:solidFill>
                  <a:srgbClr val="4A565B"/>
                </a:solidFill>
                <a:latin typeface="Trebuchet MS"/>
                <a:cs typeface="Trebuchet MS"/>
              </a:rPr>
              <a:t>Sitting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2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head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lap</a:t>
            </a:r>
            <a:endParaRPr sz="22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1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“Refusals”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to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listen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respond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(loss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reduction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hearing)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Hands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over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ears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face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Tilting</a:t>
            </a:r>
            <a:r>
              <a:rPr sz="22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head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one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side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5415" marR="5080">
              <a:lnSpc>
                <a:spcPts val="4750"/>
              </a:lnSpc>
              <a:spcBef>
                <a:spcPts val="700"/>
              </a:spcBef>
              <a:tabLst>
                <a:tab pos="6638290" algn="l"/>
              </a:tabLst>
            </a:pPr>
            <a:r>
              <a:rPr spc="-30" dirty="0"/>
              <a:t>Behaviors</a:t>
            </a:r>
            <a:r>
              <a:rPr spc="-254" dirty="0"/>
              <a:t> </a:t>
            </a:r>
            <a:r>
              <a:rPr spc="-75" dirty="0"/>
              <a:t>Associated</a:t>
            </a:r>
            <a:r>
              <a:rPr spc="-260" dirty="0"/>
              <a:t> </a:t>
            </a:r>
            <a:r>
              <a:rPr spc="-20" dirty="0"/>
              <a:t>with</a:t>
            </a:r>
            <a:r>
              <a:rPr dirty="0"/>
              <a:t>	</a:t>
            </a:r>
            <a:r>
              <a:rPr spc="-114" dirty="0"/>
              <a:t>Medication</a:t>
            </a:r>
            <a:r>
              <a:rPr spc="-254" dirty="0"/>
              <a:t> </a:t>
            </a:r>
            <a:r>
              <a:rPr spc="-20" dirty="0"/>
              <a:t>Side </a:t>
            </a:r>
            <a:r>
              <a:rPr spc="-10" dirty="0"/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0875"/>
            <a:ext cx="3510279" cy="35826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Constipation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4A565B"/>
                </a:solidFill>
                <a:latin typeface="Trebuchet MS"/>
                <a:cs typeface="Trebuchet MS"/>
              </a:rPr>
              <a:t>Refusal</a:t>
            </a:r>
            <a:r>
              <a:rPr sz="2200" b="1" spc="-90" dirty="0">
                <a:solidFill>
                  <a:srgbClr val="4A565B"/>
                </a:solidFill>
                <a:latin typeface="Trebuchet MS"/>
                <a:cs typeface="Trebuchet MS"/>
              </a:rPr>
              <a:t> to</a:t>
            </a:r>
            <a:r>
              <a:rPr sz="2200" b="1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4A565B"/>
                </a:solidFill>
                <a:latin typeface="Trebuchet MS"/>
                <a:cs typeface="Trebuchet MS"/>
              </a:rPr>
              <a:t>eat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Fatigue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Falls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change</a:t>
            </a:r>
            <a:r>
              <a:rPr sz="2200" b="1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200" b="1" spc="-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4A565B"/>
                </a:solidFill>
                <a:latin typeface="Trebuchet MS"/>
                <a:cs typeface="Trebuchet MS"/>
              </a:rPr>
              <a:t>cognitive</a:t>
            </a:r>
            <a:r>
              <a:rPr sz="2200" b="1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status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Agitation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45" dirty="0">
                <a:solidFill>
                  <a:srgbClr val="4A565B"/>
                </a:solidFill>
                <a:latin typeface="Trebuchet MS"/>
                <a:cs typeface="Trebuchet MS"/>
              </a:rPr>
              <a:t>Medication</a:t>
            </a:r>
            <a:r>
              <a:rPr sz="2200" b="1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refusal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b="1" spc="-20" dirty="0">
                <a:solidFill>
                  <a:srgbClr val="4A565B"/>
                </a:solidFill>
                <a:latin typeface="Trebuchet MS"/>
                <a:cs typeface="Trebuchet MS"/>
              </a:rPr>
              <a:t>Weight</a:t>
            </a:r>
            <a:r>
              <a:rPr sz="2200" b="1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gain</a:t>
            </a:r>
            <a:r>
              <a:rPr sz="2200" b="1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200" b="1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4A565B"/>
                </a:solidFill>
                <a:latin typeface="Trebuchet MS"/>
                <a:cs typeface="Trebuchet MS"/>
              </a:rPr>
              <a:t>loss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712341"/>
            <a:ext cx="4010025" cy="27609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Scratching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self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Tics,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dystonic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symptoms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Muscle</a:t>
            </a:r>
            <a:r>
              <a:rPr sz="2400" spc="1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twitching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Blinking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Urinary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retention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Urinary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fecal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Patricia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5095875" cy="31648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75" dirty="0">
                <a:solidFill>
                  <a:srgbClr val="4A565B"/>
                </a:solidFill>
                <a:latin typeface="Trebuchet MS"/>
                <a:cs typeface="Trebuchet MS"/>
              </a:rPr>
              <a:t>49-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year-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old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female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Ambulatory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normal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gait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Requires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assistance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dressing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Feeds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herself,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but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4A565B"/>
                </a:solidFill>
                <a:latin typeface="Trebuchet MS"/>
                <a:cs typeface="Trebuchet MS"/>
              </a:rPr>
              <a:t>“picky”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eater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Continent,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normal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4A565B"/>
                </a:solidFill>
                <a:latin typeface="Trebuchet MS"/>
                <a:cs typeface="Trebuchet MS"/>
              </a:rPr>
              <a:t>B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4A565B"/>
                </a:solidFill>
                <a:latin typeface="Trebuchet MS"/>
                <a:cs typeface="Trebuchet MS"/>
              </a:rPr>
              <a:t>B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habits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Non-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Aggressive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times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100" dirty="0">
                <a:solidFill>
                  <a:srgbClr val="4A565B"/>
                </a:solidFill>
                <a:latin typeface="Trebuchet MS"/>
                <a:cs typeface="Trebuchet MS"/>
              </a:rPr>
              <a:t>SIB-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bites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right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arm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frequently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Patricia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5679440" cy="2115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Medical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Profound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Current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Problem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Swelling</a:t>
            </a:r>
            <a:r>
              <a:rPr sz="2400" spc="-1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right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side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mouth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0" dirty="0">
                <a:solidFill>
                  <a:srgbClr val="EC7C30"/>
                </a:solidFill>
                <a:latin typeface="Trebuchet MS"/>
                <a:cs typeface="Trebuchet MS"/>
              </a:rPr>
              <a:t>Consultation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Patricia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167120" cy="18497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Dental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exam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Dental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abscess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Overall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4A565B"/>
                </a:solidFill>
                <a:latin typeface="Trebuchet MS"/>
                <a:cs typeface="Trebuchet MS"/>
              </a:rPr>
              <a:t>-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chronically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poor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dentition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Decision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made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have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full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mouth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extraction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Patricia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5212080" cy="198691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After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extraction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done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5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4A565B"/>
                </a:solidFill>
                <a:latin typeface="Trebuchet MS"/>
                <a:cs typeface="Trebuchet MS"/>
              </a:rPr>
              <a:t>MORE</a:t>
            </a:r>
            <a:r>
              <a:rPr sz="2400" spc="-1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4A565B"/>
                </a:solidFill>
                <a:latin typeface="Trebuchet MS"/>
                <a:cs typeface="Trebuchet MS"/>
              </a:rPr>
              <a:t>SIB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5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4A565B"/>
                </a:solidFill>
                <a:latin typeface="Trebuchet MS"/>
                <a:cs typeface="Trebuchet MS"/>
              </a:rPr>
              <a:t>MORE</a:t>
            </a:r>
            <a:r>
              <a:rPr sz="2400" spc="-1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EATING</a:t>
            </a:r>
            <a:r>
              <a:rPr sz="2400" spc="-1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4A565B"/>
                </a:solidFill>
                <a:latin typeface="Trebuchet MS"/>
                <a:cs typeface="Trebuchet MS"/>
              </a:rPr>
              <a:t>WELL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60" dirty="0">
                <a:solidFill>
                  <a:srgbClr val="4A565B"/>
                </a:solidFill>
                <a:latin typeface="Trebuchet MS"/>
                <a:cs typeface="Trebuchet MS"/>
              </a:rPr>
              <a:t>SMILING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GENERALLY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4A565B"/>
                </a:solidFill>
                <a:latin typeface="Trebuchet MS"/>
                <a:cs typeface="Trebuchet MS"/>
              </a:rPr>
              <a:t>HAPPY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Behaviors</a:t>
            </a:r>
            <a:r>
              <a:rPr spc="-265" dirty="0"/>
              <a:t> </a:t>
            </a:r>
            <a:r>
              <a:rPr spc="-75" dirty="0"/>
              <a:t>Associated</a:t>
            </a:r>
            <a:r>
              <a:rPr spc="-275" dirty="0"/>
              <a:t> </a:t>
            </a:r>
            <a:r>
              <a:rPr spc="-204" dirty="0"/>
              <a:t>with</a:t>
            </a:r>
            <a:r>
              <a:rPr spc="-254" dirty="0"/>
              <a:t> </a:t>
            </a:r>
            <a:r>
              <a:rPr spc="-90" dirty="0"/>
              <a:t>Dental</a:t>
            </a:r>
            <a:r>
              <a:rPr spc="-260" dirty="0"/>
              <a:t> </a:t>
            </a:r>
            <a:r>
              <a:rPr spc="60" dirty="0"/>
              <a:t>Issues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pc="-114" dirty="0"/>
              <a:t>Hitting</a:t>
            </a:r>
            <a:r>
              <a:rPr spc="-65" dirty="0"/>
              <a:t> </a:t>
            </a:r>
            <a:r>
              <a:rPr spc="-20" dirty="0"/>
              <a:t>self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dirty="0"/>
              <a:t>Hands</a:t>
            </a:r>
            <a:r>
              <a:rPr spc="-110" dirty="0"/>
              <a:t> in</a:t>
            </a:r>
            <a:r>
              <a:rPr spc="-120" dirty="0"/>
              <a:t> </a:t>
            </a:r>
            <a:r>
              <a:rPr spc="-20" dirty="0"/>
              <a:t>mouth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pc="-25" dirty="0"/>
              <a:t>Refusal</a:t>
            </a:r>
            <a:r>
              <a:rPr spc="-145" dirty="0"/>
              <a:t> </a:t>
            </a:r>
            <a:r>
              <a:rPr spc="-120" dirty="0"/>
              <a:t>to</a:t>
            </a:r>
            <a:r>
              <a:rPr spc="-140" dirty="0"/>
              <a:t> </a:t>
            </a:r>
            <a:r>
              <a:rPr spc="-25" dirty="0"/>
              <a:t>eat</a:t>
            </a: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pc="-70" dirty="0"/>
              <a:t>Spitting</a:t>
            </a:r>
            <a:r>
              <a:rPr spc="-125" dirty="0"/>
              <a:t> </a:t>
            </a:r>
            <a:r>
              <a:rPr spc="-80" dirty="0"/>
              <a:t>out</a:t>
            </a:r>
            <a:r>
              <a:rPr spc="-155" dirty="0"/>
              <a:t> </a:t>
            </a:r>
            <a:r>
              <a:rPr spc="-20" dirty="0"/>
              <a:t>food</a:t>
            </a: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5801995" algn="l"/>
              </a:tabLst>
            </a:pPr>
            <a:r>
              <a:rPr dirty="0"/>
              <a:t>Physical</a:t>
            </a:r>
            <a:r>
              <a:rPr spc="-145" dirty="0"/>
              <a:t> </a:t>
            </a:r>
            <a:r>
              <a:rPr spc="-30" dirty="0"/>
              <a:t>or</a:t>
            </a:r>
            <a:r>
              <a:rPr spc="-145" dirty="0"/>
              <a:t> </a:t>
            </a:r>
            <a:r>
              <a:rPr spc="-60" dirty="0"/>
              <a:t>verbal</a:t>
            </a:r>
            <a:r>
              <a:rPr spc="-165" dirty="0"/>
              <a:t> </a:t>
            </a:r>
            <a:r>
              <a:rPr dirty="0"/>
              <a:t>aggression</a:t>
            </a:r>
            <a:r>
              <a:rPr spc="-120" dirty="0"/>
              <a:t> </a:t>
            </a:r>
            <a:r>
              <a:rPr spc="-10" dirty="0"/>
              <a:t>particularly</a:t>
            </a:r>
            <a:r>
              <a:rPr dirty="0"/>
              <a:t>	</a:t>
            </a:r>
            <a:r>
              <a:rPr spc="-35" dirty="0"/>
              <a:t>around 	</a:t>
            </a:r>
            <a:r>
              <a:rPr spc="-10" dirty="0"/>
              <a:t>mealtimes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243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Chris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7829550" cy="23056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100" dirty="0">
                <a:solidFill>
                  <a:srgbClr val="4A565B"/>
                </a:solidFill>
                <a:latin typeface="Trebuchet MS"/>
                <a:cs typeface="Trebuchet MS"/>
              </a:rPr>
              <a:t>28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y/o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profound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spastic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quadriplegia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55" dirty="0">
                <a:solidFill>
                  <a:srgbClr val="4A565B"/>
                </a:solidFill>
                <a:latin typeface="Trebuchet MS"/>
                <a:cs typeface="Trebuchet MS"/>
              </a:rPr>
              <a:t>Slow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progression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lethargy,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decreased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level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alertness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eating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Becoming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agitated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aggressive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times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Vomiting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Craig</a:t>
            </a:r>
            <a:r>
              <a:rPr spc="-300" dirty="0"/>
              <a:t> </a:t>
            </a:r>
            <a:r>
              <a:rPr spc="-120" dirty="0"/>
              <a:t>Escudé,</a:t>
            </a:r>
            <a:r>
              <a:rPr spc="-305" dirty="0"/>
              <a:t> </a:t>
            </a:r>
            <a:r>
              <a:rPr dirty="0"/>
              <a:t>MD,</a:t>
            </a:r>
            <a:r>
              <a:rPr spc="-285" dirty="0"/>
              <a:t> </a:t>
            </a:r>
            <a:r>
              <a:rPr spc="-50" dirty="0"/>
              <a:t>FAAFP,</a:t>
            </a:r>
            <a:r>
              <a:rPr spc="-295" dirty="0"/>
              <a:t> </a:t>
            </a:r>
            <a:r>
              <a:rPr spc="180" dirty="0"/>
              <a:t>FAADM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80920"/>
            <a:ext cx="7161530" cy="36810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marR="797560" indent="-2286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Board-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Certified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Fellow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the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American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Academy</a:t>
            </a:r>
            <a:r>
              <a:rPr sz="2200" spc="-8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of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Family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Physicians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American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Academy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of </a:t>
            </a:r>
            <a:r>
              <a:rPr sz="2200" spc="-55" dirty="0">
                <a:solidFill>
                  <a:srgbClr val="4A565B"/>
                </a:solidFill>
                <a:latin typeface="Trebuchet MS"/>
                <a:cs typeface="Trebuchet MS"/>
              </a:rPr>
              <a:t>Developmental</a:t>
            </a: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Medicine</a:t>
            </a:r>
            <a:endParaRPr sz="22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1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Over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110" dirty="0">
                <a:solidFill>
                  <a:srgbClr val="4A565B"/>
                </a:solidFill>
                <a:latin typeface="Trebuchet MS"/>
                <a:cs typeface="Trebuchet MS"/>
              </a:rPr>
              <a:t>20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years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4A565B"/>
                </a:solidFill>
                <a:latin typeface="Trebuchet MS"/>
                <a:cs typeface="Trebuchet MS"/>
              </a:rPr>
              <a:t>experience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A565B"/>
                </a:solidFill>
                <a:latin typeface="Trebuchet MS"/>
                <a:cs typeface="Trebuchet MS"/>
              </a:rPr>
              <a:t>caring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for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people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mental illness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4A565B"/>
                </a:solidFill>
                <a:latin typeface="Trebuchet MS"/>
                <a:cs typeface="Trebuchet MS"/>
              </a:rPr>
              <a:t>intellectual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developmental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disabilities</a:t>
            </a:r>
            <a:endParaRPr sz="2200">
              <a:latin typeface="Trebuchet MS"/>
              <a:cs typeface="Trebuchet MS"/>
            </a:endParaRPr>
          </a:p>
          <a:p>
            <a:pPr marL="241300" marR="1184275" indent="-228600">
              <a:lnSpc>
                <a:spcPts val="211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Medical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Director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Hudspeth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Regional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Center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in 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Whitfield,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260" dirty="0">
                <a:solidFill>
                  <a:srgbClr val="4A565B"/>
                </a:solidFill>
                <a:latin typeface="Trebuchet MS"/>
                <a:cs typeface="Trebuchet MS"/>
              </a:rPr>
              <a:t>MS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475" dirty="0">
                <a:solidFill>
                  <a:srgbClr val="4A565B"/>
                </a:solidFill>
                <a:latin typeface="Trebuchet MS"/>
                <a:cs typeface="Trebuchet MS"/>
              </a:rPr>
              <a:t>–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80" dirty="0">
                <a:solidFill>
                  <a:srgbClr val="4A565B"/>
                </a:solidFill>
                <a:latin typeface="Trebuchet MS"/>
                <a:cs typeface="Trebuchet MS"/>
              </a:rPr>
              <a:t>Retired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2018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9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Founder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2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DETECT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President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IntellectAbility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ts val="2435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45" dirty="0">
                <a:solidFill>
                  <a:srgbClr val="4A565B"/>
                </a:solidFill>
                <a:latin typeface="Trebuchet MS"/>
                <a:cs typeface="Trebuchet MS"/>
              </a:rPr>
              <a:t>Author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145" dirty="0">
                <a:solidFill>
                  <a:srgbClr val="4A565B"/>
                </a:solidFill>
                <a:latin typeface="Trebuchet MS"/>
                <a:cs typeface="Trebuchet MS"/>
              </a:rPr>
              <a:t>Clinical</a:t>
            </a:r>
            <a:r>
              <a:rPr sz="2300" i="1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55" dirty="0">
                <a:solidFill>
                  <a:srgbClr val="4A565B"/>
                </a:solidFill>
                <a:latin typeface="Trebuchet MS"/>
                <a:cs typeface="Trebuchet MS"/>
              </a:rPr>
              <a:t>Pearls</a:t>
            </a:r>
            <a:r>
              <a:rPr sz="2300" i="1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165" dirty="0">
                <a:solidFill>
                  <a:srgbClr val="4A565B"/>
                </a:solidFill>
                <a:latin typeface="Trebuchet MS"/>
                <a:cs typeface="Trebuchet MS"/>
              </a:rPr>
              <a:t>in </a:t>
            </a:r>
            <a:r>
              <a:rPr sz="2300" i="1" spc="-10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r>
              <a:rPr sz="2300" i="1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125" dirty="0">
                <a:solidFill>
                  <a:srgbClr val="4A565B"/>
                </a:solidFill>
                <a:latin typeface="Trebuchet MS"/>
                <a:cs typeface="Trebuchet MS"/>
              </a:rPr>
              <a:t>Healthcare</a:t>
            </a:r>
            <a:r>
              <a:rPr sz="2300" i="1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  <a:p>
            <a:pPr marL="240665">
              <a:lnSpc>
                <a:spcPts val="2435"/>
              </a:lnSpc>
            </a:pPr>
            <a:r>
              <a:rPr sz="2300" i="1" spc="-130" dirty="0">
                <a:solidFill>
                  <a:srgbClr val="4A565B"/>
                </a:solidFill>
                <a:latin typeface="Trebuchet MS"/>
                <a:cs typeface="Trebuchet MS"/>
              </a:rPr>
              <a:t>Curriculum</a:t>
            </a:r>
            <a:r>
              <a:rPr sz="2300" i="1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165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300" i="1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20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r>
              <a:rPr sz="2300" i="1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300" i="1" spc="-10" dirty="0">
                <a:solidFill>
                  <a:srgbClr val="4A565B"/>
                </a:solidFill>
                <a:latin typeface="Trebuchet MS"/>
                <a:cs typeface="Trebuchet MS"/>
              </a:rPr>
              <a:t>Healthcare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4735" y="2261147"/>
            <a:ext cx="1907764" cy="285956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Behaviors</a:t>
            </a:r>
            <a:r>
              <a:rPr spc="-260" dirty="0"/>
              <a:t> </a:t>
            </a:r>
            <a:r>
              <a:rPr spc="-75" dirty="0"/>
              <a:t>Associated</a:t>
            </a:r>
            <a:r>
              <a:rPr spc="-270" dirty="0"/>
              <a:t> </a:t>
            </a:r>
            <a:r>
              <a:rPr spc="-204" dirty="0"/>
              <a:t>with</a:t>
            </a:r>
            <a:r>
              <a:rPr spc="-250" dirty="0"/>
              <a:t> </a:t>
            </a:r>
            <a:r>
              <a:rPr spc="-90" dirty="0"/>
              <a:t>Constipation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9961"/>
            <a:ext cx="6176010" cy="36741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Guarding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abdomen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Rocking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able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sit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still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(up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down)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Hitting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self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abdomen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Fetal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position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lying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Knees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drawn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up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chest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sitting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Physical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without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definite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antecedent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Refusal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eat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8249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William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7094855" cy="2545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90805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19-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year-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old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male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Profound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IDD,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loves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attention 	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interaction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others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Dramatically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falling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ground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Spells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listening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Episodes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talking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very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loudly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for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several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seconds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Falling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asleep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very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suddenly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8249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William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7160259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Thought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be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exhibiting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attention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seeking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behavior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Another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staff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saw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25" dirty="0">
                <a:solidFill>
                  <a:srgbClr val="4A565B"/>
                </a:solidFill>
                <a:latin typeface="Trebuchet MS"/>
                <a:cs typeface="Trebuchet MS"/>
              </a:rPr>
              <a:t>it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felt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medical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evaluation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was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indicated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Diagnosed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seizure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disorder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William</a:t>
            </a:r>
            <a:r>
              <a:rPr spc="-290" dirty="0"/>
              <a:t> </a:t>
            </a:r>
            <a:r>
              <a:rPr spc="965" dirty="0"/>
              <a:t>–</a:t>
            </a:r>
            <a:r>
              <a:rPr spc="-290" dirty="0"/>
              <a:t> </a:t>
            </a:r>
            <a:r>
              <a:rPr spc="-130" dirty="0"/>
              <a:t>Take</a:t>
            </a:r>
            <a:r>
              <a:rPr spc="-305" dirty="0"/>
              <a:t> </a:t>
            </a:r>
            <a:r>
              <a:rPr spc="-55" dirty="0"/>
              <a:t>Home</a:t>
            </a:r>
            <a:r>
              <a:rPr spc="-280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7388859" cy="20510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Focal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seizures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can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be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difficult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diagnosis</a:t>
            </a:r>
            <a:endParaRPr sz="2400">
              <a:latin typeface="Trebuchet MS"/>
              <a:cs typeface="Trebuchet MS"/>
            </a:endParaRPr>
          </a:p>
          <a:p>
            <a:pPr marL="240029" marR="29337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Harder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diagnose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4A565B"/>
                </a:solidFill>
                <a:latin typeface="Trebuchet MS"/>
                <a:cs typeface="Trebuchet MS"/>
              </a:rPr>
              <a:t>if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person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has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limited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ability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to 	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communicate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4" dirty="0">
                <a:solidFill>
                  <a:srgbClr val="4A565B"/>
                </a:solidFill>
                <a:latin typeface="Trebuchet MS"/>
                <a:cs typeface="Trebuchet MS"/>
              </a:rPr>
              <a:t>“aura”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symptoms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Important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notice,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document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communicate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subtle 	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symptoms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to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help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have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an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accurate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diagnosis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3135" y="49034"/>
            <a:ext cx="319405" cy="314325"/>
          </a:xfrm>
          <a:custGeom>
            <a:avLst/>
            <a:gdLst/>
            <a:ahLst/>
            <a:cxnLst/>
            <a:rect l="l" t="t" r="r" b="b"/>
            <a:pathLst>
              <a:path w="319404" h="314325">
                <a:moveTo>
                  <a:pt x="318871" y="0"/>
                </a:moveTo>
                <a:lnTo>
                  <a:pt x="156870" y="0"/>
                </a:lnTo>
                <a:lnTo>
                  <a:pt x="0" y="156883"/>
                </a:lnTo>
                <a:lnTo>
                  <a:pt x="156870" y="313766"/>
                </a:lnTo>
                <a:lnTo>
                  <a:pt x="318871" y="313766"/>
                </a:lnTo>
                <a:lnTo>
                  <a:pt x="31887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Behaviors</a:t>
            </a:r>
            <a:r>
              <a:rPr spc="-254" dirty="0"/>
              <a:t> </a:t>
            </a:r>
            <a:r>
              <a:rPr spc="-90" dirty="0"/>
              <a:t>associated</a:t>
            </a:r>
            <a:r>
              <a:rPr spc="-260" dirty="0"/>
              <a:t> </a:t>
            </a:r>
            <a:r>
              <a:rPr spc="-204" dirty="0"/>
              <a:t>with</a:t>
            </a:r>
            <a:r>
              <a:rPr spc="-245" dirty="0"/>
              <a:t> </a:t>
            </a:r>
            <a:r>
              <a:rPr spc="-10" dirty="0"/>
              <a:t>Seizures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pc="-10" dirty="0"/>
              <a:t>Disrobing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pc="-45" dirty="0"/>
              <a:t>Increased</a:t>
            </a:r>
            <a:r>
              <a:rPr spc="-125" dirty="0"/>
              <a:t> </a:t>
            </a:r>
            <a:r>
              <a:rPr spc="-10" dirty="0"/>
              <a:t>agitation</a:t>
            </a: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pc="-70" dirty="0"/>
              <a:t>Failure</a:t>
            </a:r>
            <a:r>
              <a:rPr spc="-150" dirty="0"/>
              <a:t> </a:t>
            </a:r>
            <a:r>
              <a:rPr spc="-120" dirty="0"/>
              <a:t>to</a:t>
            </a:r>
            <a:r>
              <a:rPr spc="-140" dirty="0"/>
              <a:t> </a:t>
            </a:r>
            <a:r>
              <a:rPr spc="-130" dirty="0"/>
              <a:t>“pay</a:t>
            </a:r>
            <a:r>
              <a:rPr spc="-135" dirty="0"/>
              <a:t> </a:t>
            </a:r>
            <a:r>
              <a:rPr spc="-155" dirty="0"/>
              <a:t>attention”</a:t>
            </a:r>
            <a:r>
              <a:rPr spc="-105" dirty="0"/>
              <a:t> </a:t>
            </a:r>
            <a:r>
              <a:rPr spc="-110" dirty="0"/>
              <a:t>in</a:t>
            </a:r>
            <a:r>
              <a:rPr spc="-125" dirty="0"/>
              <a:t> </a:t>
            </a:r>
            <a:r>
              <a:rPr spc="-40" dirty="0"/>
              <a:t>children 	</a:t>
            </a:r>
            <a:r>
              <a:rPr spc="-30" dirty="0"/>
              <a:t>or</a:t>
            </a:r>
            <a:r>
              <a:rPr spc="-150" dirty="0"/>
              <a:t> </a:t>
            </a:r>
            <a:r>
              <a:rPr spc="-40" dirty="0"/>
              <a:t>“daydreaming”</a:t>
            </a:r>
          </a:p>
          <a:p>
            <a:pPr marL="240029" indent="-227329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029" algn="l"/>
              </a:tabLst>
            </a:pPr>
            <a:r>
              <a:rPr dirty="0"/>
              <a:t>Sexually</a:t>
            </a:r>
            <a:r>
              <a:rPr spc="-140" dirty="0"/>
              <a:t> </a:t>
            </a:r>
            <a:r>
              <a:rPr spc="-85" dirty="0"/>
              <a:t>acting</a:t>
            </a:r>
            <a:r>
              <a:rPr spc="-100" dirty="0"/>
              <a:t> </a:t>
            </a:r>
            <a:r>
              <a:rPr spc="-25" dirty="0"/>
              <a:t>out</a:t>
            </a:r>
          </a:p>
          <a:p>
            <a:pPr marL="240029" marR="17780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Physical</a:t>
            </a:r>
            <a:r>
              <a:rPr spc="-145" dirty="0"/>
              <a:t> </a:t>
            </a:r>
            <a:r>
              <a:rPr spc="-30" dirty="0"/>
              <a:t>or</a:t>
            </a:r>
            <a:r>
              <a:rPr spc="-145" dirty="0"/>
              <a:t> </a:t>
            </a:r>
            <a:r>
              <a:rPr spc="-60" dirty="0"/>
              <a:t>verbal</a:t>
            </a:r>
            <a:r>
              <a:rPr spc="-165" dirty="0"/>
              <a:t> </a:t>
            </a:r>
            <a:r>
              <a:rPr dirty="0"/>
              <a:t>aggression</a:t>
            </a:r>
            <a:r>
              <a:rPr spc="-120" dirty="0"/>
              <a:t> </a:t>
            </a:r>
            <a:r>
              <a:rPr spc="-70" dirty="0"/>
              <a:t>with 	</a:t>
            </a:r>
            <a:r>
              <a:rPr dirty="0"/>
              <a:t>no</a:t>
            </a:r>
            <a:r>
              <a:rPr spc="-155" dirty="0"/>
              <a:t> </a:t>
            </a:r>
            <a:r>
              <a:rPr spc="-10" dirty="0"/>
              <a:t>trigger</a:t>
            </a:r>
          </a:p>
          <a:p>
            <a:pPr marL="240029" marR="856615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pc="-114" dirty="0"/>
              <a:t>Repetitive</a:t>
            </a:r>
            <a:r>
              <a:rPr spc="-120" dirty="0"/>
              <a:t> </a:t>
            </a:r>
            <a:r>
              <a:rPr spc="-30" dirty="0"/>
              <a:t>or</a:t>
            </a:r>
            <a:r>
              <a:rPr spc="-125" dirty="0"/>
              <a:t> </a:t>
            </a:r>
            <a:r>
              <a:rPr spc="-110" dirty="0"/>
              <a:t>ritualistic</a:t>
            </a:r>
            <a:r>
              <a:rPr spc="-105" dirty="0"/>
              <a:t> </a:t>
            </a:r>
            <a:r>
              <a:rPr spc="-20" dirty="0"/>
              <a:t>type 	</a:t>
            </a:r>
            <a:r>
              <a:rPr spc="-45" dirty="0"/>
              <a:t>behaviors</a:t>
            </a:r>
            <a:r>
              <a:rPr spc="-140" dirty="0"/>
              <a:t> </a:t>
            </a:r>
            <a:r>
              <a:rPr spc="-125" dirty="0"/>
              <a:t>that </a:t>
            </a:r>
            <a:r>
              <a:rPr spc="-65" dirty="0"/>
              <a:t>are</a:t>
            </a:r>
            <a:r>
              <a:rPr spc="-145" dirty="0"/>
              <a:t> </a:t>
            </a:r>
            <a:r>
              <a:rPr spc="-25" dirty="0"/>
              <a:t>short</a:t>
            </a:r>
            <a:r>
              <a:rPr spc="-135" dirty="0"/>
              <a:t> </a:t>
            </a:r>
            <a:r>
              <a:rPr spc="-60" dirty="0"/>
              <a:t>lived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0940" y="1712341"/>
            <a:ext cx="2625725" cy="27609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Rapid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eye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blinking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Tantrums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Falls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Sudden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“sleep”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Random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talking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Hard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“reach”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508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Sheila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7981315" cy="25082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100" dirty="0">
                <a:solidFill>
                  <a:srgbClr val="4A565B"/>
                </a:solidFill>
                <a:latin typeface="Trebuchet MS"/>
                <a:cs typeface="Trebuchet MS"/>
              </a:rPr>
              <a:t>28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y/o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female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Becoming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fidgety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could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seem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sit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still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even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during 	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favorite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TV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show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Putting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hands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pants</a:t>
            </a:r>
            <a:endParaRPr sz="2400">
              <a:latin typeface="Trebuchet MS"/>
              <a:cs typeface="Trebuchet MS"/>
            </a:endParaRPr>
          </a:p>
          <a:p>
            <a:pPr marL="240029" marR="369570" indent="-227329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Become</a:t>
            </a:r>
            <a:r>
              <a:rPr sz="2400" spc="-1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upset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assisted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bathroom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would 	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bite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her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arm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508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Sheila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3930650" cy="12020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Urinalysis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TNTC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4A565B"/>
                </a:solidFill>
                <a:latin typeface="Trebuchet MS"/>
                <a:cs typeface="Trebuchet MS"/>
              </a:rPr>
              <a:t>WBC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Culture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positive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for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E.coli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6546"/>
            <a:ext cx="969010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  <a:tabLst>
                <a:tab pos="6505575" algn="l"/>
              </a:tabLst>
            </a:pPr>
            <a:r>
              <a:rPr spc="-30" dirty="0"/>
              <a:t>Behaviors</a:t>
            </a:r>
            <a:r>
              <a:rPr spc="-254" dirty="0"/>
              <a:t> </a:t>
            </a:r>
            <a:r>
              <a:rPr spc="-75" dirty="0"/>
              <a:t>Associated</a:t>
            </a:r>
            <a:r>
              <a:rPr spc="-260" dirty="0"/>
              <a:t> </a:t>
            </a:r>
            <a:r>
              <a:rPr spc="-20" dirty="0"/>
              <a:t>with</a:t>
            </a:r>
            <a:r>
              <a:rPr dirty="0"/>
              <a:t>	</a:t>
            </a:r>
            <a:r>
              <a:rPr spc="-40" dirty="0"/>
              <a:t>Urinary</a:t>
            </a:r>
            <a:r>
              <a:rPr spc="-270" dirty="0"/>
              <a:t> </a:t>
            </a:r>
            <a:r>
              <a:rPr spc="-160" dirty="0"/>
              <a:t>Tract </a:t>
            </a:r>
            <a:r>
              <a:rPr spc="-25" dirty="0"/>
              <a:t>Infections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2341"/>
            <a:ext cx="4846320" cy="34194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New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onset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urinary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Agitation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  <a:tab pos="2726690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able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sit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still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(up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down)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Repetitive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trips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toilet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661670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Screaming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approaching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toilet 	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endParaRPr sz="2400">
              <a:latin typeface="Trebuchet MS"/>
              <a:cs typeface="Trebuchet MS"/>
            </a:endParaRPr>
          </a:p>
          <a:p>
            <a:pPr marL="240029" marR="271780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Grabbing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genitals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rubbing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with 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objects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712341"/>
            <a:ext cx="4725035" cy="30905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Hands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in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pants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715010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Physical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aggression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with 	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trigger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Abdominal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guarding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Rocking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Change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in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cognitive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status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Fatigue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343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Terry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7914640" cy="43091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20" dirty="0">
                <a:solidFill>
                  <a:srgbClr val="4A565B"/>
                </a:solidFill>
                <a:latin typeface="Trebuchet MS"/>
                <a:cs typeface="Trebuchet MS"/>
              </a:rPr>
              <a:t>69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y/o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male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usually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pleasant,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calm,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cooperative,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verbal 	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but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understands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many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gestures,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continent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bowel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and 	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bladder,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feeds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himself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Has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episodes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pacing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floor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Nervous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appearing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Anxious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Starts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scratching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at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his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neck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chest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Starts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yelling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out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loud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vocalizations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2400">
              <a:latin typeface="Trebuchet MS"/>
              <a:cs typeface="Trebuchet MS"/>
            </a:endParaRPr>
          </a:p>
          <a:p>
            <a:pPr marL="186690">
              <a:lnSpc>
                <a:spcPct val="100000"/>
              </a:lnSpc>
            </a:pPr>
            <a:r>
              <a:rPr sz="2400" spc="-55" dirty="0">
                <a:latin typeface="Trebuchet MS"/>
                <a:cs typeface="Trebuchet MS"/>
              </a:rPr>
              <a:t>Staff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felt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he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was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having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panic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attacks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343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Terry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081395" cy="13925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Appeared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have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trouble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catching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his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breath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Appeared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pale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Seemed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weak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“Behaviors”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2341"/>
            <a:ext cx="8048625" cy="18497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Often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reason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for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seeking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psychiatric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consultation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common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reason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for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psychotropic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medication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prescriptions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2/3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people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are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on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psychotropic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medication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29" dirty="0">
                <a:solidFill>
                  <a:srgbClr val="4A565B"/>
                </a:solidFill>
                <a:latin typeface="Trebuchet MS"/>
                <a:cs typeface="Trebuchet MS"/>
              </a:rPr>
              <a:t>1/3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have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psychiatric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diagnosis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900" y="5800035"/>
            <a:ext cx="935545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Deb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S,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Unwin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G, Deb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T.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Characteristics</a:t>
            </a:r>
            <a:r>
              <a:rPr sz="11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trajectory</a:t>
            </a:r>
            <a:r>
              <a:rPr sz="11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psychotropic</a:t>
            </a:r>
            <a:r>
              <a:rPr sz="11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medication</a:t>
            </a:r>
            <a:r>
              <a:rPr sz="11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general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antipsychotics</a:t>
            </a:r>
            <a:r>
              <a:rPr sz="11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particular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among</a:t>
            </a:r>
            <a:r>
              <a:rPr sz="11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adults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an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intellectual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disability</a:t>
            </a:r>
            <a:r>
              <a:rPr sz="11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who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exhibit</a:t>
            </a:r>
            <a:r>
              <a:rPr sz="11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aggressive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behaviour.</a:t>
            </a:r>
            <a:r>
              <a:rPr sz="11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J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Intellect</a:t>
            </a:r>
            <a:r>
              <a:rPr sz="11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Disabil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Res.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2015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Jan;59(1):11-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25.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doi: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10.1111/jir.12119.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Epub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2014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Jan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22.</a:t>
            </a:r>
            <a:r>
              <a:rPr sz="11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PMID:</a:t>
            </a:r>
            <a:r>
              <a:rPr sz="11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24450426.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8298"/>
            <a:ext cx="1343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Terry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5289550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Taken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4A565B"/>
                </a:solidFill>
                <a:latin typeface="Trebuchet MS"/>
                <a:cs typeface="Trebuchet MS"/>
              </a:rPr>
              <a:t>ER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Diagnosed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myocardial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infarction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Behaviors</a:t>
            </a:r>
            <a:r>
              <a:rPr spc="-265" dirty="0"/>
              <a:t> </a:t>
            </a:r>
            <a:r>
              <a:rPr spc="-75" dirty="0"/>
              <a:t>Associated</a:t>
            </a:r>
            <a:r>
              <a:rPr spc="-270" dirty="0"/>
              <a:t> </a:t>
            </a:r>
            <a:r>
              <a:rPr spc="-204" dirty="0"/>
              <a:t>with</a:t>
            </a:r>
            <a:r>
              <a:rPr spc="-260" dirty="0"/>
              <a:t> </a:t>
            </a:r>
            <a:r>
              <a:rPr spc="-80" dirty="0"/>
              <a:t>Chest</a:t>
            </a:r>
            <a:r>
              <a:rPr spc="-240" dirty="0"/>
              <a:t> </a:t>
            </a:r>
            <a:r>
              <a:rPr spc="-20" dirty="0"/>
              <a:t>Pain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4783455" cy="3218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Scratching,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hitting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rubbing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chest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Crying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Yelling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out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Agitation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Anxiety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Shortness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breath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Weakness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John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3816350" cy="23056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100" dirty="0">
                <a:solidFill>
                  <a:srgbClr val="4A565B"/>
                </a:solidFill>
                <a:latin typeface="Trebuchet MS"/>
                <a:cs typeface="Trebuchet MS"/>
              </a:rPr>
              <a:t>28-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year-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old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male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Non-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Ambulatory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Requires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help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all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4A565B"/>
                </a:solidFill>
                <a:latin typeface="Trebuchet MS"/>
                <a:cs typeface="Trebuchet MS"/>
              </a:rPr>
              <a:t>ADLs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Eats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independently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John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2702560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Profound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Otherwise,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healthy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John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12341"/>
            <a:ext cx="6795134" cy="18497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95" dirty="0">
                <a:solidFill>
                  <a:srgbClr val="4A565B"/>
                </a:solidFill>
                <a:latin typeface="Trebuchet MS"/>
                <a:cs typeface="Trebuchet MS"/>
              </a:rPr>
              <a:t>Was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noted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by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staff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to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have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limp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one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morning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6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report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4A565B"/>
                </a:solidFill>
                <a:latin typeface="Trebuchet MS"/>
                <a:cs typeface="Trebuchet MS"/>
              </a:rPr>
              <a:t>injury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fall</a:t>
            </a:r>
            <a:endParaRPr sz="2400">
              <a:latin typeface="Trebuchet MS"/>
              <a:cs typeface="Trebuchet MS"/>
            </a:endParaRPr>
          </a:p>
          <a:p>
            <a:pPr marL="12700" marR="387985" indent="227329">
              <a:lnSpc>
                <a:spcPts val="3600"/>
              </a:lnSpc>
              <a:spcBef>
                <a:spcPts val="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First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noted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when</a:t>
            </a:r>
            <a:r>
              <a:rPr sz="2400" spc="-18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4A565B"/>
                </a:solidFill>
                <a:latin typeface="Trebuchet MS"/>
                <a:cs typeface="Trebuchet MS"/>
              </a:rPr>
              <a:t>the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staff</a:t>
            </a:r>
            <a:r>
              <a:rPr sz="24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got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him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up</a:t>
            </a:r>
            <a:r>
              <a:rPr sz="2400" spc="-16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out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bed </a:t>
            </a:r>
            <a:r>
              <a:rPr sz="2400" spc="-20" dirty="0">
                <a:solidFill>
                  <a:srgbClr val="EC7C30"/>
                </a:solidFill>
                <a:latin typeface="Trebuchet MS"/>
                <a:cs typeface="Trebuchet MS"/>
              </a:rPr>
              <a:t>Differential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John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7474584" cy="2089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  <a:tab pos="4296410" algn="l"/>
              </a:tabLst>
            </a:pP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Foot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520" dirty="0">
                <a:solidFill>
                  <a:srgbClr val="4A565B"/>
                </a:solidFill>
                <a:latin typeface="Trebuchet MS"/>
                <a:cs typeface="Trebuchet MS"/>
              </a:rPr>
              <a:t>–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redness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swelling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or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	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tenderness,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no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pain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with 	</a:t>
            </a:r>
            <a:r>
              <a:rPr sz="2400" spc="100" dirty="0">
                <a:solidFill>
                  <a:srgbClr val="4A565B"/>
                </a:solidFill>
                <a:latin typeface="Trebuchet MS"/>
                <a:cs typeface="Trebuchet MS"/>
              </a:rPr>
              <a:t>ROM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Knee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4A565B"/>
                </a:solidFill>
                <a:latin typeface="Trebuchet MS"/>
                <a:cs typeface="Trebuchet MS"/>
              </a:rPr>
              <a:t>-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normal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Hip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520" dirty="0">
                <a:solidFill>
                  <a:srgbClr val="4A565B"/>
                </a:solidFill>
                <a:latin typeface="Trebuchet MS"/>
                <a:cs typeface="Trebuchet MS"/>
              </a:rPr>
              <a:t>–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normal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What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else?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John’s</a:t>
            </a:r>
            <a:r>
              <a:rPr spc="-290" dirty="0"/>
              <a:t> </a:t>
            </a:r>
            <a:r>
              <a:rPr spc="75" dirty="0"/>
              <a:t>Shoe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6849" y="113131"/>
            <a:ext cx="5004983" cy="66782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43342" y="6538293"/>
            <a:ext cx="1644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Photo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credit: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Craig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Escudé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dirty="0"/>
              <a:t>John</a:t>
            </a:r>
            <a:r>
              <a:rPr spc="-265" dirty="0"/>
              <a:t> </a:t>
            </a:r>
            <a:r>
              <a:rPr spc="965" dirty="0"/>
              <a:t>–</a:t>
            </a:r>
            <a:r>
              <a:rPr spc="-270" dirty="0"/>
              <a:t> </a:t>
            </a:r>
            <a:r>
              <a:rPr spc="-130" dirty="0"/>
              <a:t>Take</a:t>
            </a:r>
            <a:r>
              <a:rPr spc="-290" dirty="0"/>
              <a:t> </a:t>
            </a:r>
            <a:r>
              <a:rPr spc="-55" dirty="0"/>
              <a:t>Home</a:t>
            </a:r>
            <a:r>
              <a:rPr spc="-265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02257"/>
            <a:ext cx="2652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Think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4A565B"/>
                </a:solidFill>
                <a:latin typeface="Trebuchet MS"/>
                <a:cs typeface="Trebuchet MS"/>
              </a:rPr>
              <a:t>Simple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First!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133" y="616075"/>
            <a:ext cx="66046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Medical</a:t>
            </a:r>
            <a:r>
              <a:rPr spc="-245" dirty="0"/>
              <a:t> </a:t>
            </a:r>
            <a:r>
              <a:rPr dirty="0"/>
              <a:t>Causes</a:t>
            </a:r>
            <a:r>
              <a:rPr spc="-270" dirty="0"/>
              <a:t> </a:t>
            </a:r>
            <a:r>
              <a:rPr spc="-145" dirty="0"/>
              <a:t>of</a:t>
            </a:r>
            <a:r>
              <a:rPr spc="-260" dirty="0"/>
              <a:t> </a:t>
            </a:r>
            <a:r>
              <a:rPr spc="-10" dirty="0"/>
              <a:t>Behavior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2349" y="1609335"/>
            <a:ext cx="4511675" cy="490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</a:tabLst>
            </a:pPr>
            <a:r>
              <a:rPr sz="3200" spc="-125" dirty="0">
                <a:latin typeface="Trebuchet MS"/>
                <a:cs typeface="Trebuchet MS"/>
              </a:rPr>
              <a:t>GI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distress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55" dirty="0">
                <a:latin typeface="Trebuchet MS"/>
                <a:cs typeface="Trebuchet MS"/>
              </a:rPr>
              <a:t>Head</a:t>
            </a:r>
            <a:r>
              <a:rPr sz="3200" spc="-229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Pain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Dental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20" dirty="0">
                <a:latin typeface="Trebuchet MS"/>
                <a:cs typeface="Trebuchet MS"/>
              </a:rPr>
              <a:t>Constipation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Seizures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25" dirty="0">
                <a:latin typeface="Trebuchet MS"/>
                <a:cs typeface="Trebuchet MS"/>
              </a:rPr>
              <a:t>UTI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Pneumonia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Sexual</a:t>
            </a:r>
            <a:r>
              <a:rPr sz="3200" spc="-19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Abuse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85" dirty="0">
                <a:latin typeface="Trebuchet MS"/>
                <a:cs typeface="Trebuchet MS"/>
              </a:rPr>
              <a:t>Medication</a:t>
            </a:r>
            <a:r>
              <a:rPr sz="3200" spc="-22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Side</a:t>
            </a:r>
            <a:r>
              <a:rPr sz="3200" spc="-204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Effects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60" dirty="0">
                <a:latin typeface="Trebuchet MS"/>
                <a:cs typeface="Trebuchet MS"/>
              </a:rPr>
              <a:t>Chest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Pain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780" y="2720877"/>
            <a:ext cx="2457450" cy="28746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43.</a:t>
            </a:r>
            <a:r>
              <a:rPr sz="3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Elusive </a:t>
            </a: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causes</a:t>
            </a:r>
            <a:r>
              <a:rPr sz="3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Pain </a:t>
            </a: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Adverse Behaviors</a:t>
            </a:r>
            <a:r>
              <a:rPr sz="34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3400" b="0" dirty="0">
                <a:solidFill>
                  <a:srgbClr val="FFFFFF"/>
                </a:solidFill>
                <a:latin typeface="Calibri Light"/>
                <a:cs typeface="Calibri Light"/>
              </a:rPr>
              <a:t>People</a:t>
            </a:r>
            <a:r>
              <a:rPr sz="34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3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IDD</a:t>
            </a:r>
            <a:endParaRPr sz="3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31564" y="152399"/>
            <a:ext cx="8060690" cy="6705600"/>
            <a:chOff x="4131564" y="152399"/>
            <a:chExt cx="8060690" cy="6705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1564" y="152399"/>
              <a:ext cx="8060423" cy="6705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6445" y="348351"/>
              <a:ext cx="7865554" cy="6509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Reasons</a:t>
            </a:r>
            <a:r>
              <a:rPr spc="-305" dirty="0"/>
              <a:t> </a:t>
            </a:r>
            <a:r>
              <a:rPr spc="-120" dirty="0"/>
              <a:t>for</a:t>
            </a:r>
            <a:r>
              <a:rPr spc="-295" dirty="0"/>
              <a:t> </a:t>
            </a:r>
            <a:r>
              <a:rPr spc="-160" dirty="0"/>
              <a:t>“Behaviors”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2341"/>
            <a:ext cx="5259705" cy="36741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Underlying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4A565B"/>
                </a:solidFill>
                <a:latin typeface="Trebuchet MS"/>
                <a:cs typeface="Trebuchet MS"/>
              </a:rPr>
              <a:t>medical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condition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Mental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4A565B"/>
                </a:solidFill>
                <a:latin typeface="Trebuchet MS"/>
                <a:cs typeface="Trebuchet MS"/>
              </a:rPr>
              <a:t>health</a:t>
            </a:r>
            <a:r>
              <a:rPr sz="24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condition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55" dirty="0">
                <a:solidFill>
                  <a:srgbClr val="4A565B"/>
                </a:solidFill>
                <a:latin typeface="Trebuchet MS"/>
                <a:cs typeface="Trebuchet MS"/>
              </a:rPr>
              <a:t>Environmental</a:t>
            </a:r>
            <a:r>
              <a:rPr sz="2400" spc="-13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4A565B"/>
                </a:solidFill>
                <a:latin typeface="Trebuchet MS"/>
                <a:cs typeface="Trebuchet MS"/>
              </a:rPr>
              <a:t>social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conditions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Abuse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80" dirty="0">
                <a:solidFill>
                  <a:srgbClr val="4A565B"/>
                </a:solidFill>
                <a:latin typeface="Trebuchet MS"/>
                <a:cs typeface="Trebuchet MS"/>
              </a:rPr>
              <a:t>Communication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challenges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Normal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expression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A565B"/>
                </a:solidFill>
                <a:latin typeface="Trebuchet MS"/>
                <a:cs typeface="Trebuchet MS"/>
              </a:rPr>
              <a:t>of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emotions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Not</a:t>
            </a:r>
            <a:r>
              <a:rPr sz="24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4A565B"/>
                </a:solidFill>
                <a:latin typeface="Trebuchet MS"/>
                <a:cs typeface="Trebuchet MS"/>
              </a:rPr>
              <a:t>“that’s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4A565B"/>
                </a:solidFill>
                <a:latin typeface="Trebuchet MS"/>
                <a:cs typeface="Trebuchet MS"/>
              </a:rPr>
              <a:t>just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what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4A565B"/>
                </a:solidFill>
                <a:latin typeface="Trebuchet MS"/>
                <a:cs typeface="Trebuchet MS"/>
              </a:rPr>
              <a:t>people</a:t>
            </a:r>
            <a:r>
              <a:rPr sz="24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4A565B"/>
                </a:solidFill>
                <a:latin typeface="Trebuchet MS"/>
                <a:cs typeface="Trebuchet MS"/>
              </a:rPr>
              <a:t>do”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8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Elusive</a:t>
            </a:r>
            <a:r>
              <a:rPr spc="-254" dirty="0"/>
              <a:t> </a:t>
            </a:r>
            <a:r>
              <a:rPr dirty="0"/>
              <a:t>Causes</a:t>
            </a:r>
            <a:r>
              <a:rPr spc="-254" dirty="0"/>
              <a:t> </a:t>
            </a:r>
            <a:r>
              <a:rPr spc="-150" dirty="0"/>
              <a:t>of</a:t>
            </a:r>
            <a:r>
              <a:rPr spc="-254" dirty="0"/>
              <a:t> </a:t>
            </a:r>
            <a:r>
              <a:rPr spc="-55" dirty="0"/>
              <a:t>Pain</a:t>
            </a:r>
            <a:r>
              <a:rPr spc="-254" dirty="0"/>
              <a:t> </a:t>
            </a:r>
            <a:r>
              <a:rPr spc="-150" dirty="0"/>
              <a:t>include: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133" y="1609335"/>
            <a:ext cx="3998595" cy="3927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Dental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Sinusitis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Gallstones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10" dirty="0">
                <a:latin typeface="Trebuchet MS"/>
                <a:cs typeface="Trebuchet MS"/>
              </a:rPr>
              <a:t>Occult</a:t>
            </a:r>
            <a:r>
              <a:rPr sz="3200" spc="-20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Fracture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20" dirty="0">
                <a:latin typeface="Trebuchet MS"/>
                <a:cs typeface="Trebuchet MS"/>
              </a:rPr>
              <a:t>Constrictive</a:t>
            </a:r>
            <a:r>
              <a:rPr sz="3200" spc="-19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clothing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Grief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10" dirty="0">
                <a:latin typeface="Trebuchet MS"/>
                <a:cs typeface="Trebuchet MS"/>
              </a:rPr>
              <a:t>Abuse</a:t>
            </a:r>
            <a:endParaRPr sz="32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spc="-20" dirty="0">
                <a:latin typeface="Trebuchet MS"/>
                <a:cs typeface="Trebuchet MS"/>
              </a:rPr>
              <a:t>And</a:t>
            </a:r>
            <a:r>
              <a:rPr sz="3200" spc="-22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more…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527" y="2882909"/>
            <a:ext cx="2668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Thank</a:t>
            </a:r>
            <a:r>
              <a:rPr spc="-305" dirty="0"/>
              <a:t> </a:t>
            </a:r>
            <a:r>
              <a:rPr spc="-70" dirty="0"/>
              <a:t>you!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2509" y="5611085"/>
            <a:ext cx="443928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spc="-65" dirty="0">
                <a:solidFill>
                  <a:srgbClr val="4A565B"/>
                </a:solidFill>
                <a:latin typeface="Trebuchet MS"/>
                <a:cs typeface="Trebuchet MS"/>
              </a:rPr>
              <a:t>Craig</a:t>
            </a:r>
            <a:r>
              <a:rPr sz="24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4A565B"/>
                </a:solidFill>
                <a:latin typeface="Trebuchet MS"/>
                <a:cs typeface="Trebuchet MS"/>
              </a:rPr>
              <a:t>Escude,</a:t>
            </a:r>
            <a:r>
              <a:rPr sz="2400" spc="-15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A565B"/>
                </a:solidFill>
                <a:latin typeface="Trebuchet MS"/>
                <a:cs typeface="Trebuchet MS"/>
              </a:rPr>
              <a:t>MD,</a:t>
            </a:r>
            <a:r>
              <a:rPr sz="2400" spc="-16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4A565B"/>
                </a:solidFill>
                <a:latin typeface="Trebuchet MS"/>
                <a:cs typeface="Trebuchet MS"/>
              </a:rPr>
              <a:t>FAAFP,</a:t>
            </a:r>
            <a:r>
              <a:rPr sz="24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4A565B"/>
                </a:solidFill>
                <a:latin typeface="Trebuchet MS"/>
                <a:cs typeface="Trebuchet MS"/>
              </a:rPr>
              <a:t>FAADM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Craig@ReplacingRisk.com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7203" y="5656043"/>
            <a:ext cx="2531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ReplacingRisk.com</a:t>
            </a:r>
            <a:r>
              <a:rPr sz="2400" u="sng" spc="60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780" y="2707161"/>
            <a:ext cx="2496820" cy="28289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dirty="0">
                <a:solidFill>
                  <a:srgbClr val="FFFFFF"/>
                </a:solidFill>
                <a:latin typeface="Calibri Light"/>
                <a:cs typeface="Calibri Light"/>
              </a:rPr>
              <a:t>40.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Medical </a:t>
            </a:r>
            <a:r>
              <a:rPr sz="4000" b="0" dirty="0">
                <a:solidFill>
                  <a:srgbClr val="FFFFFF"/>
                </a:solidFill>
                <a:latin typeface="Calibri Light"/>
                <a:cs typeface="Calibri Light"/>
              </a:rPr>
              <a:t>Causes</a:t>
            </a:r>
            <a:r>
              <a:rPr sz="40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Behaviors</a:t>
            </a:r>
            <a:r>
              <a:rPr sz="4000" b="0" spc="-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4000" b="0" dirty="0">
                <a:solidFill>
                  <a:srgbClr val="FFFFFF"/>
                </a:solidFill>
                <a:latin typeface="Calibri Light"/>
                <a:cs typeface="Calibri Light"/>
              </a:rPr>
              <a:t>People</a:t>
            </a:r>
            <a:r>
              <a:rPr sz="4000" b="0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IDD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51376" y="-12"/>
            <a:ext cx="8041005" cy="6858634"/>
            <a:chOff x="4151376" y="-12"/>
            <a:chExt cx="8041005" cy="68586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1376" y="-12"/>
              <a:ext cx="8040623" cy="6858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6678" y="139242"/>
              <a:ext cx="7845321" cy="67187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20875"/>
            <a:ext cx="6480175" cy="35826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75" dirty="0">
                <a:solidFill>
                  <a:srgbClr val="4A565B"/>
                </a:solidFill>
                <a:latin typeface="Trebuchet MS"/>
                <a:cs typeface="Trebuchet MS"/>
              </a:rPr>
              <a:t>26-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year-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old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female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Ambulatory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70" dirty="0">
                <a:solidFill>
                  <a:srgbClr val="4A565B"/>
                </a:solidFill>
                <a:latin typeface="Trebuchet MS"/>
                <a:cs typeface="Trebuchet MS"/>
              </a:rPr>
              <a:t>Independent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with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eating,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4A565B"/>
                </a:solidFill>
                <a:latin typeface="Trebuchet MS"/>
                <a:cs typeface="Trebuchet MS"/>
              </a:rPr>
              <a:t>dressing,</a:t>
            </a:r>
            <a:r>
              <a:rPr sz="2200" spc="-9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grooming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Feeds</a:t>
            </a:r>
            <a:r>
              <a:rPr sz="2200" spc="-13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herself</a:t>
            </a:r>
            <a:r>
              <a:rPr sz="22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4A565B"/>
                </a:solidFill>
                <a:latin typeface="Trebuchet MS"/>
                <a:cs typeface="Trebuchet MS"/>
              </a:rPr>
              <a:t>a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regular</a:t>
            </a:r>
            <a:r>
              <a:rPr sz="2200" spc="-15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diet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Urinary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incontinence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210" dirty="0">
                <a:solidFill>
                  <a:srgbClr val="4A565B"/>
                </a:solidFill>
                <a:latin typeface="Trebuchet MS"/>
                <a:cs typeface="Trebuchet MS"/>
              </a:rPr>
              <a:t>BM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4A565B"/>
                </a:solidFill>
                <a:latin typeface="Trebuchet MS"/>
                <a:cs typeface="Trebuchet MS"/>
              </a:rPr>
              <a:t>every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4A565B"/>
                </a:solidFill>
                <a:latin typeface="Trebuchet MS"/>
                <a:cs typeface="Trebuchet MS"/>
              </a:rPr>
              <a:t>1-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2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days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on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 the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toilet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Non-</a:t>
            </a:r>
            <a:r>
              <a:rPr sz="2200" spc="-50" dirty="0">
                <a:solidFill>
                  <a:srgbClr val="4A565B"/>
                </a:solidFill>
                <a:latin typeface="Trebuchet MS"/>
                <a:cs typeface="Trebuchet MS"/>
              </a:rPr>
              <a:t>verbal</a:t>
            </a:r>
            <a:r>
              <a:rPr sz="2200" spc="-8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4A565B"/>
                </a:solidFill>
                <a:latin typeface="Trebuchet MS"/>
                <a:cs typeface="Trebuchet MS"/>
              </a:rPr>
              <a:t>with 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limited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A565B"/>
                </a:solidFill>
                <a:latin typeface="Trebuchet MS"/>
                <a:cs typeface="Trebuchet MS"/>
              </a:rPr>
              <a:t>sign</a:t>
            </a:r>
            <a:r>
              <a:rPr sz="2200" spc="-7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language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7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gesturing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85" dirty="0">
                <a:solidFill>
                  <a:srgbClr val="4A565B"/>
                </a:solidFill>
                <a:latin typeface="Trebuchet MS"/>
                <a:cs typeface="Trebuchet MS"/>
              </a:rPr>
              <a:t>Oriented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to</a:t>
            </a:r>
            <a:r>
              <a:rPr sz="2200" spc="-12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4A565B"/>
                </a:solidFill>
                <a:latin typeface="Trebuchet MS"/>
                <a:cs typeface="Trebuchet MS"/>
              </a:rPr>
              <a:t>person,</a:t>
            </a:r>
            <a:r>
              <a:rPr sz="2200" spc="-14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4A565B"/>
                </a:solidFill>
                <a:latin typeface="Trebuchet MS"/>
                <a:cs typeface="Trebuchet MS"/>
              </a:rPr>
              <a:t>place</a:t>
            </a:r>
            <a:r>
              <a:rPr sz="2200" spc="-114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12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time</a:t>
            </a:r>
            <a:endParaRPr sz="22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5" dirty="0">
                <a:solidFill>
                  <a:srgbClr val="4A565B"/>
                </a:solidFill>
                <a:latin typeface="Trebuchet MS"/>
                <a:cs typeface="Trebuchet MS"/>
              </a:rPr>
              <a:t>Pleasant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A565B"/>
                </a:solidFill>
                <a:latin typeface="Trebuchet MS"/>
                <a:cs typeface="Trebuchet MS"/>
              </a:rPr>
              <a:t>and</a:t>
            </a:r>
            <a:r>
              <a:rPr sz="2200" spc="-105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A565B"/>
                </a:solidFill>
                <a:latin typeface="Trebuchet MS"/>
                <a:cs typeface="Trebuchet MS"/>
              </a:rPr>
              <a:t>mostly</a:t>
            </a:r>
            <a:r>
              <a:rPr sz="2200" spc="-11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A565B"/>
                </a:solidFill>
                <a:latin typeface="Trebuchet MS"/>
                <a:cs typeface="Trebuchet MS"/>
              </a:rPr>
              <a:t>cooperative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Melissa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76349"/>
            <a:ext cx="2522220" cy="12020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7329" marR="854710" indent="-227329" algn="r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27329" algn="l"/>
              </a:tabLst>
            </a:pPr>
            <a:r>
              <a:rPr sz="2400" spc="-20" dirty="0">
                <a:solidFill>
                  <a:srgbClr val="4A565B"/>
                </a:solidFill>
                <a:latin typeface="Trebuchet MS"/>
                <a:cs typeface="Trebuchet MS"/>
              </a:rPr>
              <a:t>Diagnoses:</a:t>
            </a:r>
            <a:endParaRPr sz="2400">
              <a:latin typeface="Trebuchet MS"/>
              <a:cs typeface="Trebuchet MS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35" dirty="0">
                <a:solidFill>
                  <a:srgbClr val="4A565B"/>
                </a:solidFill>
                <a:latin typeface="Trebuchet MS"/>
                <a:cs typeface="Trebuchet MS"/>
              </a:rPr>
              <a:t>Moderate</a:t>
            </a:r>
            <a:r>
              <a:rPr sz="2400" spc="-140" dirty="0">
                <a:solidFill>
                  <a:srgbClr val="4A565B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A565B"/>
                </a:solidFill>
                <a:latin typeface="Trebuchet MS"/>
                <a:cs typeface="Trebuchet MS"/>
              </a:rPr>
              <a:t>IDD</a:t>
            </a:r>
            <a:endParaRPr sz="2400">
              <a:latin typeface="Trebuchet MS"/>
              <a:cs typeface="Trebuchet MS"/>
            </a:endParaRPr>
          </a:p>
          <a:p>
            <a:pPr marL="227329" marR="841375" lvl="1" indent="-227329" algn="r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27329" algn="l"/>
              </a:tabLst>
            </a:pPr>
            <a:r>
              <a:rPr sz="2400" spc="-10" dirty="0">
                <a:solidFill>
                  <a:srgbClr val="4A565B"/>
                </a:solidFill>
                <a:latin typeface="Trebuchet MS"/>
                <a:cs typeface="Trebuchet MS"/>
              </a:rPr>
              <a:t>Anxiety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1871</Words>
  <Application>Microsoft Office PowerPoint</Application>
  <PresentationFormat>Widescreen</PresentationFormat>
  <Paragraphs>363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Bookman Old Style</vt:lpstr>
      <vt:lpstr>Calibri</vt:lpstr>
      <vt:lpstr>Calibri Light</vt:lpstr>
      <vt:lpstr>Trebuchet MS</vt:lpstr>
      <vt:lpstr>Office Theme</vt:lpstr>
      <vt:lpstr>PowerPoint Presentation</vt:lpstr>
      <vt:lpstr>Connecting the Dots Between Adverse Behaviors and Treatable Underlying Health Conditions in People with Intellectual and</vt:lpstr>
      <vt:lpstr>PROGRAM DISCLOSURES</vt:lpstr>
      <vt:lpstr>Craig Escudé, MD, FAAFP, FAADM</vt:lpstr>
      <vt:lpstr>“Behaviors”</vt:lpstr>
      <vt:lpstr>Reasons for “Behaviors”</vt:lpstr>
      <vt:lpstr>PowerPoint Presentation</vt:lpstr>
      <vt:lpstr>Melissa</vt:lpstr>
      <vt:lpstr>Melissa</vt:lpstr>
      <vt:lpstr>Melissa</vt:lpstr>
      <vt:lpstr>Melissa</vt:lpstr>
      <vt:lpstr>Melissa</vt:lpstr>
      <vt:lpstr>Melissa</vt:lpstr>
      <vt:lpstr>Melissa</vt:lpstr>
      <vt:lpstr>Melissa</vt:lpstr>
      <vt:lpstr>Melissa</vt:lpstr>
      <vt:lpstr>Melissa – Take Home Points</vt:lpstr>
      <vt:lpstr>Behaviors Associated with Sexual Abuse</vt:lpstr>
      <vt:lpstr>Sexual Abuse Statistics</vt:lpstr>
      <vt:lpstr>Mary</vt:lpstr>
      <vt:lpstr>Mary - Exam</vt:lpstr>
      <vt:lpstr>Behaviors Associated with GI Distress/Reflux</vt:lpstr>
      <vt:lpstr>J.C.</vt:lpstr>
      <vt:lpstr>J.C.</vt:lpstr>
      <vt:lpstr>J.C.</vt:lpstr>
      <vt:lpstr>J.C.</vt:lpstr>
      <vt:lpstr>J.C.</vt:lpstr>
      <vt:lpstr>J.C.</vt:lpstr>
      <vt:lpstr>J.C.</vt:lpstr>
      <vt:lpstr>J.C.</vt:lpstr>
      <vt:lpstr>J.C. – Take Home Points</vt:lpstr>
      <vt:lpstr>Behaviors Associated with Head Pain</vt:lpstr>
      <vt:lpstr>Behaviors Associated with Medication Side Effects</vt:lpstr>
      <vt:lpstr>Patricia</vt:lpstr>
      <vt:lpstr>Patricia</vt:lpstr>
      <vt:lpstr>Patricia</vt:lpstr>
      <vt:lpstr>Patricia</vt:lpstr>
      <vt:lpstr>Behaviors Associated with Dental Issues</vt:lpstr>
      <vt:lpstr>Chris</vt:lpstr>
      <vt:lpstr>Behaviors Associated with Constipation</vt:lpstr>
      <vt:lpstr>William</vt:lpstr>
      <vt:lpstr>William</vt:lpstr>
      <vt:lpstr>William – Take Home Points</vt:lpstr>
      <vt:lpstr>Behaviors associated with Seizures</vt:lpstr>
      <vt:lpstr>Sheila</vt:lpstr>
      <vt:lpstr>Sheila</vt:lpstr>
      <vt:lpstr>Behaviors Associated with Urinary Tract Infections</vt:lpstr>
      <vt:lpstr>Terry</vt:lpstr>
      <vt:lpstr>Terry</vt:lpstr>
      <vt:lpstr>Terry</vt:lpstr>
      <vt:lpstr>Behaviors Associated with Chest Pain</vt:lpstr>
      <vt:lpstr>John</vt:lpstr>
      <vt:lpstr>John</vt:lpstr>
      <vt:lpstr>John</vt:lpstr>
      <vt:lpstr>John</vt:lpstr>
      <vt:lpstr>John’s Shoe</vt:lpstr>
      <vt:lpstr>John – Take Home Points</vt:lpstr>
      <vt:lpstr>Medical Causes of Behavior</vt:lpstr>
      <vt:lpstr>PowerPoint Presentation</vt:lpstr>
      <vt:lpstr>Elusive Causes of Pain include: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Mangeri</dc:creator>
  <cp:lastModifiedBy>van der Heide, Carly J</cp:lastModifiedBy>
  <cp:revision>3</cp:revision>
  <cp:lastPrinted>2025-08-19T19:20:47Z</cp:lastPrinted>
  <dcterms:created xsi:type="dcterms:W3CDTF">2025-08-19T19:19:45Z</dcterms:created>
  <dcterms:modified xsi:type="dcterms:W3CDTF">2025-09-16T20:02:16Z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2025-07-15T00:00:00Z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2025-08-19T00:00:00Z</vt:filetime>
  </property>
  <property fmtid="{D5CDD505-2E9C-101B-9397-08002B2CF9AE}" pid="5" name="Producer">
    <vt:lpwstr>Adobe PDF Library 25.1.86</vt:lpwstr>
  </property>
</Properties>
</file>