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8BB9E-1546-46D1-BEC5-3F6651F141A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A38DC-21D3-464C-9F44-27A9ED16C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3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2C343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A565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C343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4A565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C343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C343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71500" y="826324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400"/>
                </a:moveTo>
                <a:lnTo>
                  <a:pt x="0" y="0"/>
                </a:lnTo>
              </a:path>
            </a:pathLst>
          </a:custGeom>
          <a:ln w="19050">
            <a:solidFill>
              <a:srgbClr val="1CAC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90" y="608299"/>
            <a:ext cx="7729219" cy="74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2C343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390" y="2142140"/>
            <a:ext cx="7047230" cy="2610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A565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-ntg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z.org/alzheimers-dementia/treatments/medications-for-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8915" y="5279593"/>
            <a:ext cx="6335581" cy="143989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884" y="191151"/>
            <a:ext cx="8937114" cy="326528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96156" y="3539548"/>
            <a:ext cx="8402955" cy="108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500" b="1" spc="-90" dirty="0">
                <a:latin typeface="Bookman Old Style"/>
                <a:cs typeface="Bookman Old Style"/>
              </a:rPr>
              <a:t>Dementia</a:t>
            </a:r>
            <a:r>
              <a:rPr sz="4500" b="1" spc="-260" dirty="0">
                <a:latin typeface="Bookman Old Style"/>
                <a:cs typeface="Bookman Old Style"/>
              </a:rPr>
              <a:t> </a:t>
            </a:r>
            <a:r>
              <a:rPr sz="4500" b="1" spc="-10" dirty="0">
                <a:latin typeface="Bookman Old Style"/>
                <a:cs typeface="Bookman Old Style"/>
              </a:rPr>
              <a:t>in</a:t>
            </a:r>
            <a:r>
              <a:rPr sz="4500" b="1" spc="-285" dirty="0">
                <a:latin typeface="Bookman Old Style"/>
                <a:cs typeface="Bookman Old Style"/>
              </a:rPr>
              <a:t> </a:t>
            </a:r>
            <a:r>
              <a:rPr sz="4500" b="1" spc="-85" dirty="0">
                <a:latin typeface="Bookman Old Style"/>
                <a:cs typeface="Bookman Old Style"/>
              </a:rPr>
              <a:t>People</a:t>
            </a:r>
            <a:r>
              <a:rPr sz="4500" b="1" spc="-260" dirty="0">
                <a:latin typeface="Bookman Old Style"/>
                <a:cs typeface="Bookman Old Style"/>
              </a:rPr>
              <a:t> </a:t>
            </a:r>
            <a:r>
              <a:rPr sz="4500" b="1" dirty="0">
                <a:latin typeface="Bookman Old Style"/>
                <a:cs typeface="Bookman Old Style"/>
              </a:rPr>
              <a:t>with</a:t>
            </a:r>
            <a:r>
              <a:rPr sz="4500" b="1" spc="-280" dirty="0">
                <a:latin typeface="Bookman Old Style"/>
                <a:cs typeface="Bookman Old Style"/>
              </a:rPr>
              <a:t> </a:t>
            </a:r>
            <a:r>
              <a:rPr sz="4500" b="1" spc="-25" dirty="0">
                <a:latin typeface="Bookman Old Style"/>
                <a:cs typeface="Bookman Old Style"/>
              </a:rPr>
              <a:t>IDD</a:t>
            </a:r>
            <a:endParaRPr sz="4500">
              <a:latin typeface="Bookman Old Style"/>
              <a:cs typeface="Bookman Old Style"/>
            </a:endParaRPr>
          </a:p>
          <a:p>
            <a:pPr algn="ctr">
              <a:lnSpc>
                <a:spcPct val="100000"/>
              </a:lnSpc>
              <a:spcBef>
                <a:spcPts val="80"/>
              </a:spcBef>
            </a:pPr>
            <a:r>
              <a:rPr sz="2400" b="1" spc="-10" dirty="0">
                <a:latin typeface="Bookman Old Style"/>
                <a:cs typeface="Bookman Old Style"/>
              </a:rPr>
              <a:t>Craig</a:t>
            </a:r>
            <a:r>
              <a:rPr sz="2400" b="1" spc="-130" dirty="0">
                <a:latin typeface="Bookman Old Style"/>
                <a:cs typeface="Bookman Old Style"/>
              </a:rPr>
              <a:t> </a:t>
            </a:r>
            <a:r>
              <a:rPr sz="2400" b="1" spc="-55" dirty="0">
                <a:latin typeface="Bookman Old Style"/>
                <a:cs typeface="Bookman Old Style"/>
              </a:rPr>
              <a:t>Escude,</a:t>
            </a:r>
            <a:r>
              <a:rPr sz="2400" b="1" spc="-120" dirty="0">
                <a:latin typeface="Bookman Old Style"/>
                <a:cs typeface="Bookman Old Style"/>
              </a:rPr>
              <a:t> </a:t>
            </a:r>
            <a:r>
              <a:rPr sz="2400" b="1" dirty="0">
                <a:latin typeface="Bookman Old Style"/>
                <a:cs typeface="Bookman Old Style"/>
              </a:rPr>
              <a:t>MD,</a:t>
            </a:r>
            <a:r>
              <a:rPr sz="2400" b="1" spc="-100" dirty="0">
                <a:latin typeface="Bookman Old Style"/>
                <a:cs typeface="Bookman Old Style"/>
              </a:rPr>
              <a:t> </a:t>
            </a:r>
            <a:r>
              <a:rPr sz="2400" b="1" spc="-155" dirty="0">
                <a:latin typeface="Bookman Old Style"/>
                <a:cs typeface="Bookman Old Style"/>
              </a:rPr>
              <a:t>FAAFP,</a:t>
            </a:r>
            <a:r>
              <a:rPr sz="2400" b="1" spc="-95" dirty="0">
                <a:latin typeface="Bookman Old Style"/>
                <a:cs typeface="Bookman Old Style"/>
              </a:rPr>
              <a:t> </a:t>
            </a:r>
            <a:r>
              <a:rPr sz="2400" b="1" spc="-10" dirty="0">
                <a:latin typeface="Bookman Old Style"/>
                <a:cs typeface="Bookman Old Style"/>
              </a:rPr>
              <a:t>FAADM</a:t>
            </a:r>
            <a:endParaRPr sz="24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8414" y="5166416"/>
            <a:ext cx="8694420" cy="0"/>
          </a:xfrm>
          <a:custGeom>
            <a:avLst/>
            <a:gdLst/>
            <a:ahLst/>
            <a:cxnLst/>
            <a:rect l="l" t="t" r="r" b="b"/>
            <a:pathLst>
              <a:path w="8694420">
                <a:moveTo>
                  <a:pt x="0" y="0"/>
                </a:moveTo>
                <a:lnTo>
                  <a:pt x="8693835" y="0"/>
                </a:lnTo>
              </a:path>
            </a:pathLst>
          </a:custGeom>
          <a:ln w="571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206740" y="6509820"/>
            <a:ext cx="717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0D0D0D"/>
                </a:solidFill>
                <a:latin typeface="Tw Cen MT Condensed"/>
                <a:cs typeface="Tw Cen MT Condensed"/>
              </a:rPr>
              <a:t>1</a:t>
            </a:r>
            <a:endParaRPr sz="1000">
              <a:latin typeface="Tw Cen MT Condensed"/>
              <a:cs typeface="Tw Cen MT Condense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Korsakoff</a:t>
            </a:r>
            <a:r>
              <a:rPr spc="-204" dirty="0"/>
              <a:t> </a:t>
            </a:r>
            <a:r>
              <a:rPr spc="-10" dirty="0"/>
              <a:t>Syndrome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4325620" cy="11747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Alcohol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related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85" dirty="0">
                <a:solidFill>
                  <a:srgbClr val="4A565B"/>
                </a:solidFill>
                <a:latin typeface="Trebuchet MS"/>
                <a:cs typeface="Trebuchet MS"/>
              </a:rPr>
              <a:t>B-</a:t>
            </a:r>
            <a:r>
              <a:rPr sz="1800" spc="-355" dirty="0">
                <a:solidFill>
                  <a:srgbClr val="4A565B"/>
                </a:solidFill>
                <a:latin typeface="Trebuchet MS"/>
                <a:cs typeface="Trebuchet MS"/>
              </a:rPr>
              <a:t>1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vitamin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(thiamine)</a:t>
            </a:r>
            <a:endParaRPr sz="1800">
              <a:latin typeface="Trebuchet MS"/>
              <a:cs typeface="Trebuchet MS"/>
            </a:endParaRPr>
          </a:p>
          <a:p>
            <a:pPr marL="869315" lvl="2" indent="-17081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869315" algn="l"/>
              </a:tabLst>
            </a:pPr>
            <a:r>
              <a:rPr sz="1500" spc="-1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5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500" spc="-45" dirty="0">
                <a:solidFill>
                  <a:srgbClr val="4A565B"/>
                </a:solidFill>
                <a:latin typeface="Trebuchet MS"/>
                <a:cs typeface="Trebuchet MS"/>
              </a:rPr>
              <a:t>be</a:t>
            </a:r>
            <a:r>
              <a:rPr sz="15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500" spc="-30" dirty="0">
                <a:solidFill>
                  <a:srgbClr val="4A565B"/>
                </a:solidFill>
                <a:latin typeface="Trebuchet MS"/>
                <a:cs typeface="Trebuchet MS"/>
              </a:rPr>
              <a:t>somewhat</a:t>
            </a:r>
            <a:r>
              <a:rPr sz="15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500" spc="-10" dirty="0">
                <a:solidFill>
                  <a:srgbClr val="4A565B"/>
                </a:solidFill>
                <a:latin typeface="Trebuchet MS"/>
                <a:cs typeface="Trebuchet MS"/>
              </a:rPr>
              <a:t>reversed</a:t>
            </a:r>
            <a:endParaRPr sz="15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65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Usually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progressive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when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arrested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38296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Lewy</a:t>
            </a:r>
            <a:r>
              <a:rPr spc="-245" dirty="0"/>
              <a:t> </a:t>
            </a:r>
            <a:r>
              <a:rPr spc="65" dirty="0"/>
              <a:t>Body</a:t>
            </a:r>
            <a:r>
              <a:rPr spc="-215" dirty="0"/>
              <a:t> </a:t>
            </a:r>
            <a:r>
              <a:rPr spc="-80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4909820" cy="151320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plus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one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core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clinical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symptoms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fluctuating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cognition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Hallucinations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110" dirty="0">
                <a:solidFill>
                  <a:srgbClr val="4A565B"/>
                </a:solidFill>
                <a:latin typeface="Trebuchet MS"/>
                <a:cs typeface="Trebuchet MS"/>
              </a:rPr>
              <a:t>REM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sleep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behavior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disorder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parkinsonism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38296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Lewy</a:t>
            </a:r>
            <a:r>
              <a:rPr spc="-245" dirty="0"/>
              <a:t> </a:t>
            </a:r>
            <a:r>
              <a:rPr spc="65" dirty="0"/>
              <a:t>Body</a:t>
            </a:r>
            <a:r>
              <a:rPr spc="-215" dirty="0"/>
              <a:t> </a:t>
            </a:r>
            <a:r>
              <a:rPr spc="-80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216816"/>
            <a:ext cx="7457440" cy="18389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785" marR="574040" indent="-172720">
              <a:lnSpc>
                <a:spcPts val="1939"/>
              </a:lnSpc>
              <a:spcBef>
                <a:spcPts val="34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Delirium-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like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fluctuating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cognition: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unpredictable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changes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thinking,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attention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alertness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Repeated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visual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hallucinations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110" dirty="0">
                <a:solidFill>
                  <a:srgbClr val="4A565B"/>
                </a:solidFill>
                <a:latin typeface="Trebuchet MS"/>
                <a:cs typeface="Trebuchet MS"/>
              </a:rPr>
              <a:t>REM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sleep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behavior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disorder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(which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appear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long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before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dementia)</a:t>
            </a:r>
            <a:endParaRPr sz="1800">
              <a:latin typeface="Trebuchet MS"/>
              <a:cs typeface="Trebuchet MS"/>
            </a:endParaRPr>
          </a:p>
          <a:p>
            <a:pPr marL="184785" marR="279400" indent="-172720">
              <a:lnSpc>
                <a:spcPts val="1939"/>
              </a:lnSpc>
              <a:spcBef>
                <a:spcPts val="84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Parkinsonism,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specifically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slowed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movements,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tremor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when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limbs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are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at 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rest,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muscle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rigidity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46716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Alzheimer’s</a:t>
            </a:r>
            <a:r>
              <a:rPr spc="-204" dirty="0"/>
              <a:t> </a:t>
            </a:r>
            <a:r>
              <a:rPr spc="-10" dirty="0"/>
              <a:t>Disease</a:t>
            </a:r>
            <a:r>
              <a:rPr spc="-180" dirty="0"/>
              <a:t> </a:t>
            </a:r>
            <a:r>
              <a:rPr spc="-95" dirty="0"/>
              <a:t>(DAT)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7544434" cy="231330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DAT-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Alzheimer’s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Type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Positively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diagnosed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posthumously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Gold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Standard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research-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early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4A565B"/>
                </a:solidFill>
                <a:latin typeface="Trebuchet MS"/>
                <a:cs typeface="Trebuchet MS"/>
              </a:rPr>
              <a:t>DX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Could</a:t>
            </a:r>
            <a:r>
              <a:rPr sz="18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lead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treatment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or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prevention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coexist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with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other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such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Multi-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Infarct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Dementia.</a:t>
            </a:r>
            <a:endParaRPr sz="1800">
              <a:latin typeface="Trebuchet MS"/>
              <a:cs typeface="Trebuchet MS"/>
            </a:endParaRPr>
          </a:p>
          <a:p>
            <a:pPr marL="184785" marR="5080" indent="-172720">
              <a:lnSpc>
                <a:spcPts val="1939"/>
              </a:lnSpc>
              <a:spcBef>
                <a:spcPts val="835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MCI-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Mild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Cognitive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Impairment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be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linked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as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precursor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early-stage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DAT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46716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Alzheimer’s</a:t>
            </a:r>
            <a:r>
              <a:rPr spc="-204" dirty="0"/>
              <a:t> </a:t>
            </a:r>
            <a:r>
              <a:rPr spc="-10" dirty="0"/>
              <a:t>Disease</a:t>
            </a:r>
            <a:r>
              <a:rPr spc="-180" dirty="0"/>
              <a:t> </a:t>
            </a:r>
            <a:r>
              <a:rPr spc="-95" dirty="0"/>
              <a:t>(DAT)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8846"/>
            <a:ext cx="4561205" cy="316992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1847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DAT-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Alzheimer’s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Type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About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160" dirty="0">
                <a:solidFill>
                  <a:srgbClr val="4A565B"/>
                </a:solidFill>
                <a:latin typeface="Trebuchet MS"/>
                <a:cs typeface="Trebuchet MS"/>
              </a:rPr>
              <a:t>90%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cases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1847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Age-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Risk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onset-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“Doubles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every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ten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years”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203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90" dirty="0">
                <a:solidFill>
                  <a:srgbClr val="4A565B"/>
                </a:solidFill>
                <a:latin typeface="Trebuchet MS"/>
                <a:cs typeface="Trebuchet MS"/>
              </a:rPr>
              <a:t>65</a:t>
            </a:r>
            <a:r>
              <a:rPr sz="17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4A565B"/>
                </a:solidFill>
                <a:latin typeface="Trebuchet MS"/>
                <a:cs typeface="Trebuchet MS"/>
              </a:rPr>
              <a:t>-</a:t>
            </a:r>
            <a:r>
              <a:rPr sz="1700" spc="2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20" dirty="0">
                <a:solidFill>
                  <a:srgbClr val="4A565B"/>
                </a:solidFill>
                <a:latin typeface="Trebuchet MS"/>
                <a:cs typeface="Trebuchet MS"/>
              </a:rPr>
              <a:t>1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7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10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203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100" dirty="0">
                <a:solidFill>
                  <a:srgbClr val="4A565B"/>
                </a:solidFill>
                <a:latin typeface="Trebuchet MS"/>
                <a:cs typeface="Trebuchet MS"/>
              </a:rPr>
              <a:t>85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60" dirty="0">
                <a:solidFill>
                  <a:srgbClr val="4A565B"/>
                </a:solidFill>
                <a:latin typeface="Trebuchet MS"/>
                <a:cs typeface="Trebuchet MS"/>
              </a:rPr>
              <a:t>=</a:t>
            </a:r>
            <a:r>
              <a:rPr sz="17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20" dirty="0">
                <a:solidFill>
                  <a:srgbClr val="4A565B"/>
                </a:solidFill>
                <a:latin typeface="Trebuchet MS"/>
                <a:cs typeface="Trebuchet MS"/>
              </a:rPr>
              <a:t>1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7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2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2035"/>
              </a:lnSpc>
              <a:spcBef>
                <a:spcPts val="395"/>
              </a:spcBef>
              <a:buFont typeface="Arial"/>
              <a:buChar char="•"/>
              <a:tabLst>
                <a:tab pos="1847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Causes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uncertain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20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Genetics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203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Risk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factors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Inflammation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Trisomy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21-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Down-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very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high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risk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375" dirty="0">
                <a:solidFill>
                  <a:srgbClr val="4A565B"/>
                </a:solidFill>
                <a:latin typeface="Trebuchet MS"/>
                <a:cs typeface="Trebuchet MS"/>
              </a:rPr>
              <a:t>–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early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4A565B"/>
                </a:solidFill>
                <a:latin typeface="Trebuchet MS"/>
                <a:cs typeface="Trebuchet MS"/>
              </a:rPr>
              <a:t>onset.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Other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environmental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risk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factors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not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certain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46716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Alzheimer’s</a:t>
            </a:r>
            <a:r>
              <a:rPr spc="-204" dirty="0"/>
              <a:t> </a:t>
            </a:r>
            <a:r>
              <a:rPr spc="-10" dirty="0"/>
              <a:t>Disease</a:t>
            </a:r>
            <a:r>
              <a:rPr spc="-180" dirty="0"/>
              <a:t> </a:t>
            </a:r>
            <a:r>
              <a:rPr spc="-95" dirty="0"/>
              <a:t>(DAT)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pc="-10" dirty="0"/>
              <a:t>Progressive</a:t>
            </a:r>
            <a:r>
              <a:rPr spc="-50" dirty="0"/>
              <a:t> </a:t>
            </a:r>
            <a:r>
              <a:rPr dirty="0"/>
              <a:t>loss</a:t>
            </a:r>
            <a:r>
              <a:rPr spc="-60" dirty="0"/>
              <a:t> </a:t>
            </a:r>
            <a:r>
              <a:rPr spc="-65" dirty="0"/>
              <a:t>of</a:t>
            </a:r>
            <a:r>
              <a:rPr spc="-55" dirty="0"/>
              <a:t> </a:t>
            </a:r>
            <a:r>
              <a:rPr spc="-70" dirty="0"/>
              <a:t>cognitive</a:t>
            </a:r>
            <a:r>
              <a:rPr spc="-45" dirty="0"/>
              <a:t> </a:t>
            </a:r>
            <a:r>
              <a:rPr spc="-10" dirty="0"/>
              <a:t>capacity</a:t>
            </a: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pc="-65" dirty="0"/>
              <a:t>Notice</a:t>
            </a:r>
            <a:r>
              <a:rPr spc="-45" dirty="0"/>
              <a:t> </a:t>
            </a:r>
            <a:r>
              <a:rPr dirty="0"/>
              <a:t>losses</a:t>
            </a:r>
            <a:r>
              <a:rPr spc="-70" dirty="0"/>
              <a:t> </a:t>
            </a:r>
            <a:r>
              <a:rPr spc="-85" dirty="0"/>
              <a:t>in</a:t>
            </a:r>
            <a:r>
              <a:rPr spc="-50" dirty="0"/>
              <a:t> </a:t>
            </a:r>
            <a:r>
              <a:rPr spc="-30" dirty="0"/>
              <a:t>memory</a:t>
            </a:r>
            <a:r>
              <a:rPr spc="-55" dirty="0"/>
              <a:t> </a:t>
            </a:r>
            <a:r>
              <a:rPr spc="-20" dirty="0"/>
              <a:t>first</a:t>
            </a: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dirty="0"/>
              <a:t>Also</a:t>
            </a:r>
            <a:r>
              <a:rPr spc="-110" dirty="0"/>
              <a:t> </a:t>
            </a:r>
            <a:r>
              <a:rPr dirty="0"/>
              <a:t>changes</a:t>
            </a:r>
            <a:r>
              <a:rPr spc="-114" dirty="0"/>
              <a:t> </a:t>
            </a:r>
            <a:r>
              <a:rPr spc="-85" dirty="0"/>
              <a:t>in</a:t>
            </a:r>
            <a:r>
              <a:rPr spc="-125" dirty="0"/>
              <a:t> </a:t>
            </a:r>
            <a:r>
              <a:rPr dirty="0"/>
              <a:t>how</a:t>
            </a:r>
            <a:r>
              <a:rPr spc="-100" dirty="0"/>
              <a:t> </a:t>
            </a:r>
            <a:r>
              <a:rPr spc="-55" dirty="0"/>
              <a:t>a</a:t>
            </a:r>
            <a:r>
              <a:rPr spc="-114" dirty="0"/>
              <a:t> </a:t>
            </a:r>
            <a:r>
              <a:rPr spc="-10" dirty="0"/>
              <a:t>person</a:t>
            </a:r>
            <a:r>
              <a:rPr spc="-105" dirty="0"/>
              <a:t> </a:t>
            </a:r>
            <a:r>
              <a:rPr spc="-50" dirty="0"/>
              <a:t>reacts</a:t>
            </a:r>
            <a:r>
              <a:rPr spc="-95" dirty="0"/>
              <a:t> </a:t>
            </a:r>
            <a:r>
              <a:rPr spc="-90" dirty="0"/>
              <a:t>to</a:t>
            </a:r>
            <a:r>
              <a:rPr spc="-105" dirty="0"/>
              <a:t> </a:t>
            </a:r>
            <a:r>
              <a:rPr spc="-85" dirty="0"/>
              <a:t>the</a:t>
            </a:r>
            <a:r>
              <a:rPr spc="-95" dirty="0"/>
              <a:t> </a:t>
            </a:r>
            <a:r>
              <a:rPr spc="-10" dirty="0"/>
              <a:t>environment</a:t>
            </a: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pc="-80" dirty="0"/>
              <a:t>“Personality”</a:t>
            </a:r>
            <a:r>
              <a:rPr spc="-60" dirty="0"/>
              <a:t> </a:t>
            </a:r>
            <a:r>
              <a:rPr spc="-10" dirty="0"/>
              <a:t>changes</a:t>
            </a: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dirty="0"/>
              <a:t>More</a:t>
            </a:r>
            <a:r>
              <a:rPr spc="-65" dirty="0"/>
              <a:t> </a:t>
            </a:r>
            <a:r>
              <a:rPr spc="-110" dirty="0"/>
              <a:t>agitation,</a:t>
            </a:r>
            <a:r>
              <a:rPr spc="-55" dirty="0"/>
              <a:t> </a:t>
            </a:r>
            <a:r>
              <a:rPr spc="-65" dirty="0"/>
              <a:t>confusion,</a:t>
            </a:r>
            <a:r>
              <a:rPr spc="-100" dirty="0"/>
              <a:t> </a:t>
            </a:r>
            <a:r>
              <a:rPr spc="-35" dirty="0"/>
              <a:t>and</a:t>
            </a:r>
            <a:r>
              <a:rPr spc="-85" dirty="0"/>
              <a:t> </a:t>
            </a:r>
            <a:r>
              <a:rPr spc="-70" dirty="0"/>
              <a:t>disorientation</a:t>
            </a:r>
            <a:r>
              <a:rPr spc="-55" dirty="0"/>
              <a:t> </a:t>
            </a:r>
            <a:r>
              <a:rPr dirty="0"/>
              <a:t>as</a:t>
            </a:r>
            <a:r>
              <a:rPr spc="-75" dirty="0"/>
              <a:t> </a:t>
            </a:r>
            <a:r>
              <a:rPr spc="-85" dirty="0"/>
              <a:t>the</a:t>
            </a:r>
            <a:r>
              <a:rPr spc="-45" dirty="0"/>
              <a:t> </a:t>
            </a:r>
            <a:r>
              <a:rPr spc="-30" dirty="0"/>
              <a:t>disease</a:t>
            </a:r>
            <a:r>
              <a:rPr spc="-90" dirty="0"/>
              <a:t> </a:t>
            </a:r>
            <a:r>
              <a:rPr spc="-10" dirty="0"/>
              <a:t>progresses</a:t>
            </a:r>
          </a:p>
          <a:p>
            <a:pPr marL="184785" indent="-17208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184785" algn="l"/>
              </a:tabLst>
            </a:pPr>
            <a:r>
              <a:rPr dirty="0"/>
              <a:t>Less</a:t>
            </a:r>
            <a:r>
              <a:rPr spc="-75" dirty="0"/>
              <a:t> </a:t>
            </a:r>
            <a:r>
              <a:rPr spc="-60" dirty="0"/>
              <a:t>recognition </a:t>
            </a:r>
            <a:r>
              <a:rPr spc="-70" dirty="0"/>
              <a:t>of</a:t>
            </a:r>
            <a:r>
              <a:rPr spc="-55" dirty="0"/>
              <a:t> </a:t>
            </a:r>
            <a:r>
              <a:rPr spc="-10" dirty="0"/>
              <a:t>family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Early</a:t>
            </a:r>
            <a:r>
              <a:rPr spc="-175" dirty="0"/>
              <a:t> </a:t>
            </a:r>
            <a:r>
              <a:rPr spc="-50" dirty="0"/>
              <a:t>Onset</a:t>
            </a:r>
            <a:r>
              <a:rPr spc="-195" dirty="0"/>
              <a:t> </a:t>
            </a:r>
            <a:r>
              <a:rPr spc="-105" dirty="0"/>
              <a:t>Alzheimer’s</a:t>
            </a:r>
            <a:r>
              <a:rPr spc="-190" dirty="0"/>
              <a:t> </a:t>
            </a:r>
            <a:r>
              <a:rPr spc="-80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7181215" cy="146304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Early-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onset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Alzheimer’s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is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rare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form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disease.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Age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95" dirty="0">
                <a:solidFill>
                  <a:srgbClr val="4A565B"/>
                </a:solidFill>
                <a:latin typeface="Trebuchet MS"/>
                <a:cs typeface="Trebuchet MS"/>
              </a:rPr>
              <a:t>30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60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Less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than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75" dirty="0">
                <a:solidFill>
                  <a:srgbClr val="4A565B"/>
                </a:solidFill>
                <a:latin typeface="Trebuchet MS"/>
                <a:cs typeface="Trebuchet MS"/>
              </a:rPr>
              <a:t>5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percent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all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people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who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have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Alzheimer’s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disease.</a:t>
            </a:r>
            <a:endParaRPr sz="1800">
              <a:latin typeface="Trebuchet MS"/>
              <a:cs typeface="Trebuchet MS"/>
            </a:endParaRPr>
          </a:p>
          <a:p>
            <a:pPr marL="527685" marR="5080" lvl="1" indent="-172720">
              <a:lnSpc>
                <a:spcPts val="1939"/>
              </a:lnSpc>
              <a:spcBef>
                <a:spcPts val="43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Persons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with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Down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Syndrome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show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symptoms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DAT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aging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45" dirty="0">
                <a:solidFill>
                  <a:srgbClr val="4A565B"/>
                </a:solidFill>
                <a:latin typeface="Trebuchet MS"/>
                <a:cs typeface="Trebuchet MS"/>
              </a:rPr>
              <a:t>20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years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sooner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Down</a:t>
            </a:r>
            <a:r>
              <a:rPr spc="-7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Syndrome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dirty="0"/>
              <a:t>Persons</a:t>
            </a:r>
            <a:r>
              <a:rPr spc="-105" dirty="0"/>
              <a:t> </a:t>
            </a:r>
            <a:r>
              <a:rPr spc="-85" dirty="0"/>
              <a:t>with</a:t>
            </a:r>
            <a:r>
              <a:rPr spc="-65" dirty="0"/>
              <a:t> </a:t>
            </a:r>
            <a:r>
              <a:rPr dirty="0"/>
              <a:t>Down</a:t>
            </a:r>
            <a:r>
              <a:rPr spc="-95" dirty="0"/>
              <a:t> </a:t>
            </a:r>
            <a:r>
              <a:rPr dirty="0"/>
              <a:t>Syndrome</a:t>
            </a:r>
            <a:r>
              <a:rPr spc="-114" dirty="0"/>
              <a:t> </a:t>
            </a:r>
            <a:r>
              <a:rPr spc="-55" dirty="0"/>
              <a:t>are</a:t>
            </a:r>
            <a:r>
              <a:rPr spc="-75" dirty="0"/>
              <a:t> </a:t>
            </a:r>
            <a:r>
              <a:rPr spc="-105" dirty="0"/>
              <a:t>at</a:t>
            </a:r>
            <a:r>
              <a:rPr spc="-80" dirty="0"/>
              <a:t> </a:t>
            </a:r>
            <a:r>
              <a:rPr spc="-40" dirty="0"/>
              <a:t>higher</a:t>
            </a:r>
            <a:r>
              <a:rPr spc="-65" dirty="0"/>
              <a:t> </a:t>
            </a:r>
            <a:r>
              <a:rPr spc="-35" dirty="0"/>
              <a:t>risk</a:t>
            </a:r>
            <a:r>
              <a:rPr spc="-65" dirty="0"/>
              <a:t> </a:t>
            </a:r>
            <a:r>
              <a:rPr spc="-55" dirty="0"/>
              <a:t>for</a:t>
            </a:r>
            <a:r>
              <a:rPr spc="-95" dirty="0"/>
              <a:t> </a:t>
            </a:r>
            <a:r>
              <a:rPr spc="-25" dirty="0"/>
              <a:t>early</a:t>
            </a:r>
            <a:r>
              <a:rPr spc="-85" dirty="0"/>
              <a:t> </a:t>
            </a:r>
            <a:r>
              <a:rPr spc="-30" dirty="0"/>
              <a:t>onset</a:t>
            </a:r>
            <a:r>
              <a:rPr spc="-80" dirty="0"/>
              <a:t> </a:t>
            </a:r>
            <a:r>
              <a:rPr spc="-65" dirty="0"/>
              <a:t>of</a:t>
            </a:r>
            <a:r>
              <a:rPr spc="-85" dirty="0"/>
              <a:t> </a:t>
            </a:r>
            <a:r>
              <a:rPr spc="-25" dirty="0"/>
              <a:t>DAT</a:t>
            </a: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pc="90" dirty="0"/>
              <a:t>May</a:t>
            </a:r>
            <a:r>
              <a:rPr spc="-100" dirty="0"/>
              <a:t> </a:t>
            </a:r>
            <a:r>
              <a:rPr spc="-40" dirty="0"/>
              <a:t>have</a:t>
            </a:r>
            <a:r>
              <a:rPr spc="-100" dirty="0"/>
              <a:t> </a:t>
            </a:r>
            <a:r>
              <a:rPr spc="-90" dirty="0"/>
              <a:t>different </a:t>
            </a:r>
            <a:r>
              <a:rPr spc="-10" dirty="0"/>
              <a:t>symptoms</a:t>
            </a: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new</a:t>
            </a:r>
            <a:r>
              <a:rPr sz="18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onset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seizures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Incontinence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Higher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degree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memory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disruption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sleep-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wake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cycle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pc="-40" dirty="0"/>
              <a:t>Over</a:t>
            </a:r>
            <a:r>
              <a:rPr spc="-95" dirty="0"/>
              <a:t> </a:t>
            </a:r>
            <a:r>
              <a:rPr spc="-25" dirty="0"/>
              <a:t>age</a:t>
            </a:r>
            <a:r>
              <a:rPr spc="-100" dirty="0"/>
              <a:t> </a:t>
            </a:r>
            <a:r>
              <a:rPr spc="75" dirty="0"/>
              <a:t>40</a:t>
            </a:r>
            <a:r>
              <a:rPr spc="-80" dirty="0"/>
              <a:t> </a:t>
            </a:r>
            <a:r>
              <a:rPr spc="395" dirty="0"/>
              <a:t>–</a:t>
            </a:r>
            <a:r>
              <a:rPr spc="-95" dirty="0"/>
              <a:t> </a:t>
            </a:r>
            <a:r>
              <a:rPr spc="-90" dirty="0"/>
              <a:t>approx. </a:t>
            </a:r>
            <a:r>
              <a:rPr spc="114" dirty="0"/>
              <a:t>25%</a:t>
            </a:r>
            <a:r>
              <a:rPr spc="-100" dirty="0"/>
              <a:t> </a:t>
            </a:r>
            <a:r>
              <a:rPr spc="-60" dirty="0"/>
              <a:t>will</a:t>
            </a:r>
            <a:r>
              <a:rPr spc="-95" dirty="0"/>
              <a:t> </a:t>
            </a:r>
            <a:r>
              <a:rPr dirty="0"/>
              <a:t>show</a:t>
            </a:r>
            <a:r>
              <a:rPr spc="-100" dirty="0"/>
              <a:t> </a:t>
            </a:r>
            <a:r>
              <a:rPr spc="-75" dirty="0"/>
              <a:t>clinical</a:t>
            </a:r>
            <a:r>
              <a:rPr spc="-110" dirty="0"/>
              <a:t> </a:t>
            </a:r>
            <a:r>
              <a:rPr dirty="0"/>
              <a:t>signs</a:t>
            </a:r>
            <a:r>
              <a:rPr spc="-95" dirty="0"/>
              <a:t> </a:t>
            </a:r>
            <a:r>
              <a:rPr spc="-65" dirty="0"/>
              <a:t>of</a:t>
            </a:r>
            <a:r>
              <a:rPr spc="-95" dirty="0"/>
              <a:t> </a:t>
            </a:r>
            <a:r>
              <a:rPr spc="-10" dirty="0"/>
              <a:t>dementia</a:t>
            </a: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pc="-40" dirty="0"/>
              <a:t>Over</a:t>
            </a:r>
            <a:r>
              <a:rPr spc="-120" dirty="0"/>
              <a:t> </a:t>
            </a:r>
            <a:r>
              <a:rPr spc="-25" dirty="0"/>
              <a:t>age</a:t>
            </a:r>
            <a:r>
              <a:rPr spc="-120" dirty="0"/>
              <a:t> </a:t>
            </a:r>
            <a:r>
              <a:rPr spc="114" dirty="0"/>
              <a:t>60</a:t>
            </a:r>
            <a:r>
              <a:rPr spc="-105" dirty="0"/>
              <a:t> </a:t>
            </a:r>
            <a:r>
              <a:rPr spc="395" dirty="0"/>
              <a:t>–</a:t>
            </a:r>
            <a:r>
              <a:rPr spc="-114" dirty="0"/>
              <a:t> </a:t>
            </a:r>
            <a:r>
              <a:rPr spc="-85" dirty="0"/>
              <a:t>approx.</a:t>
            </a:r>
            <a:r>
              <a:rPr spc="-114" dirty="0"/>
              <a:t> </a:t>
            </a:r>
            <a:r>
              <a:rPr spc="140" dirty="0"/>
              <a:t>60%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What</a:t>
            </a:r>
            <a:r>
              <a:rPr spc="-215" dirty="0"/>
              <a:t> </a:t>
            </a:r>
            <a:r>
              <a:rPr spc="-45" dirty="0"/>
              <a:t>is</a:t>
            </a:r>
            <a:r>
              <a:rPr spc="-215" dirty="0"/>
              <a:t> </a:t>
            </a:r>
            <a:r>
              <a:rPr dirty="0"/>
              <a:t>NOT</a:t>
            </a:r>
            <a:r>
              <a:rPr spc="-225" dirty="0"/>
              <a:t> </a:t>
            </a:r>
            <a:r>
              <a:rPr spc="-80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7185659" cy="250952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“Reversible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Conditions”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29" dirty="0">
                <a:solidFill>
                  <a:srgbClr val="4A565B"/>
                </a:solidFill>
                <a:latin typeface="Trebuchet MS"/>
                <a:cs typeface="Trebuchet MS"/>
              </a:rPr>
              <a:t>/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pseudo-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endParaRPr sz="1800">
              <a:latin typeface="Trebuchet MS"/>
              <a:cs typeface="Trebuchet MS"/>
            </a:endParaRPr>
          </a:p>
          <a:p>
            <a:pPr marL="184785" marR="329565" indent="-172720">
              <a:lnSpc>
                <a:spcPts val="1939"/>
              </a:lnSpc>
              <a:spcBef>
                <a:spcPts val="84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Any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temporary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reduction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cognitive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capabilities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including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judgment,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decision-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making,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memory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appear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as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memory,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disorientation,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poor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judgment</a:t>
            </a:r>
            <a:endParaRPr sz="1800">
              <a:latin typeface="Trebuchet MS"/>
              <a:cs typeface="Trebuchet MS"/>
            </a:endParaRPr>
          </a:p>
          <a:p>
            <a:pPr marL="184785" marR="13970" indent="-172720">
              <a:lnSpc>
                <a:spcPts val="1939"/>
              </a:lnSpc>
              <a:spcBef>
                <a:spcPts val="83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result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from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conditions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that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disrupt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memory/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storage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process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including</a:t>
            </a:r>
            <a:r>
              <a:rPr sz="1800" spc="-14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medical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(hyponatremia;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constipation,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UTI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(more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frequent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the aging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population)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Trauma,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stress,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depression,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significant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changes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life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situation,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105" dirty="0">
                <a:solidFill>
                  <a:srgbClr val="4A565B"/>
                </a:solidFill>
                <a:latin typeface="Trebuchet MS"/>
                <a:cs typeface="Trebuchet MS"/>
              </a:rPr>
              <a:t>SMI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929"/>
              </a:lnSpc>
              <a:spcBef>
                <a:spcPts val="100"/>
              </a:spcBef>
            </a:pPr>
            <a:r>
              <a:rPr spc="-20" dirty="0"/>
              <a:t>Things</a:t>
            </a:r>
            <a:r>
              <a:rPr spc="-204" dirty="0"/>
              <a:t> </a:t>
            </a:r>
            <a:r>
              <a:rPr spc="-175" dirty="0"/>
              <a:t>that</a:t>
            </a:r>
            <a:r>
              <a:rPr spc="-185" dirty="0"/>
              <a:t> </a:t>
            </a:r>
            <a:r>
              <a:rPr spc="-50" dirty="0"/>
              <a:t>Look</a:t>
            </a:r>
            <a:r>
              <a:rPr spc="-185" dirty="0"/>
              <a:t> </a:t>
            </a:r>
            <a:r>
              <a:rPr spc="-135" dirty="0"/>
              <a:t>Like</a:t>
            </a:r>
            <a:r>
              <a:rPr spc="-204" dirty="0"/>
              <a:t> </a:t>
            </a:r>
            <a:r>
              <a:rPr spc="-75" dirty="0"/>
              <a:t>Dementia</a:t>
            </a:r>
          </a:p>
          <a:p>
            <a:pPr marL="12700">
              <a:lnSpc>
                <a:spcPts val="1770"/>
              </a:lnSpc>
            </a:pPr>
            <a:r>
              <a:rPr sz="1500" spc="-95" dirty="0"/>
              <a:t>(but</a:t>
            </a:r>
            <a:r>
              <a:rPr sz="1500" spc="-100" dirty="0"/>
              <a:t> </a:t>
            </a:r>
            <a:r>
              <a:rPr sz="1500" spc="-10" dirty="0"/>
              <a:t>may</a:t>
            </a:r>
            <a:r>
              <a:rPr sz="1500" spc="-75" dirty="0"/>
              <a:t> </a:t>
            </a:r>
            <a:r>
              <a:rPr sz="1500" spc="-50" dirty="0"/>
              <a:t>be</a:t>
            </a:r>
            <a:r>
              <a:rPr sz="1500" spc="-95" dirty="0"/>
              <a:t> </a:t>
            </a:r>
            <a:r>
              <a:rPr sz="1500" spc="-10" dirty="0"/>
              <a:t>reversible)</a:t>
            </a:r>
            <a:endParaRPr sz="1500"/>
          </a:p>
        </p:txBody>
      </p:sp>
      <p:sp>
        <p:nvSpPr>
          <p:cNvPr id="3" name="object 3"/>
          <p:cNvSpPr txBox="1"/>
          <p:nvPr/>
        </p:nvSpPr>
        <p:spPr>
          <a:xfrm>
            <a:off x="707390" y="2178716"/>
            <a:ext cx="4246245" cy="276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ts val="1939"/>
              </a:lnSpc>
              <a:spcBef>
                <a:spcPts val="105"/>
              </a:spcBef>
              <a:buFont typeface="Arial"/>
              <a:buChar char="•"/>
              <a:tabLst>
                <a:tab pos="1847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Must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rule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out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treatable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problems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include: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Depression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Anxiety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0"/>
              </a:lnSpc>
              <a:spcBef>
                <a:spcPts val="19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Medical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problems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4A565B"/>
                </a:solidFill>
                <a:latin typeface="Trebuchet MS"/>
                <a:cs typeface="Trebuchet MS"/>
              </a:rPr>
              <a:t>can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include: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2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Thyroid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Nutrition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9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Electrolytes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9"/>
              </a:lnSpc>
              <a:spcBef>
                <a:spcPts val="18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Psychotic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symptoms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4A565B"/>
                </a:solidFill>
                <a:latin typeface="Trebuchet MS"/>
                <a:cs typeface="Trebuchet MS"/>
              </a:rPr>
              <a:t>can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include: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9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Agitation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9"/>
              </a:lnSpc>
              <a:spcBef>
                <a:spcPts val="18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Alcohol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9"/>
              </a:lnSpc>
              <a:buFont typeface="Arial"/>
              <a:buChar char="•"/>
              <a:tabLst>
                <a:tab pos="5276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Drug</a:t>
            </a:r>
            <a:r>
              <a:rPr sz="1700" spc="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effects-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Korsakoff’s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500" y="826324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400"/>
                </a:moveTo>
                <a:lnTo>
                  <a:pt x="0" y="0"/>
                </a:lnTo>
              </a:path>
            </a:pathLst>
          </a:custGeom>
          <a:ln w="19050">
            <a:solidFill>
              <a:srgbClr val="1CAC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047" y="1203960"/>
            <a:ext cx="3617975" cy="180746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390" y="1340411"/>
            <a:ext cx="231203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b="1" spc="-10" dirty="0">
                <a:solidFill>
                  <a:srgbClr val="000000"/>
                </a:solidFill>
                <a:latin typeface="Calibri"/>
                <a:cs typeface="Calibri"/>
              </a:rPr>
              <a:t>PROGRAM</a:t>
            </a:r>
            <a:endParaRPr sz="4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390" y="1957515"/>
            <a:ext cx="291909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b="1" spc="-10" dirty="0">
                <a:latin typeface="Calibri"/>
                <a:cs typeface="Calibri"/>
              </a:rPr>
              <a:t>DISCLOSURES</a:t>
            </a:r>
            <a:endParaRPr sz="4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390" y="2601405"/>
            <a:ext cx="7655559" cy="1918473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>
              <a:lnSpc>
                <a:spcPts val="2920"/>
              </a:lnSpc>
              <a:spcBef>
                <a:spcPts val="459"/>
              </a:spcBef>
              <a:tabLst>
                <a:tab pos="7148830" algn="l"/>
              </a:tabLst>
            </a:pPr>
            <a:r>
              <a:rPr sz="2700" i="1" dirty="0">
                <a:latin typeface="Tw Cen MT"/>
                <a:cs typeface="Tw Cen MT"/>
              </a:rPr>
              <a:t>Neither</a:t>
            </a:r>
            <a:r>
              <a:rPr sz="2700" i="1" spc="-4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the</a:t>
            </a:r>
            <a:r>
              <a:rPr sz="2700" i="1" spc="-3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speaker</a:t>
            </a:r>
            <a:r>
              <a:rPr sz="2700" i="1" spc="-7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nor</a:t>
            </a:r>
            <a:r>
              <a:rPr sz="2700" i="1" spc="-5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the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planning</a:t>
            </a:r>
            <a:r>
              <a:rPr sz="2700" i="1" spc="-6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committee</a:t>
            </a:r>
            <a:r>
              <a:rPr sz="2700" i="1" spc="-30" dirty="0">
                <a:latin typeface="Tw Cen MT"/>
                <a:cs typeface="Tw Cen MT"/>
              </a:rPr>
              <a:t> </a:t>
            </a:r>
            <a:r>
              <a:rPr sz="2700" i="1" spc="-20" dirty="0">
                <a:latin typeface="Tw Cen MT"/>
                <a:cs typeface="Tw Cen MT"/>
              </a:rPr>
              <a:t>have</a:t>
            </a:r>
            <a:r>
              <a:rPr sz="2700" i="1" dirty="0">
                <a:latin typeface="Tw Cen MT"/>
                <a:cs typeface="Tw Cen MT"/>
              </a:rPr>
              <a:t>	</a:t>
            </a:r>
            <a:r>
              <a:rPr sz="2700" i="1" spc="-25" dirty="0">
                <a:latin typeface="Tw Cen MT"/>
                <a:cs typeface="Tw Cen MT"/>
              </a:rPr>
              <a:t>had </a:t>
            </a:r>
            <a:r>
              <a:rPr sz="2700" i="1" dirty="0">
                <a:latin typeface="Tw Cen MT"/>
                <a:cs typeface="Tw Cen MT"/>
              </a:rPr>
              <a:t>a</a:t>
            </a:r>
            <a:r>
              <a:rPr sz="2700" i="1" spc="-2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financial</a:t>
            </a:r>
            <a:r>
              <a:rPr sz="2700" i="1" spc="-4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relationship</a:t>
            </a:r>
            <a:r>
              <a:rPr sz="2700" i="1" spc="-3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with</a:t>
            </a:r>
            <a:r>
              <a:rPr sz="2700" i="1" spc="-1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any</a:t>
            </a:r>
            <a:r>
              <a:rPr sz="2700" i="1" spc="-3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ineligible</a:t>
            </a:r>
            <a:r>
              <a:rPr sz="2700" i="1" spc="-25" dirty="0">
                <a:latin typeface="Tw Cen MT"/>
                <a:cs typeface="Tw Cen MT"/>
              </a:rPr>
              <a:t> </a:t>
            </a:r>
            <a:r>
              <a:rPr sz="2700" i="1" spc="-10" dirty="0">
                <a:latin typeface="Tw Cen MT"/>
                <a:cs typeface="Tw Cen MT"/>
              </a:rPr>
              <a:t>companies </a:t>
            </a:r>
            <a:r>
              <a:rPr sz="2700" i="1" dirty="0">
                <a:latin typeface="Tw Cen MT"/>
                <a:cs typeface="Tw Cen MT"/>
              </a:rPr>
              <a:t>within</a:t>
            </a:r>
            <a:r>
              <a:rPr sz="2700" i="1" spc="-4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the</a:t>
            </a:r>
            <a:r>
              <a:rPr sz="2700" i="1" spc="-2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past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24</a:t>
            </a:r>
            <a:r>
              <a:rPr sz="2700" i="1" spc="-4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months.</a:t>
            </a:r>
            <a:r>
              <a:rPr sz="2700" i="1" spc="-4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The</a:t>
            </a:r>
            <a:r>
              <a:rPr sz="2700" i="1" spc="-2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speaker</a:t>
            </a:r>
            <a:r>
              <a:rPr sz="2700" i="1" spc="-5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will</a:t>
            </a:r>
            <a:r>
              <a:rPr sz="2700" i="1" spc="-5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not</a:t>
            </a:r>
            <a:r>
              <a:rPr sz="2700" i="1" spc="-30" dirty="0">
                <a:latin typeface="Tw Cen MT"/>
                <a:cs typeface="Tw Cen MT"/>
              </a:rPr>
              <a:t> </a:t>
            </a:r>
            <a:r>
              <a:rPr sz="2700" i="1" spc="-35" dirty="0">
                <a:latin typeface="Tw Cen MT"/>
                <a:cs typeface="Tw Cen MT"/>
              </a:rPr>
              <a:t>be </a:t>
            </a:r>
            <a:r>
              <a:rPr sz="2700" i="1" dirty="0">
                <a:latin typeface="Tw Cen MT"/>
                <a:cs typeface="Tw Cen MT"/>
              </a:rPr>
              <a:t>discussing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a</a:t>
            </a:r>
            <a:r>
              <a:rPr sz="2700" i="1" spc="-1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product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that</a:t>
            </a:r>
            <a:r>
              <a:rPr sz="2700" i="1" spc="-1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is</a:t>
            </a:r>
            <a:r>
              <a:rPr sz="2700" i="1" spc="-1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still</a:t>
            </a:r>
            <a:r>
              <a:rPr sz="2700" i="1" spc="-1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investigational</a:t>
            </a:r>
            <a:r>
              <a:rPr sz="2700" i="1" spc="-4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or</a:t>
            </a:r>
            <a:r>
              <a:rPr sz="2700" i="1" spc="-20" dirty="0">
                <a:latin typeface="Tw Cen MT"/>
                <a:cs typeface="Tw Cen MT"/>
              </a:rPr>
              <a:t> </a:t>
            </a:r>
            <a:r>
              <a:rPr sz="2700" i="1" spc="-25" dirty="0">
                <a:latin typeface="Tw Cen MT"/>
                <a:cs typeface="Tw Cen MT"/>
              </a:rPr>
              <a:t>not </a:t>
            </a:r>
            <a:r>
              <a:rPr sz="2700" i="1" dirty="0">
                <a:latin typeface="Tw Cen MT"/>
                <a:cs typeface="Tw Cen MT"/>
              </a:rPr>
              <a:t>labeled</a:t>
            </a:r>
            <a:r>
              <a:rPr sz="2700" i="1" spc="-5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for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the</a:t>
            </a:r>
            <a:r>
              <a:rPr sz="2700" i="1" spc="-20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use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dirty="0">
                <a:latin typeface="Tw Cen MT"/>
                <a:cs typeface="Tw Cen MT"/>
              </a:rPr>
              <a:t>under</a:t>
            </a:r>
            <a:r>
              <a:rPr sz="2700" i="1" spc="-35" dirty="0">
                <a:latin typeface="Tw Cen MT"/>
                <a:cs typeface="Tw Cen MT"/>
              </a:rPr>
              <a:t> </a:t>
            </a:r>
            <a:r>
              <a:rPr sz="2700" i="1" spc="-10" dirty="0">
                <a:latin typeface="Tw Cen MT"/>
                <a:cs typeface="Tw Cen MT"/>
              </a:rPr>
              <a:t>discussion.</a:t>
            </a:r>
            <a:endParaRPr lang="en-US" sz="2700" i="1" spc="-10" dirty="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Reversable</a:t>
            </a:r>
            <a:r>
              <a:rPr spc="-200" dirty="0"/>
              <a:t> </a:t>
            </a:r>
            <a:r>
              <a:rPr spc="-30" dirty="0"/>
              <a:t>cause</a:t>
            </a:r>
            <a:r>
              <a:rPr spc="-190" dirty="0"/>
              <a:t> </a:t>
            </a:r>
            <a:r>
              <a:rPr spc="-125" dirty="0"/>
              <a:t>of</a:t>
            </a:r>
            <a:r>
              <a:rPr spc="-180" dirty="0"/>
              <a:t> </a:t>
            </a:r>
            <a:r>
              <a:rPr spc="-65" dirty="0"/>
              <a:t>MCI/Dementia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6482080" cy="316230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10" dirty="0">
                <a:solidFill>
                  <a:srgbClr val="2E5496"/>
                </a:solidFill>
                <a:latin typeface="Trebuchet MS"/>
                <a:cs typeface="Trebuchet MS"/>
              </a:rPr>
              <a:t>D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rugs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0" dirty="0">
                <a:solidFill>
                  <a:srgbClr val="2E5496"/>
                </a:solidFill>
                <a:latin typeface="Trebuchet MS"/>
                <a:cs typeface="Trebuchet MS"/>
              </a:rPr>
              <a:t>E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motional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(Depression)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0" dirty="0">
                <a:solidFill>
                  <a:srgbClr val="2E5496"/>
                </a:solidFill>
                <a:latin typeface="Trebuchet MS"/>
                <a:cs typeface="Trebuchet MS"/>
              </a:rPr>
              <a:t>M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etabolic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(hypothyroidism,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B12)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2E5496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ars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E5496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yes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(sensory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isolation)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10" dirty="0">
                <a:solidFill>
                  <a:srgbClr val="2E5496"/>
                </a:solidFill>
                <a:latin typeface="Trebuchet MS"/>
                <a:cs typeface="Trebuchet MS"/>
              </a:rPr>
              <a:t>N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ormal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Pressure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Hydrocephalus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4A565B"/>
                </a:solidFill>
                <a:latin typeface="Trebuchet MS"/>
                <a:cs typeface="Trebuchet MS"/>
              </a:rPr>
              <a:t>(ataxia,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incontinence,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dementia)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5" dirty="0">
                <a:solidFill>
                  <a:srgbClr val="2E5496"/>
                </a:solidFill>
                <a:latin typeface="Trebuchet MS"/>
                <a:cs typeface="Trebuchet MS"/>
              </a:rPr>
              <a:t>T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umor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or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other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space-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occupying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lesions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80" dirty="0">
                <a:solidFill>
                  <a:srgbClr val="2E5496"/>
                </a:solidFill>
                <a:latin typeface="Trebuchet MS"/>
                <a:cs typeface="Trebuchet MS"/>
              </a:rPr>
              <a:t>I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nfection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(syphilis,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chronic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infection)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75" dirty="0">
                <a:solidFill>
                  <a:srgbClr val="2E5496"/>
                </a:solidFill>
                <a:latin typeface="Trebuchet MS"/>
                <a:cs typeface="Trebuchet MS"/>
              </a:rPr>
              <a:t>A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trial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Fib/</a:t>
            </a:r>
            <a:r>
              <a:rPr sz="1800" spc="-10" dirty="0">
                <a:solidFill>
                  <a:srgbClr val="2E5496"/>
                </a:solidFill>
                <a:latin typeface="Trebuchet MS"/>
                <a:cs typeface="Trebuchet MS"/>
              </a:rPr>
              <a:t>A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lcoholism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2E5496"/>
                </a:solidFill>
                <a:latin typeface="Trebuchet MS"/>
                <a:cs typeface="Trebuchet MS"/>
              </a:rPr>
              <a:t>S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leep</a:t>
            </a:r>
            <a:r>
              <a:rPr sz="18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Apnea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36664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National</a:t>
            </a:r>
            <a:r>
              <a:rPr spc="-210" dirty="0"/>
              <a:t> </a:t>
            </a:r>
            <a:r>
              <a:rPr spc="-10" dirty="0"/>
              <a:t>Task</a:t>
            </a:r>
            <a:r>
              <a:rPr spc="-204" dirty="0"/>
              <a:t> </a:t>
            </a:r>
            <a:r>
              <a:rPr spc="-3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7083" y="2060979"/>
            <a:ext cx="5622770" cy="387397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NTG</a:t>
            </a:r>
            <a:r>
              <a:rPr spc="-204" dirty="0"/>
              <a:t> </a:t>
            </a:r>
            <a:r>
              <a:rPr dirty="0"/>
              <a:t>Early</a:t>
            </a:r>
            <a:r>
              <a:rPr spc="-195" dirty="0"/>
              <a:t> </a:t>
            </a:r>
            <a:r>
              <a:rPr spc="-125" dirty="0"/>
              <a:t>Detection</a:t>
            </a:r>
            <a:r>
              <a:rPr spc="-185" dirty="0"/>
              <a:t> </a:t>
            </a:r>
            <a:r>
              <a:rPr spc="-10" dirty="0"/>
              <a:t>Screen</a:t>
            </a:r>
            <a:r>
              <a:rPr spc="-210" dirty="0"/>
              <a:t> </a:t>
            </a:r>
            <a:r>
              <a:rPr spc="-95" dirty="0"/>
              <a:t>for</a:t>
            </a:r>
            <a:r>
              <a:rPr spc="-195" dirty="0"/>
              <a:t> </a:t>
            </a:r>
            <a:r>
              <a:rPr spc="-70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7384415" cy="31546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Adapted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from:</a:t>
            </a:r>
            <a:endParaRPr sz="1800">
              <a:latin typeface="Trebuchet MS"/>
              <a:cs typeface="Trebuchet MS"/>
            </a:endParaRPr>
          </a:p>
          <a:p>
            <a:pPr marL="527685" marR="440690" lvl="1" indent="-172720">
              <a:lnSpc>
                <a:spcPts val="1939"/>
              </a:lnSpc>
              <a:spcBef>
                <a:spcPts val="425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Screening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Questionnaire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for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Individuals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with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Intellectual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Disabilities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(Deb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et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90" dirty="0">
                <a:solidFill>
                  <a:srgbClr val="4A565B"/>
                </a:solidFill>
                <a:latin typeface="Trebuchet MS"/>
                <a:cs typeface="Trebuchet MS"/>
              </a:rPr>
              <a:t>al.,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2007),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endParaRPr sz="1800">
              <a:latin typeface="Trebuchet MS"/>
              <a:cs typeface="Trebuchet MS"/>
            </a:endParaRPr>
          </a:p>
          <a:p>
            <a:pPr marL="527685" marR="5080" lvl="1" indent="-172720">
              <a:lnSpc>
                <a:spcPts val="1939"/>
              </a:lnSpc>
              <a:spcBef>
                <a:spcPts val="42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Screening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Tool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(adapted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by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Philadelphia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Coordinated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Health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Care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Group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from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DSQIID,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2010)</a:t>
            </a:r>
            <a:endParaRPr sz="18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1205"/>
              </a:spcBef>
              <a:buClr>
                <a:srgbClr val="4A565B"/>
              </a:buClr>
              <a:buFont typeface="Arial"/>
              <a:buChar char="•"/>
            </a:pP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Down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Syndrome</a:t>
            </a:r>
            <a:r>
              <a:rPr sz="18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4A565B"/>
                </a:solidFill>
                <a:latin typeface="Trebuchet MS"/>
                <a:cs typeface="Trebuchet MS"/>
              </a:rPr>
              <a:t>-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begin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at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age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75" dirty="0">
                <a:solidFill>
                  <a:srgbClr val="4A565B"/>
                </a:solidFill>
                <a:latin typeface="Trebuchet MS"/>
                <a:cs typeface="Trebuchet MS"/>
              </a:rPr>
              <a:t>40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then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annually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Non-</a:t>
            </a:r>
            <a:r>
              <a:rPr sz="1800" spc="140" dirty="0">
                <a:solidFill>
                  <a:srgbClr val="4A565B"/>
                </a:solidFill>
                <a:latin typeface="Trebuchet MS"/>
                <a:cs typeface="Trebuchet MS"/>
              </a:rPr>
              <a:t>DS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begin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at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age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4A565B"/>
                </a:solidFill>
                <a:latin typeface="Trebuchet MS"/>
                <a:cs typeface="Trebuchet MS"/>
              </a:rPr>
              <a:t>50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4A565B"/>
              </a:buClr>
              <a:buFont typeface="Arial"/>
              <a:buChar char="•"/>
            </a:pP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buFont typeface="Arial"/>
              <a:buChar char="•"/>
              <a:tabLst>
                <a:tab pos="184785" algn="l"/>
              </a:tabLst>
            </a:pP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https: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  <a:hlinkClick r:id="rId2"/>
              </a:rPr>
              <a:t>//www.the-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  <a:hlinkClick r:id="rId2"/>
              </a:rPr>
              <a:t>ntg.org/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NTG</a:t>
            </a:r>
            <a:r>
              <a:rPr spc="-220" dirty="0"/>
              <a:t> </a:t>
            </a:r>
            <a:r>
              <a:rPr spc="-10" dirty="0"/>
              <a:t>workshops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6969759" cy="201612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Workshop: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Capacity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Building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Workshop: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Capable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Care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(with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train-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the-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trainer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component)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Webinars: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NTG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Special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Topics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ID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CEU's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Educational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credits</a:t>
            </a:r>
            <a:endParaRPr sz="1800">
              <a:latin typeface="Trebuchet MS"/>
              <a:cs typeface="Trebuchet MS"/>
            </a:endParaRPr>
          </a:p>
          <a:p>
            <a:pPr marL="184785" marR="164465" indent="-172720">
              <a:lnSpc>
                <a:spcPts val="1939"/>
              </a:lnSpc>
              <a:spcBef>
                <a:spcPts val="83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Education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Training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Curriculum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on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Intellectual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and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Developmental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Disabilities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>
                <a:solidFill>
                  <a:srgbClr val="000000"/>
                </a:solidFill>
              </a:rPr>
              <a:t>Dementia</a:t>
            </a:r>
            <a:r>
              <a:rPr spc="-2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Diagnosis</a:t>
            </a:r>
            <a:r>
              <a:rPr spc="-20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78716"/>
            <a:ext cx="5231765" cy="2959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ts val="1939"/>
              </a:lnSpc>
              <a:spcBef>
                <a:spcPts val="10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Identify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causes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function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Medical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2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Psychiatric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0"/>
              </a:lnSpc>
              <a:buFont typeface="Arial"/>
              <a:buChar char="•"/>
              <a:tabLst>
                <a:tab pos="5276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Sensory</a:t>
            </a:r>
            <a:r>
              <a:rPr sz="1700" spc="1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Rule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out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treatable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conditions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Even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25" dirty="0">
                <a:solidFill>
                  <a:srgbClr val="4A565B"/>
                </a:solidFill>
                <a:latin typeface="Trebuchet MS"/>
                <a:cs typeface="Trebuchet MS"/>
              </a:rPr>
              <a:t>if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definitive-</a:t>
            </a:r>
            <a:r>
              <a:rPr sz="17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treat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what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you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can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9"/>
              </a:lnSpc>
              <a:spcBef>
                <a:spcPts val="18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Dementia-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explain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problem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changes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EG-</a:t>
            </a:r>
            <a:r>
              <a:rPr sz="17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telling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“lies”-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agitation-</a:t>
            </a:r>
            <a:r>
              <a:rPr sz="1700" spc="2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cognitive</a:t>
            </a:r>
            <a:r>
              <a:rPr sz="1700" spc="-14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25"/>
              </a:lnSpc>
              <a:buFont typeface="Arial"/>
              <a:buChar char="•"/>
              <a:tabLst>
                <a:tab pos="527685" algn="l"/>
              </a:tabLst>
            </a:pP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Depression-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be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cause-also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result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Anticipate</a:t>
            </a:r>
            <a:r>
              <a:rPr sz="17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care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needs-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for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family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facility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8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Avoid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solutions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that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generate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more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problems-</a:t>
            </a:r>
            <a:endParaRPr sz="1700">
              <a:latin typeface="Trebuchet MS"/>
              <a:cs typeface="Trebuchet MS"/>
            </a:endParaRPr>
          </a:p>
          <a:p>
            <a:pPr marL="869950" lvl="2" indent="-171450">
              <a:lnSpc>
                <a:spcPts val="1625"/>
              </a:lnSpc>
              <a:buFont typeface="Arial"/>
              <a:buChar char="•"/>
              <a:tabLst>
                <a:tab pos="869950" algn="l"/>
              </a:tabLst>
            </a:pPr>
            <a:r>
              <a:rPr sz="1400" spc="-10" dirty="0">
                <a:solidFill>
                  <a:srgbClr val="4A565B"/>
                </a:solidFill>
                <a:latin typeface="Trebuchet MS"/>
                <a:cs typeface="Trebuchet MS"/>
              </a:rPr>
              <a:t>Psychotropic</a:t>
            </a:r>
            <a:r>
              <a:rPr sz="14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400" spc="-45" dirty="0">
                <a:solidFill>
                  <a:srgbClr val="4A565B"/>
                </a:solidFill>
                <a:latin typeface="Trebuchet MS"/>
                <a:cs typeface="Trebuchet MS"/>
              </a:rPr>
              <a:t>meds;</a:t>
            </a:r>
            <a:r>
              <a:rPr sz="14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4A565B"/>
                </a:solidFill>
                <a:latin typeface="Trebuchet MS"/>
                <a:cs typeface="Trebuchet MS"/>
              </a:rPr>
              <a:t>wrong</a:t>
            </a:r>
            <a:r>
              <a:rPr sz="14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4A565B"/>
                </a:solidFill>
                <a:latin typeface="Trebuchet MS"/>
                <a:cs typeface="Trebuchet MS"/>
              </a:rPr>
              <a:t>meds,</a:t>
            </a:r>
            <a:r>
              <a:rPr sz="14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4A565B"/>
                </a:solidFill>
                <a:latin typeface="Trebuchet MS"/>
                <a:cs typeface="Trebuchet MS"/>
              </a:rPr>
              <a:t>etc.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>
                <a:solidFill>
                  <a:srgbClr val="000000"/>
                </a:solidFill>
              </a:rPr>
              <a:t>Dementia</a:t>
            </a:r>
            <a:r>
              <a:rPr spc="-2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Diagnosis</a:t>
            </a:r>
            <a:r>
              <a:rPr spc="-20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3792854" cy="107124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Measure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Baseline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(by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75" dirty="0">
                <a:solidFill>
                  <a:srgbClr val="4A565B"/>
                </a:solidFill>
                <a:latin typeface="Trebuchet MS"/>
                <a:cs typeface="Trebuchet MS"/>
              </a:rPr>
              <a:t>40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or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earlier)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Monitor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changes-</a:t>
            </a:r>
            <a:r>
              <a:rPr sz="1800" spc="95" dirty="0">
                <a:solidFill>
                  <a:srgbClr val="4A565B"/>
                </a:solidFill>
                <a:latin typeface="Trebuchet MS"/>
                <a:cs typeface="Trebuchet MS"/>
              </a:rPr>
              <a:t>6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months?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Gradual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or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Medications</a:t>
            </a:r>
            <a:r>
              <a:rPr spc="-210" dirty="0"/>
              <a:t> </a:t>
            </a:r>
            <a:r>
              <a:rPr spc="-95" dirty="0"/>
              <a:t>for</a:t>
            </a:r>
            <a:r>
              <a:rPr spc="-200" dirty="0"/>
              <a:t> </a:t>
            </a:r>
            <a:r>
              <a:rPr spc="-85" dirty="0"/>
              <a:t>Alzheimer’s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78716"/>
            <a:ext cx="7397750" cy="281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ts val="1939"/>
              </a:lnSpc>
              <a:spcBef>
                <a:spcPts val="10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Cholinesterase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inhibitors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are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commonly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prescribed: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Donepezil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0" dirty="0">
                <a:solidFill>
                  <a:srgbClr val="4A565B"/>
                </a:solidFill>
                <a:latin typeface="Trebuchet MS"/>
                <a:cs typeface="Trebuchet MS"/>
              </a:rPr>
              <a:t>(Aricept)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is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approved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treat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all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stages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Alzheimer's.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25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Rivastigmine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(Exelon)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is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approved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treat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mild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moderate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Alzheimer's.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Galantamine</a:t>
            </a:r>
            <a:r>
              <a:rPr sz="17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(Razadyne)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4A565B"/>
                </a:solidFill>
                <a:latin typeface="Trebuchet MS"/>
                <a:cs typeface="Trebuchet MS"/>
              </a:rPr>
              <a:t>is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approved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8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treat </a:t>
            </a: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mild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to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moderate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Alzheimer’s.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0"/>
              </a:lnSpc>
              <a:spcBef>
                <a:spcPts val="19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70" dirty="0">
                <a:solidFill>
                  <a:srgbClr val="4A565B"/>
                </a:solidFill>
                <a:latin typeface="Trebuchet MS"/>
                <a:cs typeface="Trebuchet MS"/>
              </a:rPr>
              <a:t>Glutamate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regulators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Memantine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(Namenda®)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ts val="1930"/>
              </a:lnSpc>
              <a:spcBef>
                <a:spcPts val="19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Anti-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amyloid</a:t>
            </a:r>
            <a:r>
              <a:rPr sz="17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IV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infusion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830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Donanemab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(Kisunla)</a:t>
            </a:r>
            <a:endParaRPr sz="1700">
              <a:latin typeface="Trebuchet MS"/>
              <a:cs typeface="Trebuchet MS"/>
            </a:endParaRPr>
          </a:p>
          <a:p>
            <a:pPr marL="527685" lvl="1" indent="-172085">
              <a:lnSpc>
                <a:spcPts val="1939"/>
              </a:lnSpc>
              <a:buFont typeface="Arial"/>
              <a:buChar char="•"/>
              <a:tabLst>
                <a:tab pos="527685" algn="l"/>
              </a:tabLst>
            </a:pP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Lecanemab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90" dirty="0">
                <a:solidFill>
                  <a:srgbClr val="4A565B"/>
                </a:solidFill>
                <a:latin typeface="Trebuchet MS"/>
                <a:cs typeface="Trebuchet MS"/>
              </a:rPr>
              <a:t>(Leqembi)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anti-</a:t>
            </a:r>
            <a:r>
              <a:rPr sz="1700" spc="-40" dirty="0">
                <a:solidFill>
                  <a:srgbClr val="4A565B"/>
                </a:solidFill>
                <a:latin typeface="Trebuchet MS"/>
                <a:cs typeface="Trebuchet MS"/>
              </a:rPr>
              <a:t>amyloid</a:t>
            </a:r>
            <a:r>
              <a:rPr sz="17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IV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infusion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Psychiatric</a:t>
            </a:r>
            <a:r>
              <a:rPr sz="17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meds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4A565B"/>
                </a:solidFill>
                <a:latin typeface="Trebuchet MS"/>
                <a:cs typeface="Trebuchet MS"/>
              </a:rPr>
              <a:t>used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10" dirty="0">
                <a:solidFill>
                  <a:srgbClr val="4A565B"/>
                </a:solidFill>
                <a:latin typeface="Trebuchet MS"/>
                <a:cs typeface="Trebuchet MS"/>
              </a:rPr>
              <a:t>“Off-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Label”</a:t>
            </a:r>
            <a:endParaRPr sz="17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184785" algn="l"/>
              </a:tabLst>
            </a:pP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Target</a:t>
            </a:r>
            <a:r>
              <a:rPr sz="17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4A565B"/>
                </a:solidFill>
                <a:latin typeface="Trebuchet MS"/>
                <a:cs typeface="Trebuchet MS"/>
              </a:rPr>
              <a:t>aggression, </a:t>
            </a:r>
            <a:r>
              <a:rPr sz="1700" spc="-50" dirty="0">
                <a:solidFill>
                  <a:srgbClr val="4A565B"/>
                </a:solidFill>
                <a:latin typeface="Trebuchet MS"/>
                <a:cs typeface="Trebuchet MS"/>
              </a:rPr>
              <a:t>depression,</a:t>
            </a:r>
            <a:r>
              <a:rPr sz="1700" spc="-3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4A565B"/>
                </a:solidFill>
                <a:latin typeface="Trebuchet MS"/>
                <a:cs typeface="Trebuchet MS"/>
              </a:rPr>
              <a:t>delusions,</a:t>
            </a:r>
            <a:r>
              <a:rPr sz="1700" spc="-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hallucinations,</a:t>
            </a:r>
            <a:r>
              <a:rPr sz="17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75" dirty="0">
                <a:solidFill>
                  <a:srgbClr val="4A565B"/>
                </a:solidFill>
                <a:latin typeface="Trebuchet MS"/>
                <a:cs typeface="Trebuchet MS"/>
              </a:rPr>
              <a:t>apathy,</a:t>
            </a:r>
            <a:r>
              <a:rPr sz="17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4A565B"/>
                </a:solidFill>
                <a:latin typeface="Trebuchet MS"/>
                <a:cs typeface="Trebuchet MS"/>
              </a:rPr>
              <a:t>disinhibition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7180" y="5628671"/>
            <a:ext cx="5031740" cy="438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350" spc="-20" dirty="0">
                <a:latin typeface="Calibri"/>
                <a:cs typeface="Calibri"/>
              </a:rPr>
              <a:t>https://</a:t>
            </a:r>
            <a:r>
              <a:rPr sz="1350" spc="-20" dirty="0">
                <a:latin typeface="Calibri"/>
                <a:cs typeface="Calibri"/>
                <a:hlinkClick r:id="rId2"/>
              </a:rPr>
              <a:t>www.alz.org/alzheimers-</a:t>
            </a:r>
            <a:r>
              <a:rPr sz="1350" spc="-10" dirty="0">
                <a:latin typeface="Calibri"/>
                <a:cs typeface="Calibri"/>
                <a:hlinkClick r:id="rId2"/>
              </a:rPr>
              <a:t>dementia/treatments/medications-</a:t>
            </a:r>
            <a:r>
              <a:rPr sz="1350" spc="-20" dirty="0">
                <a:latin typeface="Calibri"/>
                <a:cs typeface="Calibri"/>
                <a:hlinkClick r:id="rId2"/>
              </a:rPr>
              <a:t>for-</a:t>
            </a:r>
            <a:r>
              <a:rPr sz="1350" spc="-20" dirty="0">
                <a:latin typeface="Calibri"/>
                <a:cs typeface="Calibri"/>
              </a:rPr>
              <a:t> </a:t>
            </a:r>
            <a:r>
              <a:rPr sz="1350" spc="-10" dirty="0">
                <a:latin typeface="Calibri"/>
                <a:cs typeface="Calibri"/>
              </a:rPr>
              <a:t>memory</a:t>
            </a:r>
            <a:endParaRPr sz="13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General</a:t>
            </a:r>
            <a:r>
              <a:rPr spc="-215" dirty="0"/>
              <a:t> </a:t>
            </a:r>
            <a:r>
              <a:rPr spc="-25" dirty="0"/>
              <a:t>Management</a:t>
            </a:r>
            <a:r>
              <a:rPr spc="-210" dirty="0"/>
              <a:t> </a:t>
            </a:r>
            <a:r>
              <a:rPr spc="-195" dirty="0"/>
              <a:t>at</a:t>
            </a:r>
            <a:r>
              <a:rPr spc="-190" dirty="0"/>
              <a:t> </a:t>
            </a:r>
            <a:r>
              <a:rPr spc="-40" dirty="0"/>
              <a:t>All</a:t>
            </a:r>
            <a:r>
              <a:rPr spc="-210" dirty="0"/>
              <a:t> </a:t>
            </a:r>
            <a:r>
              <a:rPr spc="-10" dirty="0"/>
              <a:t>Stages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42140"/>
            <a:ext cx="6278245" cy="211645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Maximize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Independence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Focus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on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what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he/she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can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do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Variety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activities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Support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dignity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self-esteem.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Protect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from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Injury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How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reconcile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conflicting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goals?</a:t>
            </a:r>
            <a:r>
              <a:rPr sz="1800" spc="43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(security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vs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independence)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771900" cy="6858000"/>
          </a:xfrm>
          <a:custGeom>
            <a:avLst/>
            <a:gdLst/>
            <a:ahLst/>
            <a:cxnLst/>
            <a:rect l="l" t="t" r="r" b="b"/>
            <a:pathLst>
              <a:path w="3771900" h="6858000">
                <a:moveTo>
                  <a:pt x="3771900" y="0"/>
                </a:moveTo>
                <a:lnTo>
                  <a:pt x="0" y="0"/>
                </a:lnTo>
                <a:lnTo>
                  <a:pt x="0" y="6858000"/>
                </a:lnTo>
                <a:lnTo>
                  <a:pt x="3771900" y="6858000"/>
                </a:lnTo>
                <a:lnTo>
                  <a:pt x="3771900" y="0"/>
                </a:lnTo>
                <a:close/>
              </a:path>
            </a:pathLst>
          </a:custGeom>
          <a:solidFill>
            <a:srgbClr val="D0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95716" y="3126661"/>
            <a:ext cx="978535" cy="438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4800" marR="5080" indent="-292735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solidFill>
                  <a:srgbClr val="7E7E7E"/>
                </a:solidFill>
                <a:latin typeface="Calibri"/>
                <a:cs typeface="Calibri"/>
              </a:rPr>
              <a:t>PLACE</a:t>
            </a:r>
            <a:r>
              <a:rPr sz="1350" spc="-4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7E7E7E"/>
                </a:solidFill>
                <a:latin typeface="Calibri"/>
                <a:cs typeface="Calibri"/>
              </a:rPr>
              <a:t>IMAGE </a:t>
            </a:r>
            <a:r>
              <a:rPr sz="1350" spc="-20" dirty="0">
                <a:solidFill>
                  <a:srgbClr val="7E7E7E"/>
                </a:solidFill>
                <a:latin typeface="Calibri"/>
                <a:cs typeface="Calibri"/>
              </a:rPr>
              <a:t>HERE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62120" y="2874427"/>
            <a:ext cx="46418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0" dirty="0"/>
              <a:t>Dementia</a:t>
            </a:r>
            <a:r>
              <a:rPr sz="3000" spc="-204" dirty="0"/>
              <a:t> </a:t>
            </a:r>
            <a:r>
              <a:rPr sz="3000" spc="-135" dirty="0"/>
              <a:t>in</a:t>
            </a:r>
            <a:r>
              <a:rPr sz="3000" spc="-175" dirty="0"/>
              <a:t> </a:t>
            </a:r>
            <a:r>
              <a:rPr sz="3000" spc="-35" dirty="0"/>
              <a:t>People</a:t>
            </a:r>
            <a:r>
              <a:rPr sz="3000" spc="-170" dirty="0"/>
              <a:t> </a:t>
            </a:r>
            <a:r>
              <a:rPr sz="3000" spc="-130" dirty="0"/>
              <a:t>with</a:t>
            </a:r>
            <a:r>
              <a:rPr sz="3000" spc="-195" dirty="0"/>
              <a:t> </a:t>
            </a:r>
            <a:r>
              <a:rPr sz="3000" spc="35" dirty="0"/>
              <a:t>IDD</a:t>
            </a:r>
            <a:endParaRPr sz="3000"/>
          </a:p>
        </p:txBody>
      </p:sp>
      <p:sp>
        <p:nvSpPr>
          <p:cNvPr id="5" name="object 5"/>
          <p:cNvSpPr txBox="1"/>
          <p:nvPr/>
        </p:nvSpPr>
        <p:spPr>
          <a:xfrm>
            <a:off x="4262120" y="4171542"/>
            <a:ext cx="444436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30" dirty="0">
                <a:solidFill>
                  <a:srgbClr val="344646"/>
                </a:solidFill>
                <a:latin typeface="Trebuchet MS"/>
                <a:cs typeface="Trebuchet MS"/>
              </a:rPr>
              <a:t>Presented</a:t>
            </a:r>
            <a:r>
              <a:rPr sz="1700" spc="-105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44646"/>
                </a:solidFill>
                <a:latin typeface="Trebuchet MS"/>
                <a:cs typeface="Trebuchet MS"/>
              </a:rPr>
              <a:t>by</a:t>
            </a:r>
            <a:r>
              <a:rPr sz="1700" spc="-75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344646"/>
                </a:solidFill>
                <a:latin typeface="Trebuchet MS"/>
                <a:cs typeface="Trebuchet MS"/>
              </a:rPr>
              <a:t>Craig</a:t>
            </a:r>
            <a:r>
              <a:rPr sz="1700" spc="-85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344646"/>
                </a:solidFill>
                <a:latin typeface="Trebuchet MS"/>
                <a:cs typeface="Trebuchet MS"/>
              </a:rPr>
              <a:t>Escudé,</a:t>
            </a:r>
            <a:r>
              <a:rPr sz="1700" spc="-70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44646"/>
                </a:solidFill>
                <a:latin typeface="Trebuchet MS"/>
                <a:cs typeface="Trebuchet MS"/>
              </a:rPr>
              <a:t>MD,</a:t>
            </a:r>
            <a:r>
              <a:rPr sz="1700" spc="-85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344646"/>
                </a:solidFill>
                <a:latin typeface="Trebuchet MS"/>
                <a:cs typeface="Trebuchet MS"/>
              </a:rPr>
              <a:t>FAAFP,</a:t>
            </a:r>
            <a:r>
              <a:rPr sz="1700" spc="-65" dirty="0">
                <a:solidFill>
                  <a:srgbClr val="344646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344646"/>
                </a:solidFill>
                <a:latin typeface="Trebuchet MS"/>
                <a:cs typeface="Trebuchet MS"/>
              </a:rPr>
              <a:t>FAADM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9467" y="5699047"/>
            <a:ext cx="229171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10" dirty="0">
                <a:solidFill>
                  <a:srgbClr val="2E5496"/>
                </a:solidFill>
                <a:latin typeface="Trebuchet MS"/>
                <a:cs typeface="Trebuchet MS"/>
              </a:rPr>
              <a:t>Photo</a:t>
            </a:r>
            <a:r>
              <a:rPr sz="1350" spc="-7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350" spc="-90" dirty="0">
                <a:solidFill>
                  <a:srgbClr val="2E5496"/>
                </a:solidFill>
                <a:latin typeface="Trebuchet MS"/>
                <a:cs typeface="Trebuchet MS"/>
              </a:rPr>
              <a:t>credit:</a:t>
            </a:r>
            <a:r>
              <a:rPr sz="1350" spc="-10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350" spc="-35" dirty="0">
                <a:solidFill>
                  <a:srgbClr val="2E5496"/>
                </a:solidFill>
                <a:latin typeface="Trebuchet MS"/>
                <a:cs typeface="Trebuchet MS"/>
              </a:rPr>
              <a:t>Positive</a:t>
            </a:r>
            <a:r>
              <a:rPr sz="1350" spc="-11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350" spc="-10" dirty="0">
                <a:solidFill>
                  <a:srgbClr val="2E5496"/>
                </a:solidFill>
                <a:latin typeface="Trebuchet MS"/>
                <a:cs typeface="Trebuchet MS"/>
              </a:rPr>
              <a:t>Exposure</a:t>
            </a:r>
            <a:endParaRPr sz="135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107577"/>
            <a:ext cx="3762102" cy="25071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0" dirty="0"/>
              <a:t>“Normal” </a:t>
            </a:r>
            <a:r>
              <a:rPr spc="65" dirty="0"/>
              <a:t>Losses</a:t>
            </a:r>
            <a:r>
              <a:rPr spc="-210" dirty="0"/>
              <a:t> </a:t>
            </a:r>
            <a:r>
              <a:rPr spc="-155" dirty="0"/>
              <a:t>with</a:t>
            </a:r>
            <a:r>
              <a:rPr spc="-204" dirty="0"/>
              <a:t> </a:t>
            </a:r>
            <a:r>
              <a:rPr spc="-10" dirty="0"/>
              <a:t>Aging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6711950" cy="191262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“Normal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Aging”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395" dirty="0">
                <a:solidFill>
                  <a:srgbClr val="4A565B"/>
                </a:solidFill>
                <a:latin typeface="Trebuchet MS"/>
                <a:cs typeface="Trebuchet MS"/>
              </a:rPr>
              <a:t>–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different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losses.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Free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recall-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declines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Cued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recall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395" dirty="0">
                <a:solidFill>
                  <a:srgbClr val="4A565B"/>
                </a:solidFill>
                <a:latin typeface="Trebuchet MS"/>
                <a:cs typeface="Trebuchet MS"/>
              </a:rPr>
              <a:t>–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about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same.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Multi-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Tasking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4A565B"/>
                </a:solidFill>
                <a:latin typeface="Trebuchet MS"/>
                <a:cs typeface="Trebuchet MS"/>
              </a:rPr>
              <a:t>-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decrease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when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attention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is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divided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remembering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where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the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keys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are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when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unloading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groceries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More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easily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distracted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when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thinking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about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something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else.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43973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Dementia-</a:t>
            </a:r>
            <a:r>
              <a:rPr spc="-175" dirty="0"/>
              <a:t> </a:t>
            </a:r>
            <a:r>
              <a:rPr spc="-125" dirty="0"/>
              <a:t>Generic</a:t>
            </a:r>
            <a:r>
              <a:rPr spc="-210" dirty="0"/>
              <a:t> </a:t>
            </a:r>
            <a:r>
              <a:rPr spc="-45" dirty="0"/>
              <a:t>Term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216816"/>
            <a:ext cx="6846570" cy="263017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785" marR="5080" indent="-172720">
              <a:lnSpc>
                <a:spcPts val="1939"/>
              </a:lnSpc>
              <a:spcBef>
                <a:spcPts val="34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Pathologic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neurological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conditions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that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result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in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diminished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cognitive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capabilities: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55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MCI-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Mild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Cognitive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Impairment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Korsakoff’s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Syndrome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Lewy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Body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Parkinson’s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Vascular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Dementia-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Stroke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75" dirty="0">
                <a:solidFill>
                  <a:srgbClr val="4A565B"/>
                </a:solidFill>
                <a:latin typeface="Trebuchet MS"/>
                <a:cs typeface="Trebuchet MS"/>
              </a:rPr>
              <a:t>MI-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Multi-Infarct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DAT-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Dementia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Alzheimer’s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Type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MCI-</a:t>
            </a:r>
            <a:r>
              <a:rPr spc="-229" dirty="0"/>
              <a:t> </a:t>
            </a:r>
            <a:r>
              <a:rPr dirty="0"/>
              <a:t>Mild</a:t>
            </a:r>
            <a:r>
              <a:rPr spc="-215" dirty="0"/>
              <a:t> </a:t>
            </a:r>
            <a:r>
              <a:rPr spc="-114" dirty="0"/>
              <a:t>Cognitive</a:t>
            </a:r>
            <a:r>
              <a:rPr spc="-190" dirty="0"/>
              <a:t> </a:t>
            </a:r>
            <a:r>
              <a:rPr spc="-95" dirty="0"/>
              <a:t>Impairment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6002020" cy="161544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Some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memory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difficulties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395" dirty="0">
                <a:solidFill>
                  <a:srgbClr val="4A565B"/>
                </a:solidFill>
                <a:latin typeface="Trebuchet MS"/>
                <a:cs typeface="Trebuchet MS"/>
              </a:rPr>
              <a:t>–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be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seen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in: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Word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finding,</a:t>
            </a:r>
            <a:r>
              <a:rPr sz="1800" spc="-12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free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recall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items,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Multi-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tasking,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more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easily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distracted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be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notable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or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significant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early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functioning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show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a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greater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rate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r>
              <a:rPr sz="1800" spc="-13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over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two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years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484855"/>
            <a:ext cx="6239510" cy="98107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5080">
              <a:lnSpc>
                <a:spcPts val="3560"/>
              </a:lnSpc>
              <a:spcBef>
                <a:spcPts val="550"/>
              </a:spcBef>
            </a:pPr>
            <a:r>
              <a:rPr spc="-55" dirty="0"/>
              <a:t>Higher</a:t>
            </a:r>
            <a:r>
              <a:rPr spc="-190" dirty="0"/>
              <a:t> </a:t>
            </a:r>
            <a:r>
              <a:rPr dirty="0"/>
              <a:t>Risks</a:t>
            </a:r>
            <a:r>
              <a:rPr spc="-204" dirty="0"/>
              <a:t> </a:t>
            </a:r>
            <a:r>
              <a:rPr spc="-140" dirty="0"/>
              <a:t>in</a:t>
            </a:r>
            <a:r>
              <a:rPr spc="-200" dirty="0"/>
              <a:t> </a:t>
            </a:r>
            <a:r>
              <a:rPr spc="-40" dirty="0"/>
              <a:t>People</a:t>
            </a:r>
            <a:r>
              <a:rPr spc="-200" dirty="0"/>
              <a:t> </a:t>
            </a:r>
            <a:r>
              <a:rPr spc="-150" dirty="0"/>
              <a:t>with</a:t>
            </a:r>
            <a:r>
              <a:rPr spc="-185" dirty="0"/>
              <a:t> </a:t>
            </a:r>
            <a:r>
              <a:rPr spc="65" dirty="0"/>
              <a:t>IDD</a:t>
            </a:r>
            <a:r>
              <a:rPr spc="-200" dirty="0"/>
              <a:t> </a:t>
            </a:r>
            <a:r>
              <a:rPr spc="-25" dirty="0"/>
              <a:t>for </a:t>
            </a:r>
            <a:r>
              <a:rPr spc="-114" dirty="0"/>
              <a:t>Cognitive</a:t>
            </a:r>
            <a:r>
              <a:rPr spc="-165" dirty="0"/>
              <a:t> </a:t>
            </a:r>
            <a:r>
              <a:rPr spc="-20" dirty="0"/>
              <a:t>Impairment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409714"/>
            <a:ext cx="4536440" cy="156464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Lower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Cognitive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Resources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Earlier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heavier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losses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Complex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Problems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Underlying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Paranoia,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Bipolar,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Depression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Medical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A565B"/>
                </a:solidFill>
                <a:latin typeface="Trebuchet MS"/>
                <a:cs typeface="Trebuchet MS"/>
              </a:rPr>
              <a:t>complications-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strokes,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etc.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40665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Multi-</a:t>
            </a:r>
            <a:r>
              <a:rPr spc="-130" dirty="0"/>
              <a:t>Infarct</a:t>
            </a:r>
            <a:r>
              <a:rPr spc="-155" dirty="0"/>
              <a:t> </a:t>
            </a:r>
            <a:r>
              <a:rPr spc="-75" dirty="0"/>
              <a:t>Dementia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216816"/>
            <a:ext cx="7481570" cy="26377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785" marR="5080" indent="-172720">
              <a:lnSpc>
                <a:spcPts val="1939"/>
              </a:lnSpc>
              <a:spcBef>
                <a:spcPts val="34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Mini-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strokes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4A565B"/>
                </a:solidFill>
                <a:latin typeface="Trebuchet MS"/>
                <a:cs typeface="Trebuchet MS"/>
              </a:rPr>
              <a:t>-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many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tiny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strokes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(loss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blood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resulting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damage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to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areas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the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brain.)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noticeable</a:t>
            </a:r>
            <a:r>
              <a:rPr sz="1800" spc="-12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at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first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Cumulative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damage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Variable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rates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decline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Multiple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types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symptoms-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memory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loss,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functional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loss,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etc.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Check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risks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health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history</a:t>
            </a:r>
            <a:endParaRPr sz="1800">
              <a:latin typeface="Trebuchet MS"/>
              <a:cs typeface="Trebuchet MS"/>
            </a:endParaRPr>
          </a:p>
          <a:p>
            <a:pPr marL="184785" indent="-1720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90" dirty="0">
                <a:solidFill>
                  <a:srgbClr val="4A565B"/>
                </a:solidFill>
                <a:latin typeface="Trebuchet MS"/>
                <a:cs typeface="Trebuchet MS"/>
              </a:rPr>
              <a:t>May</a:t>
            </a:r>
            <a:r>
              <a:rPr sz="1800" spc="-114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co-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exist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with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other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dementias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1169"/>
            <a:ext cx="63696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5445" algn="l"/>
              </a:tabLst>
            </a:pPr>
            <a:r>
              <a:rPr spc="-30" dirty="0"/>
              <a:t>Stroke</a:t>
            </a:r>
            <a:r>
              <a:rPr spc="-220" dirty="0"/>
              <a:t> </a:t>
            </a:r>
            <a:r>
              <a:rPr spc="80" dirty="0"/>
              <a:t>-</a:t>
            </a:r>
            <a:r>
              <a:rPr dirty="0"/>
              <a:t>	</a:t>
            </a:r>
            <a:r>
              <a:rPr spc="-100" dirty="0"/>
              <a:t>Other</a:t>
            </a:r>
            <a:r>
              <a:rPr spc="-190" dirty="0"/>
              <a:t> </a:t>
            </a:r>
            <a:r>
              <a:rPr spc="-50" dirty="0"/>
              <a:t>Neurological</a:t>
            </a:r>
            <a:r>
              <a:rPr spc="-155" dirty="0"/>
              <a:t> </a:t>
            </a:r>
            <a:r>
              <a:rPr spc="-10" dirty="0"/>
              <a:t>Insults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2193956"/>
            <a:ext cx="7214870" cy="11658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84785" algn="l"/>
              </a:tabLst>
            </a:pP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Stroke-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quick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loss,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(stepwise) 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but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not</a:t>
            </a:r>
            <a:r>
              <a:rPr sz="1800" spc="-7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progressive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as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in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4A565B"/>
                </a:solidFill>
                <a:latin typeface="Trebuchet MS"/>
                <a:cs typeface="Trebuchet MS"/>
              </a:rPr>
              <a:t>DAT.</a:t>
            </a:r>
            <a:endParaRPr sz="1800">
              <a:latin typeface="Trebuchet MS"/>
              <a:cs typeface="Trebuchet MS"/>
            </a:endParaRPr>
          </a:p>
          <a:p>
            <a:pPr marL="527685" lvl="1" indent="-1720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527685" algn="l"/>
              </a:tabLst>
            </a:pP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Loss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of </a:t>
            </a:r>
            <a:r>
              <a:rPr sz="1800" spc="-30" dirty="0">
                <a:solidFill>
                  <a:srgbClr val="4A565B"/>
                </a:solidFill>
                <a:latin typeface="Trebuchet MS"/>
                <a:cs typeface="Trebuchet MS"/>
              </a:rPr>
              <a:t>blood</a:t>
            </a:r>
            <a:r>
              <a:rPr sz="1800" spc="-10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A565B"/>
                </a:solidFill>
                <a:latin typeface="Trebuchet MS"/>
                <a:cs typeface="Trebuchet MS"/>
              </a:rPr>
              <a:t>supply</a:t>
            </a:r>
            <a:r>
              <a:rPr sz="1800" spc="-10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to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A565B"/>
                </a:solidFill>
                <a:latin typeface="Trebuchet MS"/>
                <a:cs typeface="Trebuchet MS"/>
              </a:rPr>
              <a:t>areas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of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brain</a:t>
            </a:r>
            <a:endParaRPr sz="1800">
              <a:latin typeface="Trebuchet MS"/>
              <a:cs typeface="Trebuchet MS"/>
            </a:endParaRPr>
          </a:p>
          <a:p>
            <a:pPr marL="527685" marR="5080" lvl="1" indent="-172720">
              <a:lnSpc>
                <a:spcPts val="1939"/>
              </a:lnSpc>
              <a:spcBef>
                <a:spcPts val="440"/>
              </a:spcBef>
              <a:buFont typeface="Arial"/>
              <a:buChar char="•"/>
              <a:tabLst>
                <a:tab pos="527685" algn="l"/>
              </a:tabLst>
            </a:pPr>
            <a:r>
              <a:rPr sz="1800" spc="-55" dirty="0">
                <a:solidFill>
                  <a:srgbClr val="4A565B"/>
                </a:solidFill>
                <a:latin typeface="Trebuchet MS"/>
                <a:cs typeface="Trebuchet MS"/>
              </a:rPr>
              <a:t>Rapid</a:t>
            </a:r>
            <a:r>
              <a:rPr sz="1800" spc="-8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4A565B"/>
                </a:solidFill>
                <a:latin typeface="Trebuchet MS"/>
                <a:cs typeface="Trebuchet MS"/>
              </a:rPr>
              <a:t>recognition</a:t>
            </a:r>
            <a:r>
              <a:rPr sz="1800" spc="-8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of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symptoms</a:t>
            </a:r>
            <a:r>
              <a:rPr sz="1800" spc="-9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4A565B"/>
                </a:solidFill>
                <a:latin typeface="Trebuchet MS"/>
                <a:cs typeface="Trebuchet MS"/>
              </a:rPr>
              <a:t>and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4A565B"/>
                </a:solidFill>
                <a:latin typeface="Trebuchet MS"/>
                <a:cs typeface="Trebuchet MS"/>
              </a:rPr>
              <a:t>treatment</a:t>
            </a:r>
            <a:r>
              <a:rPr sz="1800" spc="-65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A565B"/>
                </a:solidFill>
                <a:latin typeface="Trebuchet MS"/>
                <a:cs typeface="Trebuchet MS"/>
              </a:rPr>
              <a:t>needed-</a:t>
            </a:r>
            <a:r>
              <a:rPr sz="1800" spc="-11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4A565B"/>
                </a:solidFill>
                <a:latin typeface="Trebuchet MS"/>
                <a:cs typeface="Trebuchet MS"/>
              </a:rPr>
              <a:t>restore</a:t>
            </a:r>
            <a:r>
              <a:rPr sz="1800" spc="-70" dirty="0">
                <a:solidFill>
                  <a:srgbClr val="4A565B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A565B"/>
                </a:solidFill>
                <a:latin typeface="Trebuchet MS"/>
                <a:cs typeface="Trebuchet MS"/>
              </a:rPr>
              <a:t>blood supply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1165</Words>
  <Application>Microsoft Office PowerPoint</Application>
  <PresentationFormat>On-screen Show (4:3)</PresentationFormat>
  <Paragraphs>188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Aptos</vt:lpstr>
      <vt:lpstr>Arial</vt:lpstr>
      <vt:lpstr>Bookman Old Style</vt:lpstr>
      <vt:lpstr>Calibri</vt:lpstr>
      <vt:lpstr>Trebuchet MS</vt:lpstr>
      <vt:lpstr>Tw Cen MT</vt:lpstr>
      <vt:lpstr>Tw Cen MT Condensed</vt:lpstr>
      <vt:lpstr>Office Theme</vt:lpstr>
      <vt:lpstr>PowerPoint Presentation</vt:lpstr>
      <vt:lpstr>PROGRAM</vt:lpstr>
      <vt:lpstr>Dementia in People with IDD</vt:lpstr>
      <vt:lpstr>“Normal” Losses with Aging</vt:lpstr>
      <vt:lpstr>Dementia- Generic Term</vt:lpstr>
      <vt:lpstr>MCI- Mild Cognitive Impairment</vt:lpstr>
      <vt:lpstr>Higher Risks in People with IDD for Cognitive Impairment</vt:lpstr>
      <vt:lpstr>Multi-Infarct Dementia</vt:lpstr>
      <vt:lpstr>Stroke - Other Neurological Insults</vt:lpstr>
      <vt:lpstr>Korsakoff Syndrome</vt:lpstr>
      <vt:lpstr>Lewy Body Dementia</vt:lpstr>
      <vt:lpstr>Lewy Body Dementia</vt:lpstr>
      <vt:lpstr>Alzheimer’s Disease (DAT)</vt:lpstr>
      <vt:lpstr>Alzheimer’s Disease (DAT)</vt:lpstr>
      <vt:lpstr>Alzheimer’s Disease (DAT)</vt:lpstr>
      <vt:lpstr>Early Onset Alzheimer’s Dementia</vt:lpstr>
      <vt:lpstr>Down Syndrome</vt:lpstr>
      <vt:lpstr>What is NOT Dementia</vt:lpstr>
      <vt:lpstr>Things that Look Like Dementia (but may be reversible)</vt:lpstr>
      <vt:lpstr>Reversable cause of MCI/Dementia</vt:lpstr>
      <vt:lpstr>National Task Group</vt:lpstr>
      <vt:lpstr>NTG Early Detection Screen for Dementia</vt:lpstr>
      <vt:lpstr>NTG workshops</vt:lpstr>
      <vt:lpstr>Dementia Diagnosis Goals</vt:lpstr>
      <vt:lpstr>Dementia Diagnosis Goals</vt:lpstr>
      <vt:lpstr>Medications for Alzheimer’s</vt:lpstr>
      <vt:lpstr>General Management at All Stages</vt:lpstr>
    </vt:vector>
  </TitlesOfParts>
  <Company>University of Iowa Hospitals and Clinics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Autism:  Transition into adulthood</dc:title>
  <dc:creator>Jodi Tate</dc:creator>
  <cp:lastModifiedBy>van der Heide, Carly J</cp:lastModifiedBy>
  <cp:revision>6</cp:revision>
  <dcterms:created xsi:type="dcterms:W3CDTF">2025-08-13T16:18:27Z</dcterms:created>
  <dcterms:modified xsi:type="dcterms:W3CDTF">2025-09-16T20:13:30Z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2025-08-05T00:00:00Z</vt:filetime>
  </property>
  <property fmtid="{D5CDD505-2E9C-101B-9397-08002B2CF9AE}" pid="3" name="Creator">
    <vt:lpwstr>Acrobat PDFMaker 25 for PowerPoint</vt:lpwstr>
  </property>
  <property fmtid="{D5CDD505-2E9C-101B-9397-08002B2CF9AE}" pid="4" name="LastSaved">
    <vt:filetime>2025-08-13T00:00:00Z</vt:filetime>
  </property>
  <property fmtid="{D5CDD505-2E9C-101B-9397-08002B2CF9AE}" pid="5" name="Producer">
    <vt:lpwstr>Adobe PDF Library 25.1.97</vt:lpwstr>
  </property>
</Properties>
</file>