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1" r:id="rId1"/>
  </p:sldMasterIdLst>
  <p:notesMasterIdLst>
    <p:notesMasterId r:id="rId19"/>
  </p:notesMasterIdLst>
  <p:handoutMasterIdLst>
    <p:handoutMasterId r:id="rId20"/>
  </p:handoutMasterIdLst>
  <p:sldIdLst>
    <p:sldId id="1906" r:id="rId2"/>
    <p:sldId id="1913" r:id="rId3"/>
    <p:sldId id="1916" r:id="rId4"/>
    <p:sldId id="1919" r:id="rId5"/>
    <p:sldId id="1918" r:id="rId6"/>
    <p:sldId id="1926" r:id="rId7"/>
    <p:sldId id="1921" r:id="rId8"/>
    <p:sldId id="1915" r:id="rId9"/>
    <p:sldId id="1920" r:id="rId10"/>
    <p:sldId id="1922" r:id="rId11"/>
    <p:sldId id="1917" r:id="rId12"/>
    <p:sldId id="1923" r:id="rId13"/>
    <p:sldId id="1924" r:id="rId14"/>
    <p:sldId id="1925" r:id="rId15"/>
    <p:sldId id="1927" r:id="rId16"/>
    <p:sldId id="1928" r:id="rId17"/>
    <p:sldId id="1929" r:id="rId1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BEE4297-F981-4A97-BEEB-24550382C518}">
          <p14:sldIdLst>
            <p14:sldId id="1906"/>
            <p14:sldId id="1913"/>
            <p14:sldId id="1916"/>
            <p14:sldId id="1919"/>
            <p14:sldId id="1918"/>
            <p14:sldId id="1926"/>
            <p14:sldId id="1921"/>
            <p14:sldId id="1915"/>
            <p14:sldId id="1920"/>
            <p14:sldId id="1922"/>
            <p14:sldId id="1917"/>
            <p14:sldId id="1923"/>
            <p14:sldId id="1924"/>
            <p14:sldId id="1925"/>
            <p14:sldId id="1927"/>
          </p14:sldIdLst>
        </p14:section>
        <p14:section name="Untitled Section" id="{812B25D2-60BB-420D-994E-22BEFC77200B}">
          <p14:sldIdLst>
            <p14:sldId id="1928"/>
            <p14:sldId id="19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FFFFCC"/>
    <a:srgbClr val="CDD9EA"/>
    <a:srgbClr val="ECD1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451" autoAdjust="0"/>
  </p:normalViewPr>
  <p:slideViewPr>
    <p:cSldViewPr snapToGrid="0" snapToObjects="1">
      <p:cViewPr varScale="1">
        <p:scale>
          <a:sx n="86" d="100"/>
          <a:sy n="86" d="100"/>
        </p:scale>
        <p:origin x="2334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D8915E-DC14-41D6-9BB5-F49E1C265163}" type="doc">
      <dgm:prSet loTypeId="urn:microsoft.com/office/officeart/2016/7/layout/HorizontalActionList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930FDB3-A245-4796-9DB0-4ABF03B71652}">
      <dgm:prSet phldrT="[Text]"/>
      <dgm:spPr/>
      <dgm:t>
        <a:bodyPr/>
        <a:lstStyle/>
        <a:p>
          <a:r>
            <a:rPr lang="en-US" dirty="0"/>
            <a:t>Health checks consistently led to detection of unmet health needs and targeted actions to address health needs. </a:t>
          </a:r>
        </a:p>
      </dgm:t>
    </dgm:pt>
    <dgm:pt modelId="{FE8B3A84-6478-4065-BF92-E1A230476D66}" type="parTrans" cxnId="{A2B86704-F164-406F-8093-B827AD50B888}">
      <dgm:prSet/>
      <dgm:spPr/>
      <dgm:t>
        <a:bodyPr/>
        <a:lstStyle/>
        <a:p>
          <a:endParaRPr lang="en-US"/>
        </a:p>
      </dgm:t>
    </dgm:pt>
    <dgm:pt modelId="{D214717C-8D28-4E59-8523-2C59E68EF097}" type="sibTrans" cxnId="{A2B86704-F164-406F-8093-B827AD50B888}">
      <dgm:prSet/>
      <dgm:spPr/>
      <dgm:t>
        <a:bodyPr/>
        <a:lstStyle/>
        <a:p>
          <a:endParaRPr lang="en-US"/>
        </a:p>
      </dgm:t>
    </dgm:pt>
    <dgm:pt modelId="{DDFA43F5-B7D4-4FD2-9E22-CD52F3DB8F57}">
      <dgm:prSet phldrT="[Text]"/>
      <dgm:spPr/>
      <dgm:t>
        <a:bodyPr/>
        <a:lstStyle/>
        <a:p>
          <a:r>
            <a:rPr lang="en-US" dirty="0"/>
            <a:t>Health checks also had the potential to increase knowledge of the health needs of people with intellectual disabilities</a:t>
          </a:r>
        </a:p>
      </dgm:t>
    </dgm:pt>
    <dgm:pt modelId="{3ABE1F33-9C81-4CBD-9D6C-36BE08B4B831}" type="parTrans" cxnId="{0213241E-4E92-4D9E-AC92-B7175B11F816}">
      <dgm:prSet/>
      <dgm:spPr/>
      <dgm:t>
        <a:bodyPr/>
        <a:lstStyle/>
        <a:p>
          <a:endParaRPr lang="en-US"/>
        </a:p>
      </dgm:t>
    </dgm:pt>
    <dgm:pt modelId="{5CD0D8FD-A5D8-4FFD-B4C2-F60D6F8164C1}" type="sibTrans" cxnId="{0213241E-4E92-4D9E-AC92-B7175B11F816}">
      <dgm:prSet/>
      <dgm:spPr/>
      <dgm:t>
        <a:bodyPr/>
        <a:lstStyle/>
        <a:p>
          <a:endParaRPr lang="en-US"/>
        </a:p>
      </dgm:t>
    </dgm:pt>
    <dgm:pt modelId="{712BFA85-7EC6-4850-96F8-919B5422299E}">
      <dgm:prSet phldrT="[Text]"/>
      <dgm:spPr/>
      <dgm:t>
        <a:bodyPr/>
        <a:lstStyle/>
        <a:p>
          <a:r>
            <a:rPr lang="en-US" dirty="0"/>
            <a:t>Health checks are effective in identifying previously unrecognized health needs, including life threatening conditions. </a:t>
          </a:r>
        </a:p>
      </dgm:t>
    </dgm:pt>
    <dgm:pt modelId="{B1247680-E20F-401D-A78C-F70822D83B44}" type="parTrans" cxnId="{86B2078C-060D-4895-AE11-5BF5F32E15A4}">
      <dgm:prSet/>
      <dgm:spPr/>
      <dgm:t>
        <a:bodyPr/>
        <a:lstStyle/>
        <a:p>
          <a:endParaRPr lang="en-US"/>
        </a:p>
      </dgm:t>
    </dgm:pt>
    <dgm:pt modelId="{00079C4F-A7E0-4C2D-A2D6-CF59B2EBD6CB}" type="sibTrans" cxnId="{86B2078C-060D-4895-AE11-5BF5F32E15A4}">
      <dgm:prSet/>
      <dgm:spPr/>
      <dgm:t>
        <a:bodyPr/>
        <a:lstStyle/>
        <a:p>
          <a:endParaRPr lang="en-US"/>
        </a:p>
      </dgm:t>
    </dgm:pt>
    <dgm:pt modelId="{D4D65D9E-2150-406F-9F54-0B9E0144E889}">
      <dgm:prSet custT="1"/>
      <dgm:spPr/>
      <dgm:t>
        <a:bodyPr/>
        <a:lstStyle/>
        <a:p>
          <a:r>
            <a:rPr lang="en-US" sz="1400" dirty="0"/>
            <a:t>Ability to address transitional needs and support services in place	</a:t>
          </a:r>
        </a:p>
      </dgm:t>
    </dgm:pt>
    <dgm:pt modelId="{C985B6EC-CF77-4592-8268-3DB188C275D2}" type="parTrans" cxnId="{BA3065C5-AFE2-481F-A62B-15DF137034A9}">
      <dgm:prSet/>
      <dgm:spPr/>
      <dgm:t>
        <a:bodyPr/>
        <a:lstStyle/>
        <a:p>
          <a:endParaRPr lang="en-US"/>
        </a:p>
      </dgm:t>
    </dgm:pt>
    <dgm:pt modelId="{A5502BB4-26A5-4DDE-A33A-8D4E68B62862}" type="sibTrans" cxnId="{BA3065C5-AFE2-481F-A62B-15DF137034A9}">
      <dgm:prSet/>
      <dgm:spPr/>
      <dgm:t>
        <a:bodyPr/>
        <a:lstStyle/>
        <a:p>
          <a:endParaRPr lang="en-US"/>
        </a:p>
      </dgm:t>
    </dgm:pt>
    <dgm:pt modelId="{9193B7FE-AC59-4F69-AF79-042D92ACF049}">
      <dgm:prSet custT="1"/>
      <dgm:spPr/>
      <dgm:t>
        <a:bodyPr/>
        <a:lstStyle/>
        <a:p>
          <a:r>
            <a:rPr lang="en-US" sz="1400" dirty="0"/>
            <a:t>Identify gaps in health services for preventive services</a:t>
          </a:r>
        </a:p>
      </dgm:t>
    </dgm:pt>
    <dgm:pt modelId="{3BA5EF67-F71C-4264-82C5-FA8153E79686}" type="parTrans" cxnId="{9911A54C-E6EB-4044-9998-02F3D044AE70}">
      <dgm:prSet/>
      <dgm:spPr/>
      <dgm:t>
        <a:bodyPr/>
        <a:lstStyle/>
        <a:p>
          <a:endParaRPr lang="en-US"/>
        </a:p>
      </dgm:t>
    </dgm:pt>
    <dgm:pt modelId="{F8BF1A8C-A326-4280-ADF7-35DF24DBFFF5}" type="sibTrans" cxnId="{9911A54C-E6EB-4044-9998-02F3D044AE70}">
      <dgm:prSet/>
      <dgm:spPr/>
      <dgm:t>
        <a:bodyPr/>
        <a:lstStyle/>
        <a:p>
          <a:endParaRPr lang="en-US"/>
        </a:p>
      </dgm:t>
    </dgm:pt>
    <dgm:pt modelId="{D6A38C0A-75A2-40B2-AA40-27CAB27AAF73}">
      <dgm:prSet custT="1"/>
      <dgm:spPr/>
      <dgm:t>
        <a:bodyPr/>
        <a:lstStyle/>
        <a:p>
          <a:r>
            <a:rPr lang="en-US" sz="1400" dirty="0"/>
            <a:t>Able to identify health care needs specific to a certain diagnosis</a:t>
          </a:r>
        </a:p>
      </dgm:t>
    </dgm:pt>
    <dgm:pt modelId="{A0925C75-1472-49F9-BC27-AD3C887B08C6}" type="parTrans" cxnId="{F5E400AD-E1EE-4A15-890A-B18BFA13656B}">
      <dgm:prSet/>
      <dgm:spPr/>
      <dgm:t>
        <a:bodyPr/>
        <a:lstStyle/>
        <a:p>
          <a:endParaRPr lang="en-US"/>
        </a:p>
      </dgm:t>
    </dgm:pt>
    <dgm:pt modelId="{C282F406-4D53-4606-82D0-297D4851FBA0}" type="sibTrans" cxnId="{F5E400AD-E1EE-4A15-890A-B18BFA13656B}">
      <dgm:prSet/>
      <dgm:spPr/>
      <dgm:t>
        <a:bodyPr/>
        <a:lstStyle/>
        <a:p>
          <a:endParaRPr lang="en-US"/>
        </a:p>
      </dgm:t>
    </dgm:pt>
    <dgm:pt modelId="{0DC28C46-ECAB-40EE-9673-AA4DBE4ACEE2}" type="pres">
      <dgm:prSet presAssocID="{0DD8915E-DC14-41D6-9BB5-F49E1C265163}" presName="Name0" presStyleCnt="0">
        <dgm:presLayoutVars>
          <dgm:dir/>
          <dgm:animLvl val="lvl"/>
          <dgm:resizeHandles val="exact"/>
        </dgm:presLayoutVars>
      </dgm:prSet>
      <dgm:spPr/>
    </dgm:pt>
    <dgm:pt modelId="{54CBB3BA-F960-4D26-AD3B-CBE673C30977}" type="pres">
      <dgm:prSet presAssocID="{7930FDB3-A245-4796-9DB0-4ABF03B71652}" presName="composite" presStyleCnt="0"/>
      <dgm:spPr/>
    </dgm:pt>
    <dgm:pt modelId="{7D31DEB1-3D4D-4C41-BC78-9E6100C6F53A}" type="pres">
      <dgm:prSet presAssocID="{7930FDB3-A245-4796-9DB0-4ABF03B71652}" presName="parTx" presStyleLbl="alignNode1" presStyleIdx="0" presStyleCnt="3">
        <dgm:presLayoutVars>
          <dgm:chMax val="0"/>
          <dgm:chPref val="0"/>
        </dgm:presLayoutVars>
      </dgm:prSet>
      <dgm:spPr/>
    </dgm:pt>
    <dgm:pt modelId="{6271F7F9-DD61-426E-AFBA-9EAF1A65ED32}" type="pres">
      <dgm:prSet presAssocID="{7930FDB3-A245-4796-9DB0-4ABF03B71652}" presName="desTx" presStyleLbl="alignAccFollowNode1" presStyleIdx="0" presStyleCnt="3">
        <dgm:presLayoutVars/>
      </dgm:prSet>
      <dgm:spPr/>
    </dgm:pt>
    <dgm:pt modelId="{341B1269-2E3A-4B27-82D8-320C3B826880}" type="pres">
      <dgm:prSet presAssocID="{D214717C-8D28-4E59-8523-2C59E68EF097}" presName="space" presStyleCnt="0"/>
      <dgm:spPr/>
    </dgm:pt>
    <dgm:pt modelId="{E78FDE15-0B73-4524-AA03-62E4ECCED54C}" type="pres">
      <dgm:prSet presAssocID="{DDFA43F5-B7D4-4FD2-9E22-CD52F3DB8F57}" presName="composite" presStyleCnt="0"/>
      <dgm:spPr/>
    </dgm:pt>
    <dgm:pt modelId="{917B9DB0-F90F-4879-8A97-843076989800}" type="pres">
      <dgm:prSet presAssocID="{DDFA43F5-B7D4-4FD2-9E22-CD52F3DB8F57}" presName="parTx" presStyleLbl="alignNode1" presStyleIdx="1" presStyleCnt="3">
        <dgm:presLayoutVars>
          <dgm:chMax val="0"/>
          <dgm:chPref val="0"/>
        </dgm:presLayoutVars>
      </dgm:prSet>
      <dgm:spPr/>
    </dgm:pt>
    <dgm:pt modelId="{F7941F9D-F831-44E7-BBAB-AD85C9A54463}" type="pres">
      <dgm:prSet presAssocID="{DDFA43F5-B7D4-4FD2-9E22-CD52F3DB8F57}" presName="desTx" presStyleLbl="alignAccFollowNode1" presStyleIdx="1" presStyleCnt="3">
        <dgm:presLayoutVars/>
      </dgm:prSet>
      <dgm:spPr/>
    </dgm:pt>
    <dgm:pt modelId="{2A31BB0C-445E-422B-B89F-3BFA2AF947E7}" type="pres">
      <dgm:prSet presAssocID="{5CD0D8FD-A5D8-4FFD-B4C2-F60D6F8164C1}" presName="space" presStyleCnt="0"/>
      <dgm:spPr/>
    </dgm:pt>
    <dgm:pt modelId="{EF55EA2C-15CB-4702-B0B4-CE93F523DD4E}" type="pres">
      <dgm:prSet presAssocID="{712BFA85-7EC6-4850-96F8-919B5422299E}" presName="composite" presStyleCnt="0"/>
      <dgm:spPr/>
    </dgm:pt>
    <dgm:pt modelId="{30BC3568-47D4-486B-BA8D-8FD155C513F8}" type="pres">
      <dgm:prSet presAssocID="{712BFA85-7EC6-4850-96F8-919B5422299E}" presName="parTx" presStyleLbl="alignNode1" presStyleIdx="2" presStyleCnt="3">
        <dgm:presLayoutVars>
          <dgm:chMax val="0"/>
          <dgm:chPref val="0"/>
        </dgm:presLayoutVars>
      </dgm:prSet>
      <dgm:spPr/>
    </dgm:pt>
    <dgm:pt modelId="{AACB23BD-7CB9-4103-A8C9-DF280177A9DF}" type="pres">
      <dgm:prSet presAssocID="{712BFA85-7EC6-4850-96F8-919B5422299E}" presName="desTx" presStyleLbl="alignAccFollowNode1" presStyleIdx="2" presStyleCnt="3">
        <dgm:presLayoutVars/>
      </dgm:prSet>
      <dgm:spPr/>
    </dgm:pt>
  </dgm:ptLst>
  <dgm:cxnLst>
    <dgm:cxn modelId="{A2B86704-F164-406F-8093-B827AD50B888}" srcId="{0DD8915E-DC14-41D6-9BB5-F49E1C265163}" destId="{7930FDB3-A245-4796-9DB0-4ABF03B71652}" srcOrd="0" destOrd="0" parTransId="{FE8B3A84-6478-4065-BF92-E1A230476D66}" sibTransId="{D214717C-8D28-4E59-8523-2C59E68EF097}"/>
    <dgm:cxn modelId="{0213241E-4E92-4D9E-AC92-B7175B11F816}" srcId="{0DD8915E-DC14-41D6-9BB5-F49E1C265163}" destId="{DDFA43F5-B7D4-4FD2-9E22-CD52F3DB8F57}" srcOrd="1" destOrd="0" parTransId="{3ABE1F33-9C81-4CBD-9D6C-36BE08B4B831}" sibTransId="{5CD0D8FD-A5D8-4FFD-B4C2-F60D6F8164C1}"/>
    <dgm:cxn modelId="{8F57C245-DEC0-490C-9B5E-1B8480CA56E0}" type="presOf" srcId="{DDFA43F5-B7D4-4FD2-9E22-CD52F3DB8F57}" destId="{917B9DB0-F90F-4879-8A97-843076989800}" srcOrd="0" destOrd="0" presId="urn:microsoft.com/office/officeart/2016/7/layout/HorizontalActionList"/>
    <dgm:cxn modelId="{1AA54667-5FF8-4AD1-ACE7-CB98E5AB2831}" type="presOf" srcId="{7930FDB3-A245-4796-9DB0-4ABF03B71652}" destId="{7D31DEB1-3D4D-4C41-BC78-9E6100C6F53A}" srcOrd="0" destOrd="0" presId="urn:microsoft.com/office/officeart/2016/7/layout/HorizontalActionList"/>
    <dgm:cxn modelId="{9911A54C-E6EB-4044-9998-02F3D044AE70}" srcId="{DDFA43F5-B7D4-4FD2-9E22-CD52F3DB8F57}" destId="{9193B7FE-AC59-4F69-AF79-042D92ACF049}" srcOrd="0" destOrd="0" parTransId="{3BA5EF67-F71C-4264-82C5-FA8153E79686}" sibTransId="{F8BF1A8C-A326-4280-ADF7-35DF24DBFFF5}"/>
    <dgm:cxn modelId="{F7F5FE71-EA13-4692-AC13-2EB96A7E53E2}" type="presOf" srcId="{D4D65D9E-2150-406F-9F54-0B9E0144E889}" destId="{6271F7F9-DD61-426E-AFBA-9EAF1A65ED32}" srcOrd="0" destOrd="0" presId="urn:microsoft.com/office/officeart/2016/7/layout/HorizontalActionList"/>
    <dgm:cxn modelId="{2605D882-2674-4839-BF74-4982ECC4B7DA}" type="presOf" srcId="{712BFA85-7EC6-4850-96F8-919B5422299E}" destId="{30BC3568-47D4-486B-BA8D-8FD155C513F8}" srcOrd="0" destOrd="0" presId="urn:microsoft.com/office/officeart/2016/7/layout/HorizontalActionList"/>
    <dgm:cxn modelId="{86B2078C-060D-4895-AE11-5BF5F32E15A4}" srcId="{0DD8915E-DC14-41D6-9BB5-F49E1C265163}" destId="{712BFA85-7EC6-4850-96F8-919B5422299E}" srcOrd="2" destOrd="0" parTransId="{B1247680-E20F-401D-A78C-F70822D83B44}" sibTransId="{00079C4F-A7E0-4C2D-A2D6-CF59B2EBD6CB}"/>
    <dgm:cxn modelId="{F5E400AD-E1EE-4A15-890A-B18BFA13656B}" srcId="{712BFA85-7EC6-4850-96F8-919B5422299E}" destId="{D6A38C0A-75A2-40B2-AA40-27CAB27AAF73}" srcOrd="0" destOrd="0" parTransId="{A0925C75-1472-49F9-BC27-AD3C887B08C6}" sibTransId="{C282F406-4D53-4606-82D0-297D4851FBA0}"/>
    <dgm:cxn modelId="{DD304CC1-BBF0-4E76-B296-CA10B809BE6E}" type="presOf" srcId="{D6A38C0A-75A2-40B2-AA40-27CAB27AAF73}" destId="{AACB23BD-7CB9-4103-A8C9-DF280177A9DF}" srcOrd="0" destOrd="0" presId="urn:microsoft.com/office/officeart/2016/7/layout/HorizontalActionList"/>
    <dgm:cxn modelId="{50C3A5C2-0163-42CF-88E0-EB72AACEAF25}" type="presOf" srcId="{0DD8915E-DC14-41D6-9BB5-F49E1C265163}" destId="{0DC28C46-ECAB-40EE-9673-AA4DBE4ACEE2}" srcOrd="0" destOrd="0" presId="urn:microsoft.com/office/officeart/2016/7/layout/HorizontalActionList"/>
    <dgm:cxn modelId="{BA3065C5-AFE2-481F-A62B-15DF137034A9}" srcId="{7930FDB3-A245-4796-9DB0-4ABF03B71652}" destId="{D4D65D9E-2150-406F-9F54-0B9E0144E889}" srcOrd="0" destOrd="0" parTransId="{C985B6EC-CF77-4592-8268-3DB188C275D2}" sibTransId="{A5502BB4-26A5-4DDE-A33A-8D4E68B62862}"/>
    <dgm:cxn modelId="{5B5C0CE5-85BD-471E-8A4C-9BD37BCA156F}" type="presOf" srcId="{9193B7FE-AC59-4F69-AF79-042D92ACF049}" destId="{F7941F9D-F831-44E7-BBAB-AD85C9A54463}" srcOrd="0" destOrd="0" presId="urn:microsoft.com/office/officeart/2016/7/layout/HorizontalActionList"/>
    <dgm:cxn modelId="{AE6E7A91-E684-4326-A390-D389D874AA60}" type="presParOf" srcId="{0DC28C46-ECAB-40EE-9673-AA4DBE4ACEE2}" destId="{54CBB3BA-F960-4D26-AD3B-CBE673C30977}" srcOrd="0" destOrd="0" presId="urn:microsoft.com/office/officeart/2016/7/layout/HorizontalActionList"/>
    <dgm:cxn modelId="{74FC1115-85BB-42D2-987C-4885D27A0AD0}" type="presParOf" srcId="{54CBB3BA-F960-4D26-AD3B-CBE673C30977}" destId="{7D31DEB1-3D4D-4C41-BC78-9E6100C6F53A}" srcOrd="0" destOrd="0" presId="urn:microsoft.com/office/officeart/2016/7/layout/HorizontalActionList"/>
    <dgm:cxn modelId="{35638EEE-8438-4A65-BA6B-64CCA24F3323}" type="presParOf" srcId="{54CBB3BA-F960-4D26-AD3B-CBE673C30977}" destId="{6271F7F9-DD61-426E-AFBA-9EAF1A65ED32}" srcOrd="1" destOrd="0" presId="urn:microsoft.com/office/officeart/2016/7/layout/HorizontalActionList"/>
    <dgm:cxn modelId="{E1A8A65D-87A0-474A-B4ED-5D0AE75DA781}" type="presParOf" srcId="{0DC28C46-ECAB-40EE-9673-AA4DBE4ACEE2}" destId="{341B1269-2E3A-4B27-82D8-320C3B826880}" srcOrd="1" destOrd="0" presId="urn:microsoft.com/office/officeart/2016/7/layout/HorizontalActionList"/>
    <dgm:cxn modelId="{E12BEAE2-BA19-4D00-B970-7F3DC4E6289E}" type="presParOf" srcId="{0DC28C46-ECAB-40EE-9673-AA4DBE4ACEE2}" destId="{E78FDE15-0B73-4524-AA03-62E4ECCED54C}" srcOrd="2" destOrd="0" presId="urn:microsoft.com/office/officeart/2016/7/layout/HorizontalActionList"/>
    <dgm:cxn modelId="{49D10B35-7B3E-4A6A-9CF8-41E8707D4D28}" type="presParOf" srcId="{E78FDE15-0B73-4524-AA03-62E4ECCED54C}" destId="{917B9DB0-F90F-4879-8A97-843076989800}" srcOrd="0" destOrd="0" presId="urn:microsoft.com/office/officeart/2016/7/layout/HorizontalActionList"/>
    <dgm:cxn modelId="{C7E5AB14-3312-4434-9BD1-CD8E32CE13F6}" type="presParOf" srcId="{E78FDE15-0B73-4524-AA03-62E4ECCED54C}" destId="{F7941F9D-F831-44E7-BBAB-AD85C9A54463}" srcOrd="1" destOrd="0" presId="urn:microsoft.com/office/officeart/2016/7/layout/HorizontalActionList"/>
    <dgm:cxn modelId="{9530BC38-2617-4242-A09F-3463A93C89D4}" type="presParOf" srcId="{0DC28C46-ECAB-40EE-9673-AA4DBE4ACEE2}" destId="{2A31BB0C-445E-422B-B89F-3BFA2AF947E7}" srcOrd="3" destOrd="0" presId="urn:microsoft.com/office/officeart/2016/7/layout/HorizontalActionList"/>
    <dgm:cxn modelId="{9124FBE9-6AE7-43B8-BC5A-7FF3DE14CCC0}" type="presParOf" srcId="{0DC28C46-ECAB-40EE-9673-AA4DBE4ACEE2}" destId="{EF55EA2C-15CB-4702-B0B4-CE93F523DD4E}" srcOrd="4" destOrd="0" presId="urn:microsoft.com/office/officeart/2016/7/layout/HorizontalActionList"/>
    <dgm:cxn modelId="{E63364BE-3204-4933-A1DD-5BFD4BF61E07}" type="presParOf" srcId="{EF55EA2C-15CB-4702-B0B4-CE93F523DD4E}" destId="{30BC3568-47D4-486B-BA8D-8FD155C513F8}" srcOrd="0" destOrd="0" presId="urn:microsoft.com/office/officeart/2016/7/layout/HorizontalActionList"/>
    <dgm:cxn modelId="{47DA4187-125C-4414-AAC6-09C661CF22F5}" type="presParOf" srcId="{EF55EA2C-15CB-4702-B0B4-CE93F523DD4E}" destId="{AACB23BD-7CB9-4103-A8C9-DF280177A9DF}" srcOrd="1" destOrd="0" presId="urn:microsoft.com/office/officeart/2016/7/layout/HorizontalAction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1DEB1-3D4D-4C41-BC78-9E6100C6F53A}">
      <dsp:nvSpPr>
        <dsp:cNvPr id="0" name=""/>
        <dsp:cNvSpPr/>
      </dsp:nvSpPr>
      <dsp:spPr>
        <a:xfrm>
          <a:off x="10587" y="560522"/>
          <a:ext cx="2761838" cy="82855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8247" tIns="218247" rIns="218247" bIns="218247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Health checks consistently led to detection of unmet health needs and targeted actions to address health needs. </a:t>
          </a:r>
        </a:p>
      </dsp:txBody>
      <dsp:txXfrm>
        <a:off x="10587" y="560522"/>
        <a:ext cx="2761838" cy="828551"/>
      </dsp:txXfrm>
    </dsp:sp>
    <dsp:sp modelId="{6271F7F9-DD61-426E-AFBA-9EAF1A65ED32}">
      <dsp:nvSpPr>
        <dsp:cNvPr id="0" name=""/>
        <dsp:cNvSpPr/>
      </dsp:nvSpPr>
      <dsp:spPr>
        <a:xfrm>
          <a:off x="10587" y="1389073"/>
          <a:ext cx="2761838" cy="1085434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808" tIns="272808" rIns="272808" bIns="272808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Ability to address transitional needs and support services in place	</a:t>
          </a:r>
        </a:p>
      </dsp:txBody>
      <dsp:txXfrm>
        <a:off x="10587" y="1389073"/>
        <a:ext cx="2761838" cy="1085434"/>
      </dsp:txXfrm>
    </dsp:sp>
    <dsp:sp modelId="{917B9DB0-F90F-4879-8A97-843076989800}">
      <dsp:nvSpPr>
        <dsp:cNvPr id="0" name=""/>
        <dsp:cNvSpPr/>
      </dsp:nvSpPr>
      <dsp:spPr>
        <a:xfrm>
          <a:off x="2880214" y="560522"/>
          <a:ext cx="2761838" cy="82855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8247" tIns="218247" rIns="218247" bIns="218247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Health checks also had the potential to increase knowledge of the health needs of people with intellectual disabilities</a:t>
          </a:r>
        </a:p>
      </dsp:txBody>
      <dsp:txXfrm>
        <a:off x="2880214" y="560522"/>
        <a:ext cx="2761838" cy="828551"/>
      </dsp:txXfrm>
    </dsp:sp>
    <dsp:sp modelId="{F7941F9D-F831-44E7-BBAB-AD85C9A54463}">
      <dsp:nvSpPr>
        <dsp:cNvPr id="0" name=""/>
        <dsp:cNvSpPr/>
      </dsp:nvSpPr>
      <dsp:spPr>
        <a:xfrm>
          <a:off x="2880214" y="1389073"/>
          <a:ext cx="2761838" cy="1085434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808" tIns="272808" rIns="272808" bIns="272808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Identify gaps in health services for preventive services</a:t>
          </a:r>
        </a:p>
      </dsp:txBody>
      <dsp:txXfrm>
        <a:off x="2880214" y="1389073"/>
        <a:ext cx="2761838" cy="1085434"/>
      </dsp:txXfrm>
    </dsp:sp>
    <dsp:sp modelId="{30BC3568-47D4-486B-BA8D-8FD155C513F8}">
      <dsp:nvSpPr>
        <dsp:cNvPr id="0" name=""/>
        <dsp:cNvSpPr/>
      </dsp:nvSpPr>
      <dsp:spPr>
        <a:xfrm>
          <a:off x="5749842" y="560522"/>
          <a:ext cx="2761838" cy="82855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8247" tIns="218247" rIns="218247" bIns="218247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Health checks are effective in identifying previously unrecognized health needs, including life threatening conditions. </a:t>
          </a:r>
        </a:p>
      </dsp:txBody>
      <dsp:txXfrm>
        <a:off x="5749842" y="560522"/>
        <a:ext cx="2761838" cy="828551"/>
      </dsp:txXfrm>
    </dsp:sp>
    <dsp:sp modelId="{AACB23BD-7CB9-4103-A8C9-DF280177A9DF}">
      <dsp:nvSpPr>
        <dsp:cNvPr id="0" name=""/>
        <dsp:cNvSpPr/>
      </dsp:nvSpPr>
      <dsp:spPr>
        <a:xfrm>
          <a:off x="5749842" y="1389073"/>
          <a:ext cx="2761838" cy="1085434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808" tIns="272808" rIns="272808" bIns="272808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Able to identify health care needs specific to a certain diagnosis</a:t>
          </a:r>
        </a:p>
      </dsp:txBody>
      <dsp:txXfrm>
        <a:off x="5749842" y="1389073"/>
        <a:ext cx="2761838" cy="10854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BB353268-BEF9-4F8C-BC4A-233C04E862D0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27CFD1D8-5DC5-41EC-A2B5-922E46A8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81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A517B45A-50C8-1D49-93CE-139A8C3B5ED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1ED65AAA-DA5F-6742-A067-B679F5A0B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7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8A432C8-69A7-458B-9684-2BFA64B31948}" type="datetime2">
              <a:rPr lang="en-US" smtClean="0"/>
              <a:t>Tuesday, September 16,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123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Tuesday, September 16,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011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Tuesday, September 16,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59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Tuesday, September 16,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519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Tuesday, September 16,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506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Tuesday, September 16, 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993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Tuesday, September 16, 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219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Tuesday, September 16, 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723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Tuesday, September 16, 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396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Tuesday, September 16, 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753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Tuesday, September 16, 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754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80CB818-7379-467D-8E76-EF9D9074A26C}" type="datetime2">
              <a:rPr lang="en-US" smtClean="0"/>
              <a:t>Tuesday, September 16,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40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F7AD23-403E-CB9F-8D5C-3C9B08660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25" y="5279588"/>
            <a:ext cx="6749561" cy="15478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ECCAA4-1E6E-0BBD-160A-C7B3FC895343}"/>
              </a:ext>
            </a:extLst>
          </p:cNvPr>
          <p:cNvSpPr txBox="1"/>
          <p:nvPr/>
        </p:nvSpPr>
        <p:spPr>
          <a:xfrm>
            <a:off x="-2250830" y="4797084"/>
            <a:ext cx="450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Welcome to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9CE774-D997-73EF-C27E-A1F16314D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918917" cy="32104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CD5A91-94C6-6795-5683-CDD51A88CB86}"/>
              </a:ext>
            </a:extLst>
          </p:cNvPr>
          <p:cNvSpPr txBox="1"/>
          <p:nvPr/>
        </p:nvSpPr>
        <p:spPr>
          <a:xfrm>
            <a:off x="2044578" y="3668250"/>
            <a:ext cx="55882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Amasis MT Pro Black" panose="020F0502020204030204" pitchFamily="18" charset="0"/>
              </a:rPr>
              <a:t>WELCOME!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24D5ECD-AFEB-7838-B875-416E97D4D2D2}"/>
              </a:ext>
            </a:extLst>
          </p:cNvPr>
          <p:cNvCxnSpPr/>
          <p:nvPr/>
        </p:nvCxnSpPr>
        <p:spPr>
          <a:xfrm>
            <a:off x="225083" y="5166416"/>
            <a:ext cx="8693834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54A429A2-CD03-0A41-0209-8752D6A918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885" y="3401565"/>
            <a:ext cx="8730229" cy="5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90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46185-727F-D989-38F2-B4C6A5A33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EFD06-0540-92AE-E183-0463AE002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486" y="2405845"/>
            <a:ext cx="2723745" cy="34307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/>
              <a:t>Pain and distress </a:t>
            </a:r>
            <a:r>
              <a:rPr lang="en-US" dirty="0"/>
              <a:t>can manifest atypically in patients with limited communication and can be difficult to recognize. </a:t>
            </a:r>
          </a:p>
          <a:p>
            <a:pPr marL="0" indent="0">
              <a:buNone/>
            </a:pPr>
            <a:r>
              <a:rPr lang="en-US" dirty="0"/>
              <a:t>Nonspecific changes in vital signs, appearance, and behavior, including being less responsive and more withdrawn should prompt evaluation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4A5663-1167-4D10-8C72-AE8647C67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231" y="1412845"/>
            <a:ext cx="6250769" cy="493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48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1FFC5-53FE-0301-1D7F-58532AC4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health consequences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CA0EAAC-B8A7-9BBB-BD8C-F89A2B0E3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05" y="2459152"/>
            <a:ext cx="8629127" cy="367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941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AB9C4-5C24-50A0-ABD1-0B950B672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147471"/>
            <a:ext cx="7290054" cy="1499616"/>
          </a:xfrm>
        </p:spPr>
        <p:txBody>
          <a:bodyPr/>
          <a:lstStyle/>
          <a:p>
            <a:r>
              <a:rPr lang="en-US" dirty="0"/>
              <a:t>Common Health Conditions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A8DF499-AB2C-4BCC-8A93-CEEC179E6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893329"/>
              </p:ext>
            </p:extLst>
          </p:nvPr>
        </p:nvGraphicFramePr>
        <p:xfrm>
          <a:off x="495060" y="1963796"/>
          <a:ext cx="8445708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8956">
                  <a:extLst>
                    <a:ext uri="{9D8B030D-6E8A-4147-A177-3AD203B41FA5}">
                      <a16:colId xmlns:a16="http://schemas.microsoft.com/office/drawing/2014/main" val="3966076227"/>
                    </a:ext>
                  </a:extLst>
                </a:gridCol>
                <a:gridCol w="2821021">
                  <a:extLst>
                    <a:ext uri="{9D8B030D-6E8A-4147-A177-3AD203B41FA5}">
                      <a16:colId xmlns:a16="http://schemas.microsoft.com/office/drawing/2014/main" val="313820680"/>
                    </a:ext>
                  </a:extLst>
                </a:gridCol>
                <a:gridCol w="3405731">
                  <a:extLst>
                    <a:ext uri="{9D8B030D-6E8A-4147-A177-3AD203B41FA5}">
                      <a16:colId xmlns:a16="http://schemas.microsoft.com/office/drawing/2014/main" val="1118323414"/>
                    </a:ext>
                  </a:extLst>
                </a:gridCol>
              </a:tblGrid>
              <a:tr h="8482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Physical inactivity and obesity</a:t>
                      </a:r>
                    </a:p>
                    <a:p>
                      <a:pPr algn="l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Oral disease</a:t>
                      </a:r>
                    </a:p>
                    <a:p>
                      <a:pPr algn="l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Vision and hearing impairments</a:t>
                      </a:r>
                    </a:p>
                    <a:p>
                      <a:pPr algn="l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449590"/>
                  </a:ext>
                </a:extLst>
              </a:tr>
              <a:tr h="3024528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Risks of Weight gain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Screen for DM2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Lots of disparity in access to </a:t>
                      </a:r>
                      <a:r>
                        <a:rPr lang="en-US" sz="2000" dirty="0" err="1"/>
                        <a:t>activites</a:t>
                      </a:r>
                      <a:endParaRPr lang="en-US" sz="2000" dirty="0"/>
                    </a:p>
                    <a:p>
                      <a:pPr algn="l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People with IDD can have difficulty maintaining oral hygiene routines and accessing dental services that accommodate their needs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2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Vision and hearing concerns are often underdiagnosed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Can lead to behavioral issues as well as being withdrawn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Cerumen impaction is often a leading cause of hearing impairment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049035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B2609FF6-256E-BF75-5599-AC6FB4BA1DCD}"/>
              </a:ext>
            </a:extLst>
          </p:cNvPr>
          <p:cNvGrpSpPr/>
          <p:nvPr/>
        </p:nvGrpSpPr>
        <p:grpSpPr>
          <a:xfrm>
            <a:off x="7234658" y="146271"/>
            <a:ext cx="1706110" cy="1817082"/>
            <a:chOff x="6763517" y="3610956"/>
            <a:chExt cx="2210764" cy="2354561"/>
          </a:xfrm>
        </p:grpSpPr>
        <p:sp>
          <p:nvSpPr>
            <p:cNvPr id="7" name="Speech Bubble: Rectangle 6">
              <a:extLst>
                <a:ext uri="{FF2B5EF4-FFF2-40B4-BE49-F238E27FC236}">
                  <a16:creationId xmlns:a16="http://schemas.microsoft.com/office/drawing/2014/main" id="{B9A23ADC-81B1-A063-22B5-7CA139C5D8E0}"/>
                </a:ext>
              </a:extLst>
            </p:cNvPr>
            <p:cNvSpPr/>
            <p:nvPr/>
          </p:nvSpPr>
          <p:spPr>
            <a:xfrm>
              <a:off x="6827811" y="3612511"/>
              <a:ext cx="2005560" cy="2353006"/>
            </a:xfrm>
            <a:prstGeom prst="wedgeRectCallou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3443BFE-4FF5-657E-6BFA-2C00704673DB}"/>
                </a:ext>
              </a:extLst>
            </p:cNvPr>
            <p:cNvSpPr txBox="1"/>
            <p:nvPr/>
          </p:nvSpPr>
          <p:spPr>
            <a:xfrm>
              <a:off x="6763517" y="3610956"/>
              <a:ext cx="2210764" cy="2353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Check ears at each visit or at least every 6 months</a:t>
              </a:r>
            </a:p>
            <a:p>
              <a:r>
                <a:rPr lang="en-US" sz="1400" dirty="0">
                  <a:solidFill>
                    <a:schemeClr val="bg1"/>
                  </a:solidFill>
                </a:rPr>
                <a:t>-- Provide guidance for preventing (mineral drops, Colace,</a:t>
              </a:r>
            </a:p>
            <a:p>
              <a:r>
                <a:rPr lang="en-US" sz="1400" dirty="0">
                  <a:solidFill>
                    <a:schemeClr val="bg1"/>
                  </a:solidFill>
                </a:rPr>
                <a:t>-- No Q-Tips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5078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E51239C4-16C6-42B5-8C03-BB1D0C16C2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569794"/>
              </p:ext>
            </p:extLst>
          </p:nvPr>
        </p:nvGraphicFramePr>
        <p:xfrm>
          <a:off x="474385" y="809685"/>
          <a:ext cx="8171234" cy="50389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171234">
                  <a:extLst>
                    <a:ext uri="{9D8B030D-6E8A-4147-A177-3AD203B41FA5}">
                      <a16:colId xmlns:a16="http://schemas.microsoft.com/office/drawing/2014/main" val="3966076227"/>
                    </a:ext>
                  </a:extLst>
                </a:gridCol>
              </a:tblGrid>
              <a:tr h="8517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Cardiovascular disease</a:t>
                      </a:r>
                    </a:p>
                    <a:p>
                      <a:pPr algn="l"/>
                      <a:endParaRPr lang="en-US" sz="2000" dirty="0"/>
                    </a:p>
                  </a:txBody>
                  <a:tcPr marL="71742" marR="71742" marT="35871" marB="35871"/>
                </a:tc>
                <a:extLst>
                  <a:ext uri="{0D108BD9-81ED-4DB2-BD59-A6C34878D82A}">
                    <a16:rowId xmlns:a16="http://schemas.microsoft.com/office/drawing/2014/main" val="1189449590"/>
                  </a:ext>
                </a:extLst>
              </a:tr>
              <a:tr h="4187213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Prevalent among people with IDD, especially those with Down, 22q11 deletion, and Prader-Willi syndromes.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Risk factors for cardiac disorders are increased owing to physical inactivity, smoking, obesity, and prolonged use of certain psychotropic medications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CHF is also 3 times higher than in general population. Get echo if signs of CHF or hx of CAD</a:t>
                      </a:r>
                      <a:endParaRPr lang="en-US" sz="2000" dirty="0"/>
                    </a:p>
                  </a:txBody>
                  <a:tcPr marL="71742" marR="71742" marT="35871" marB="35871"/>
                </a:tc>
                <a:extLst>
                  <a:ext uri="{0D108BD9-81ED-4DB2-BD59-A6C34878D82A}">
                    <a16:rowId xmlns:a16="http://schemas.microsoft.com/office/drawing/2014/main" val="1840640650"/>
                  </a:ext>
                </a:extLst>
              </a:tr>
            </a:tbl>
          </a:graphicData>
        </a:graphic>
      </p:graphicFrame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624201F-8B2E-D6B5-0D6B-8DBECA8D56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36" y="3949429"/>
            <a:ext cx="7886928" cy="163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147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2BFED9E-6443-1F80-6FD3-7650F85361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038023"/>
              </p:ext>
            </p:extLst>
          </p:nvPr>
        </p:nvGraphicFramePr>
        <p:xfrm>
          <a:off x="768351" y="1449421"/>
          <a:ext cx="3532593" cy="46737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32593">
                  <a:extLst>
                    <a:ext uri="{9D8B030D-6E8A-4147-A177-3AD203B41FA5}">
                      <a16:colId xmlns:a16="http://schemas.microsoft.com/office/drawing/2014/main" val="513796532"/>
                    </a:ext>
                  </a:extLst>
                </a:gridCol>
              </a:tblGrid>
              <a:tr h="5893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GI problems</a:t>
                      </a:r>
                    </a:p>
                    <a:p>
                      <a:pPr algn="l"/>
                      <a:endParaRPr lang="en-US" sz="2000" dirty="0"/>
                    </a:p>
                  </a:txBody>
                  <a:tcPr marL="71742" marR="71742" marT="35871" marB="35871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718182"/>
                  </a:ext>
                </a:extLst>
              </a:tr>
              <a:tr h="3992358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GI issues are common among people with IDD and are manifested by food aversions, changes in behavior, or weight loss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Monitor for GERD and manage GERD.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Often treated with medications like ibuprofen which can have side effects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Constipation is a common problem</a:t>
                      </a:r>
                    </a:p>
                  </a:txBody>
                  <a:tcPr marL="71742" marR="71742" marT="35871" marB="35871">
                    <a:solidFill>
                      <a:srgbClr val="ECD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45982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953976B-C43D-7AC6-DFF4-B1B5B5AA69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303091"/>
              </p:ext>
            </p:extLst>
          </p:nvPr>
        </p:nvGraphicFramePr>
        <p:xfrm>
          <a:off x="4843058" y="1449422"/>
          <a:ext cx="3941020" cy="467369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41020">
                  <a:extLst>
                    <a:ext uri="{9D8B030D-6E8A-4147-A177-3AD203B41FA5}">
                      <a16:colId xmlns:a16="http://schemas.microsoft.com/office/drawing/2014/main" val="2479811931"/>
                    </a:ext>
                  </a:extLst>
                </a:gridCol>
              </a:tblGrid>
              <a:tr h="7904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Respiratory disorders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928533"/>
                  </a:ext>
                </a:extLst>
              </a:tr>
              <a:tr h="3883294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Aspiration </a:t>
                      </a:r>
                      <a:r>
                        <a:rPr lang="en-US" sz="2000" dirty="0" err="1"/>
                        <a:t>pna</a:t>
                      </a:r>
                      <a:r>
                        <a:rPr lang="en-US" sz="2000" dirty="0"/>
                        <a:t> is common cause of death for those with IDD b/c of issues with swallowing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Monitor for these signs and symptoms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Asthma and COPD are more prevalent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Screen for OSA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Ask about smoking!!!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Give pneumovax 20</a:t>
                      </a:r>
                    </a:p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endParaRPr lang="en-US" sz="2000" dirty="0"/>
                    </a:p>
                  </a:txBody>
                  <a:tcPr>
                    <a:solidFill>
                      <a:srgbClr val="ECD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846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6716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4E723AEA-02F6-436E-B392-85E93E447C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555728"/>
              </p:ext>
            </p:extLst>
          </p:nvPr>
        </p:nvGraphicFramePr>
        <p:xfrm>
          <a:off x="36502" y="975619"/>
          <a:ext cx="9019950" cy="490676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06650">
                  <a:extLst>
                    <a:ext uri="{9D8B030D-6E8A-4147-A177-3AD203B41FA5}">
                      <a16:colId xmlns:a16="http://schemas.microsoft.com/office/drawing/2014/main" val="3966076227"/>
                    </a:ext>
                  </a:extLst>
                </a:gridCol>
                <a:gridCol w="3006650">
                  <a:extLst>
                    <a:ext uri="{9D8B030D-6E8A-4147-A177-3AD203B41FA5}">
                      <a16:colId xmlns:a16="http://schemas.microsoft.com/office/drawing/2014/main" val="313820680"/>
                    </a:ext>
                  </a:extLst>
                </a:gridCol>
                <a:gridCol w="3006650">
                  <a:extLst>
                    <a:ext uri="{9D8B030D-6E8A-4147-A177-3AD203B41FA5}">
                      <a16:colId xmlns:a16="http://schemas.microsoft.com/office/drawing/2014/main" val="1118323414"/>
                    </a:ext>
                  </a:extLst>
                </a:gridCol>
              </a:tblGrid>
              <a:tr h="6638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NeuroMSK</a:t>
                      </a:r>
                      <a:r>
                        <a:rPr lang="en-US" sz="1600" dirty="0"/>
                        <a:t> and skeletal disorders</a:t>
                      </a:r>
                    </a:p>
                  </a:txBody>
                  <a:tcPr marL="72468" marR="72468" marT="36234" marB="3623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Epilepsy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 marL="72468" marR="72468" marT="36234" marB="3623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Endocrine disorders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 marL="72468" marR="72468" marT="36234" marB="36234"/>
                </a:tc>
                <a:extLst>
                  <a:ext uri="{0D108BD9-81ED-4DB2-BD59-A6C34878D82A}">
                    <a16:rowId xmlns:a16="http://schemas.microsoft.com/office/drawing/2014/main" val="1189449590"/>
                  </a:ext>
                </a:extLst>
              </a:tr>
              <a:tr h="424290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Increased risk factors for osteoporosis specific to people with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Underlying neuromuscular issues- scoliosis, spasticity can lead to pain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Treat and use regiments (PT, OT) to increase activity</a:t>
                      </a:r>
                      <a:endParaRPr lang="en-US" sz="2000" dirty="0"/>
                    </a:p>
                  </a:txBody>
                  <a:tcPr marL="72468" marR="72468" marT="36234" marB="36234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Epilepsy</a:t>
                      </a:r>
                      <a:r>
                        <a:rPr lang="en-US" sz="2000" b="1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occurs in about 1 in 5 people with IDD compared with 1 in 100 people without IDD.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prevalence increases with the severity of IDD.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 contributes to early mortality.  </a:t>
                      </a:r>
                      <a:endParaRPr lang="en-US" sz="2000" dirty="0"/>
                    </a:p>
                  </a:txBody>
                  <a:tcPr marL="72468" marR="72468" marT="36234" marB="36234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Higher incidence of thyroid dysfunction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Can also be affected by medications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Increased risk of DM2 (medication related vs inactivity vs obesity)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Screen frequently</a:t>
                      </a:r>
                    </a:p>
                  </a:txBody>
                  <a:tcPr marL="72468" marR="72468" marT="36234" marB="36234"/>
                </a:tc>
                <a:extLst>
                  <a:ext uri="{0D108BD9-81ED-4DB2-BD59-A6C34878D82A}">
                    <a16:rowId xmlns:a16="http://schemas.microsoft.com/office/drawing/2014/main" val="615018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6526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6D44F7B-46CB-444B-8769-E6815455BE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682799"/>
              </p:ext>
            </p:extLst>
          </p:nvPr>
        </p:nvGraphicFramePr>
        <p:xfrm>
          <a:off x="97276" y="2232102"/>
          <a:ext cx="8949447" cy="3417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2405">
                  <a:extLst>
                    <a:ext uri="{9D8B030D-6E8A-4147-A177-3AD203B41FA5}">
                      <a16:colId xmlns:a16="http://schemas.microsoft.com/office/drawing/2014/main" val="3966076227"/>
                    </a:ext>
                  </a:extLst>
                </a:gridCol>
                <a:gridCol w="2520705">
                  <a:extLst>
                    <a:ext uri="{9D8B030D-6E8A-4147-A177-3AD203B41FA5}">
                      <a16:colId xmlns:a16="http://schemas.microsoft.com/office/drawing/2014/main" val="313820680"/>
                    </a:ext>
                  </a:extLst>
                </a:gridCol>
                <a:gridCol w="3326337">
                  <a:extLst>
                    <a:ext uri="{9D8B030D-6E8A-4147-A177-3AD203B41FA5}">
                      <a16:colId xmlns:a16="http://schemas.microsoft.com/office/drawing/2014/main" val="1118323414"/>
                    </a:ext>
                  </a:extLst>
                </a:gridCol>
              </a:tblGrid>
              <a:tr h="4219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Infectious disease</a:t>
                      </a:r>
                    </a:p>
                    <a:p>
                      <a:pPr algn="ctr"/>
                      <a:endParaRPr lang="en-US" sz="1700" dirty="0"/>
                    </a:p>
                  </a:txBody>
                  <a:tcPr marL="76503" marR="76503" marT="38251" marB="38251"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Cancer Screening</a:t>
                      </a:r>
                    </a:p>
                    <a:p>
                      <a:pPr algn="ctr"/>
                      <a:endParaRPr lang="en-US" sz="1700" dirty="0"/>
                    </a:p>
                  </a:txBody>
                  <a:tcPr marL="76503" marR="76503" marT="38251" marB="38251"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Sleep Problems</a:t>
                      </a:r>
                    </a:p>
                    <a:p>
                      <a:pPr algn="ctr"/>
                      <a:endParaRPr lang="en-US" sz="1700" dirty="0"/>
                    </a:p>
                  </a:txBody>
                  <a:tcPr marL="76503" marR="76503" marT="38251" marB="38251">
                    <a:solidFill>
                      <a:srgbClr val="CC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449590"/>
                  </a:ext>
                </a:extLst>
              </a:tr>
              <a:tr h="282263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People with IDD living in group residential settings are at higher risk of developing such infections but have lower rates of immunization and screening compared with the general population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Offer Hep A an B to all living in group homes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Yearly flu shots</a:t>
                      </a:r>
                    </a:p>
                  </a:txBody>
                  <a:tcPr marL="76503" marR="76503" marT="38251" marB="38251"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/>
                        <a:t>Screen in routine manner with awareness of providing comfort and guidance for invasive procedures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/>
                        <a:t>Review family hx of cancer</a:t>
                      </a:r>
                    </a:p>
                  </a:txBody>
                  <a:tcPr marL="76503" marR="76503" marT="38251" marB="38251"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Review medications that might negatively affect sleep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Screen for OSA</a:t>
                      </a:r>
                      <a:endParaRPr lang="en-US" sz="1700" dirty="0"/>
                    </a:p>
                  </a:txBody>
                  <a:tcPr marL="76503" marR="76503" marT="38251" marB="38251">
                    <a:solidFill>
                      <a:srgbClr val="CC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753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1792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F39A2-A7F4-A882-44AE-37AFEC847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Driving principles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2E7D00A-3944-7CF0-E1AE-F86503DE8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708" y="2393004"/>
            <a:ext cx="8176583" cy="3356043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In summary, it is the position of the American Academy of Developmental Medicine and Dentistry that all treatment-based medical decision making should be derived without the consideration of a co-existing condition involving compromised intellect. Thus, the operative question should always be, “If this patient did not have an intellectual/developmental disability, which treatment would be in the patient’s best interests?”•</a:t>
            </a:r>
          </a:p>
        </p:txBody>
      </p:sp>
    </p:spTree>
    <p:extLst>
      <p:ext uri="{BB962C8B-B14F-4D97-AF65-F5344CB8AC3E}">
        <p14:creationId xmlns:p14="http://schemas.microsoft.com/office/powerpoint/2010/main" val="1302436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8C1578-65FE-9B47-E380-C0B69F005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979" y="2550587"/>
            <a:ext cx="2160866" cy="3608144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F6309C25-D4BC-4900-3B9A-5594E44D177C}"/>
              </a:ext>
            </a:extLst>
          </p:cNvPr>
          <p:cNvSpPr/>
          <p:nvPr/>
        </p:nvSpPr>
        <p:spPr>
          <a:xfrm>
            <a:off x="411994" y="5485550"/>
            <a:ext cx="2530257" cy="977029"/>
          </a:xfrm>
          <a:prstGeom prst="wedgeRectCallou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FDF96C-7A8E-24CF-695D-BF254A650C42}"/>
              </a:ext>
            </a:extLst>
          </p:cNvPr>
          <p:cNvSpPr txBox="1"/>
          <p:nvPr/>
        </p:nvSpPr>
        <p:spPr>
          <a:xfrm>
            <a:off x="529117" y="5662237"/>
            <a:ext cx="2242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have a mental illness.</a:t>
            </a:r>
          </a:p>
          <a:p>
            <a:r>
              <a:rPr lang="en-US" dirty="0"/>
              <a:t>I am being abused.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9A0CFD91-15D2-98B3-1A82-71B9EE58C6E7}"/>
              </a:ext>
            </a:extLst>
          </p:cNvPr>
          <p:cNvSpPr/>
          <p:nvPr/>
        </p:nvSpPr>
        <p:spPr>
          <a:xfrm>
            <a:off x="411994" y="3970297"/>
            <a:ext cx="2530256" cy="981897"/>
          </a:xfrm>
          <a:prstGeom prst="wedgeRectCallou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D1584425-6EC6-D693-565E-ABF2F7AF9625}"/>
              </a:ext>
            </a:extLst>
          </p:cNvPr>
          <p:cNvSpPr/>
          <p:nvPr/>
        </p:nvSpPr>
        <p:spPr>
          <a:xfrm>
            <a:off x="411996" y="2481650"/>
            <a:ext cx="2530256" cy="981897"/>
          </a:xfrm>
          <a:prstGeom prst="wedgeRectCallou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9442BF19-A168-F096-B638-1DFBD2A755E0}"/>
              </a:ext>
            </a:extLst>
          </p:cNvPr>
          <p:cNvSpPr/>
          <p:nvPr/>
        </p:nvSpPr>
        <p:spPr>
          <a:xfrm>
            <a:off x="6182576" y="2484763"/>
            <a:ext cx="2530256" cy="981897"/>
          </a:xfrm>
          <a:prstGeom prst="wedgeRectCallou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82B6E37B-A9CB-5DA8-C5A8-350E466E287D}"/>
              </a:ext>
            </a:extLst>
          </p:cNvPr>
          <p:cNvSpPr/>
          <p:nvPr/>
        </p:nvSpPr>
        <p:spPr>
          <a:xfrm>
            <a:off x="6163405" y="3902652"/>
            <a:ext cx="2568601" cy="977029"/>
          </a:xfrm>
          <a:prstGeom prst="wedgeRectCallou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8DD223-876B-4894-C68C-1FB378B6332D}"/>
              </a:ext>
            </a:extLst>
          </p:cNvPr>
          <p:cNvSpPr txBox="1"/>
          <p:nvPr/>
        </p:nvSpPr>
        <p:spPr>
          <a:xfrm>
            <a:off x="529117" y="2757301"/>
            <a:ext cx="234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have a medical illness.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548DE1-C349-FC89-CB8E-7E7BE9A5ED51}"/>
              </a:ext>
            </a:extLst>
          </p:cNvPr>
          <p:cNvSpPr txBox="1"/>
          <p:nvPr/>
        </p:nvSpPr>
        <p:spPr>
          <a:xfrm>
            <a:off x="664264" y="4148419"/>
            <a:ext cx="2160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have side effects from my medications.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93F34E-9FA6-EBF8-1F0A-B32188248A3F}"/>
              </a:ext>
            </a:extLst>
          </p:cNvPr>
          <p:cNvSpPr txBox="1"/>
          <p:nvPr/>
        </p:nvSpPr>
        <p:spPr>
          <a:xfrm>
            <a:off x="6286315" y="4068000"/>
            <a:ext cx="2193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need to develop new skills.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52466C-3605-8D7F-B599-AF6EC3673461}"/>
              </a:ext>
            </a:extLst>
          </p:cNvPr>
          <p:cNvSpPr txBox="1"/>
          <p:nvPr/>
        </p:nvSpPr>
        <p:spPr>
          <a:xfrm>
            <a:off x="6286315" y="2481650"/>
            <a:ext cx="27316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I want something.</a:t>
            </a:r>
          </a:p>
          <a:p>
            <a:r>
              <a:rPr lang="en-US" dirty="0"/>
              <a:t> I don’t want to do that.</a:t>
            </a:r>
          </a:p>
          <a:p>
            <a:r>
              <a:rPr lang="en-US" dirty="0"/>
              <a:t> Pay attention to me.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976D4BA-E15E-81BC-7BC0-7193F237B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33" y="77933"/>
            <a:ext cx="8193734" cy="88399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D6CBA0D-1E0A-0446-4696-8EA9072313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9377" y="809596"/>
            <a:ext cx="6480610" cy="1335140"/>
          </a:xfrm>
          <a:prstGeom prst="rect">
            <a:avLst/>
          </a:prstGeom>
        </p:spPr>
      </p:pic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5036C169-EFE0-E8F4-D9E1-61D13311E729}"/>
              </a:ext>
            </a:extLst>
          </p:cNvPr>
          <p:cNvSpPr/>
          <p:nvPr/>
        </p:nvSpPr>
        <p:spPr>
          <a:xfrm>
            <a:off x="6182576" y="5485550"/>
            <a:ext cx="2530257" cy="999707"/>
          </a:xfrm>
          <a:prstGeom prst="wedgeRectCallou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436874-888C-5E6B-B9F9-73CBFF4823E5}"/>
              </a:ext>
            </a:extLst>
          </p:cNvPr>
          <p:cNvSpPr txBox="1"/>
          <p:nvPr/>
        </p:nvSpPr>
        <p:spPr>
          <a:xfrm>
            <a:off x="6638795" y="5789398"/>
            <a:ext cx="126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am bored.</a:t>
            </a:r>
          </a:p>
        </p:txBody>
      </p:sp>
    </p:spTree>
    <p:extLst>
      <p:ext uri="{BB962C8B-B14F-4D97-AF65-F5344CB8AC3E}">
        <p14:creationId xmlns:p14="http://schemas.microsoft.com/office/powerpoint/2010/main" val="123342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21" grpId="0"/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90B85-AA83-6C64-4569-F3908BB9D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Improving health for those with IDD starts with: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510D39-54F8-C364-3CAE-27F57AE57D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5" r="3050"/>
          <a:stretch/>
        </p:blipFill>
        <p:spPr>
          <a:xfrm>
            <a:off x="536887" y="2084832"/>
            <a:ext cx="7616283" cy="3250347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F925947-1D30-F7ED-0F3F-954D4BF36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268" y="5831732"/>
            <a:ext cx="8399902" cy="882104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b="1" dirty="0"/>
              <a:t>Community Living, Employment, Expenditures, Technology AND THEN A DOCTOR APPOINTMENT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44814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53029-39B4-53A1-E9C7-BE9A1D1D0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view of intellectual Disability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D3B603-C1B5-4FE5-9891-DDDFCA8090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178" y="2235864"/>
            <a:ext cx="8709643" cy="4059488"/>
          </a:xfrm>
        </p:spPr>
      </p:pic>
    </p:spTree>
    <p:extLst>
      <p:ext uri="{BB962C8B-B14F-4D97-AF65-F5344CB8AC3E}">
        <p14:creationId xmlns:p14="http://schemas.microsoft.com/office/powerpoint/2010/main" val="913254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339C30F-9D56-691F-8B3B-D583A8EF24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519"/>
          <a:stretch/>
        </p:blipFill>
        <p:spPr>
          <a:xfrm>
            <a:off x="859424" y="1143000"/>
            <a:ext cx="7853166" cy="191148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graphicFrame>
        <p:nvGraphicFramePr>
          <p:cNvPr id="13" name="Content Placeholder 3" descr="Timeline Placeholder ">
            <a:extLst>
              <a:ext uri="{FF2B5EF4-FFF2-40B4-BE49-F238E27FC236}">
                <a16:creationId xmlns:a16="http://schemas.microsoft.com/office/drawing/2014/main" id="{C0007043-0BF0-0E99-9BCF-056DDFC07C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8485462"/>
              </p:ext>
            </p:extLst>
          </p:nvPr>
        </p:nvGraphicFramePr>
        <p:xfrm>
          <a:off x="310866" y="3190674"/>
          <a:ext cx="8522268" cy="3035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75414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3E4270-380D-B4B6-020A-A700ABF25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342" y="425241"/>
            <a:ext cx="6320514" cy="994840"/>
          </a:xfrm>
        </p:spPr>
        <p:txBody>
          <a:bodyPr/>
          <a:lstStyle/>
          <a:p>
            <a:r>
              <a:rPr lang="en-US" dirty="0"/>
              <a:t>Assess your clinic space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E655D4B-4C7C-56B4-96B7-4BC4448795DA}"/>
              </a:ext>
            </a:extLst>
          </p:cNvPr>
          <p:cNvSpPr txBox="1">
            <a:spLocks/>
          </p:cNvSpPr>
          <p:nvPr/>
        </p:nvSpPr>
        <p:spPr>
          <a:xfrm>
            <a:off x="87549" y="1978936"/>
            <a:ext cx="3028001" cy="1270103"/>
          </a:xfrm>
          <a:prstGeom prst="rect">
            <a:avLst/>
          </a:prstGeom>
          <a:solidFill>
            <a:schemeClr val="accent4"/>
          </a:solidFill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Make sure your room accommodates wheelchair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78D6A5-D750-5F6D-D4FE-41BC9EA2AE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18" r="-3" b="11549"/>
          <a:stretch/>
        </p:blipFill>
        <p:spPr>
          <a:xfrm>
            <a:off x="6038436" y="3888302"/>
            <a:ext cx="2959054" cy="2050943"/>
          </a:xfrm>
          <a:prstGeom prst="rect">
            <a:avLst/>
          </a:prstGeom>
          <a:noFill/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ACD5A86-BC08-067C-74E8-ABA19ED23E48}"/>
              </a:ext>
            </a:extLst>
          </p:cNvPr>
          <p:cNvSpPr txBox="1">
            <a:spLocks/>
          </p:cNvSpPr>
          <p:nvPr/>
        </p:nvSpPr>
        <p:spPr>
          <a:xfrm>
            <a:off x="3115550" y="1978937"/>
            <a:ext cx="3100424" cy="1270102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Hoyer lift for exams. Include patient in consent to do this		</a:t>
            </a:r>
          </a:p>
        </p:txBody>
      </p:sp>
      <p:pic>
        <p:nvPicPr>
          <p:cNvPr id="8" name="SmartArt Placeholder 6">
            <a:extLst>
              <a:ext uri="{FF2B5EF4-FFF2-40B4-BE49-F238E27FC236}">
                <a16:creationId xmlns:a16="http://schemas.microsoft.com/office/drawing/2014/main" id="{8BBDD915-E56C-C8CF-42E7-E50755A970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310" r="4" b="2417"/>
          <a:stretch/>
        </p:blipFill>
        <p:spPr>
          <a:xfrm>
            <a:off x="0" y="3807892"/>
            <a:ext cx="3363429" cy="2319793"/>
          </a:xfrm>
          <a:prstGeom prst="rect">
            <a:avLst/>
          </a:prstGeom>
          <a:noFill/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95ADB9B-4F96-1EE1-FB25-12FE97149EC4}"/>
              </a:ext>
            </a:extLst>
          </p:cNvPr>
          <p:cNvSpPr txBox="1">
            <a:spLocks/>
          </p:cNvSpPr>
          <p:nvPr/>
        </p:nvSpPr>
        <p:spPr>
          <a:xfrm>
            <a:off x="6215974" y="1978935"/>
            <a:ext cx="2781516" cy="127010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Make sure nursing staff practice this so can accommodate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453CEE-EBAA-02FF-DE51-A726ED674A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055" r="4" b="18285"/>
          <a:stretch/>
        </p:blipFill>
        <p:spPr>
          <a:xfrm>
            <a:off x="3105565" y="3807892"/>
            <a:ext cx="3216280" cy="22292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0267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E161EB-4C7C-FBAB-BC97-54AB1A8FBA1B}"/>
              </a:ext>
            </a:extLst>
          </p:cNvPr>
          <p:cNvSpPr/>
          <p:nvPr/>
        </p:nvSpPr>
        <p:spPr>
          <a:xfrm>
            <a:off x="0" y="684637"/>
            <a:ext cx="9158114" cy="1918869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8B79C3-088C-A94C-34B1-3597C4A93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51" y="824714"/>
            <a:ext cx="8867978" cy="16009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CB6E629-3981-FFE8-D9F0-DF5EEC77E00E}"/>
              </a:ext>
            </a:extLst>
          </p:cNvPr>
          <p:cNvSpPr/>
          <p:nvPr/>
        </p:nvSpPr>
        <p:spPr>
          <a:xfrm>
            <a:off x="14114" y="3613826"/>
            <a:ext cx="9158114" cy="19188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773C79-1A17-24FF-EA3B-7721D8A2E7E1}"/>
              </a:ext>
            </a:extLst>
          </p:cNvPr>
          <p:cNvSpPr/>
          <p:nvPr/>
        </p:nvSpPr>
        <p:spPr>
          <a:xfrm>
            <a:off x="69861" y="3788431"/>
            <a:ext cx="8988357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800" dirty="0"/>
              <a:t>Toolkit for Primary Care Providers http://www.iddtoolkit.org</a:t>
            </a:r>
          </a:p>
        </p:txBody>
      </p:sp>
    </p:spTree>
    <p:extLst>
      <p:ext uri="{BB962C8B-B14F-4D97-AF65-F5344CB8AC3E}">
        <p14:creationId xmlns:p14="http://schemas.microsoft.com/office/powerpoint/2010/main" val="2252452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AF145-5BBA-A7B5-26DB-C40C7228F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Medical Causes of Behavioral Change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18D76A9-DEEE-04B7-701D-FF76F6FF1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435" y="1994170"/>
            <a:ext cx="8035181" cy="4278614"/>
          </a:xfrm>
        </p:spPr>
        <p:txBody>
          <a:bodyPr anchor="ctr">
            <a:normAutofit fontScale="92500" lnSpcReduction="20000"/>
          </a:bodyPr>
          <a:lstStyle/>
          <a:p>
            <a:r>
              <a:rPr lang="en-US" sz="2000" dirty="0"/>
              <a:t>First, blame the </a:t>
            </a:r>
            <a:r>
              <a:rPr lang="en-US" sz="2000" b="1" dirty="0"/>
              <a:t>medication</a:t>
            </a:r>
            <a:r>
              <a:rPr lang="en-US" sz="2000" dirty="0"/>
              <a:t>.</a:t>
            </a:r>
          </a:p>
          <a:p>
            <a:r>
              <a:rPr lang="en-US" sz="2000" dirty="0"/>
              <a:t>Is this person </a:t>
            </a:r>
            <a:r>
              <a:rPr lang="en-US" sz="2000" b="1" dirty="0"/>
              <a:t>constipated</a:t>
            </a:r>
            <a:r>
              <a:rPr lang="en-US" sz="2000" dirty="0"/>
              <a:t>?</a:t>
            </a:r>
          </a:p>
          <a:p>
            <a:r>
              <a:rPr lang="en-US" sz="2000" dirty="0"/>
              <a:t>Does he/she have </a:t>
            </a:r>
            <a:r>
              <a:rPr lang="en-US" sz="2000" b="1" dirty="0"/>
              <a:t>gastroesophageal reflux (GERD)?</a:t>
            </a:r>
            <a:endParaRPr lang="en-US" sz="2000" dirty="0"/>
          </a:p>
          <a:p>
            <a:r>
              <a:rPr lang="en-US" sz="2000" dirty="0"/>
              <a:t>Could the behavior be a </a:t>
            </a:r>
            <a:r>
              <a:rPr lang="en-US" sz="2000" b="1" dirty="0"/>
              <a:t>seizure</a:t>
            </a:r>
            <a:r>
              <a:rPr lang="en-US" sz="2000" dirty="0"/>
              <a:t>?</a:t>
            </a:r>
          </a:p>
          <a:p>
            <a:r>
              <a:rPr lang="en-US" sz="2000" dirty="0"/>
              <a:t>Is he/she </a:t>
            </a:r>
            <a:r>
              <a:rPr lang="en-US" sz="2000" b="1" dirty="0"/>
              <a:t>aspirating</a:t>
            </a:r>
            <a:r>
              <a:rPr lang="en-US" sz="2000" dirty="0"/>
              <a:t>?</a:t>
            </a:r>
          </a:p>
          <a:p>
            <a:r>
              <a:rPr lang="en-US" sz="2000" dirty="0"/>
              <a:t>What’s the </a:t>
            </a:r>
            <a:r>
              <a:rPr lang="en-US" sz="2000" b="1" dirty="0"/>
              <a:t>etiology </a:t>
            </a:r>
            <a:r>
              <a:rPr lang="en-US" sz="2000" dirty="0"/>
              <a:t>of the intellectual disability – does he/she have a syndrome?</a:t>
            </a:r>
          </a:p>
          <a:p>
            <a:r>
              <a:rPr lang="en-US" sz="2000" dirty="0"/>
              <a:t>Is his/her behavior </a:t>
            </a:r>
            <a:r>
              <a:rPr lang="en-US" sz="2000" b="1" dirty="0"/>
              <a:t>different from usual</a:t>
            </a:r>
            <a:r>
              <a:rPr lang="en-US" sz="2000" dirty="0"/>
              <a:t>?</a:t>
            </a:r>
          </a:p>
          <a:p>
            <a:r>
              <a:rPr lang="en-US" sz="2000" dirty="0"/>
              <a:t>How would we know if he/she is </a:t>
            </a:r>
            <a:r>
              <a:rPr lang="en-US" sz="2000" b="1" dirty="0"/>
              <a:t>having pain</a:t>
            </a:r>
            <a:r>
              <a:rPr lang="en-US" sz="2000" dirty="0"/>
              <a:t>?</a:t>
            </a:r>
          </a:p>
          <a:p>
            <a:r>
              <a:rPr lang="en-US" sz="2000" dirty="0"/>
              <a:t>How is he/she </a:t>
            </a:r>
            <a:r>
              <a:rPr lang="en-US" sz="2000" b="1" dirty="0"/>
              <a:t>sleeping</a:t>
            </a:r>
            <a:r>
              <a:rPr lang="en-US" sz="2000" dirty="0"/>
              <a:t>?</a:t>
            </a:r>
          </a:p>
          <a:p>
            <a:r>
              <a:rPr lang="en-US" sz="2000" dirty="0"/>
              <a:t>How’s the person </a:t>
            </a:r>
            <a:r>
              <a:rPr lang="en-US" sz="2000" b="1" dirty="0"/>
              <a:t>eating? / </a:t>
            </a:r>
            <a:r>
              <a:rPr lang="en-US" sz="2000" dirty="0"/>
              <a:t>Does the person have </a:t>
            </a:r>
            <a:r>
              <a:rPr lang="en-US" sz="2000" b="1" dirty="0"/>
              <a:t>dental problems?</a:t>
            </a:r>
            <a:endParaRPr lang="en-US" sz="2000" dirty="0"/>
          </a:p>
          <a:p>
            <a:r>
              <a:rPr lang="en-US" sz="2000" dirty="0"/>
              <a:t>Is there a </a:t>
            </a:r>
            <a:r>
              <a:rPr lang="en-US" sz="2000" b="1" dirty="0"/>
              <a:t>psychiatric disorder </a:t>
            </a:r>
            <a:r>
              <a:rPr lang="en-US" sz="2000" dirty="0"/>
              <a:t>present?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0039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1A609-A114-8A34-CE5D-591FBA8EE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21012"/>
            <a:ext cx="7290054" cy="1499616"/>
          </a:xfrm>
        </p:spPr>
        <p:txBody>
          <a:bodyPr/>
          <a:lstStyle/>
          <a:p>
            <a:r>
              <a:rPr lang="en-US" dirty="0"/>
              <a:t>Common medication side effects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E48A31B-721D-953B-84B2-AE2DF98558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233" y="1040860"/>
            <a:ext cx="7843534" cy="555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9337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20439</TotalTime>
  <Words>859</Words>
  <Application>Microsoft Office PowerPoint</Application>
  <PresentationFormat>On-screen Show (4:3)</PresentationFormat>
  <Paragraphs>97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Amasis MT Pro Black</vt:lpstr>
      <vt:lpstr>Arial</vt:lpstr>
      <vt:lpstr>Calibri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Improving health for those with IDD starts with:</vt:lpstr>
      <vt:lpstr>Historical view of intellectual Disability</vt:lpstr>
      <vt:lpstr>PowerPoint Presentation</vt:lpstr>
      <vt:lpstr>Assess your clinic space</vt:lpstr>
      <vt:lpstr>PowerPoint Presentation</vt:lpstr>
      <vt:lpstr>Medical Causes of Behavioral Change</vt:lpstr>
      <vt:lpstr>Common medication side effects</vt:lpstr>
      <vt:lpstr>Pain</vt:lpstr>
      <vt:lpstr>Secondary health consequences</vt:lpstr>
      <vt:lpstr>Common Health Conditions</vt:lpstr>
      <vt:lpstr>PowerPoint Presentation</vt:lpstr>
      <vt:lpstr>PowerPoint Presentation</vt:lpstr>
      <vt:lpstr>PowerPoint Presentation</vt:lpstr>
      <vt:lpstr>PowerPoint Presentation</vt:lpstr>
      <vt:lpstr>Driving principles</vt:lpstr>
    </vt:vector>
  </TitlesOfParts>
  <Company>University of Iowa Hospitals and Clinics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Autism:  Transition into adulthood</dc:title>
  <dc:creator>Jodi Tate</dc:creator>
  <cp:lastModifiedBy>van der Heide, Carly J</cp:lastModifiedBy>
  <cp:revision>243</cp:revision>
  <cp:lastPrinted>2024-06-10T18:56:41Z</cp:lastPrinted>
  <dcterms:created xsi:type="dcterms:W3CDTF">2014-11-01T11:36:13Z</dcterms:created>
  <dcterms:modified xsi:type="dcterms:W3CDTF">2025-09-16T20:17:56Z</dcterms:modified>
</cp:coreProperties>
</file>